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59" r:id="rId2"/>
    <p:sldId id="405" r:id="rId3"/>
    <p:sldId id="406" r:id="rId4"/>
    <p:sldId id="408" r:id="rId5"/>
    <p:sldId id="409" r:id="rId6"/>
    <p:sldId id="413" r:id="rId7"/>
    <p:sldId id="410" r:id="rId8"/>
    <p:sldId id="433" r:id="rId9"/>
    <p:sldId id="411" r:id="rId10"/>
    <p:sldId id="434" r:id="rId11"/>
    <p:sldId id="416" r:id="rId12"/>
    <p:sldId id="396" r:id="rId13"/>
    <p:sldId id="397" r:id="rId14"/>
    <p:sldId id="419" r:id="rId15"/>
    <p:sldId id="420" r:id="rId16"/>
    <p:sldId id="398" r:id="rId17"/>
    <p:sldId id="399" r:id="rId18"/>
    <p:sldId id="421" r:id="rId19"/>
    <p:sldId id="422" r:id="rId20"/>
    <p:sldId id="400" r:id="rId21"/>
    <p:sldId id="401" r:id="rId22"/>
    <p:sldId id="424" r:id="rId23"/>
    <p:sldId id="425" r:id="rId24"/>
    <p:sldId id="402" r:id="rId25"/>
    <p:sldId id="403" r:id="rId26"/>
    <p:sldId id="426" r:id="rId27"/>
    <p:sldId id="417" r:id="rId28"/>
    <p:sldId id="418" r:id="rId29"/>
    <p:sldId id="428" r:id="rId30"/>
    <p:sldId id="429" r:id="rId31"/>
    <p:sldId id="439" r:id="rId32"/>
    <p:sldId id="427" r:id="rId33"/>
    <p:sldId id="430" r:id="rId34"/>
    <p:sldId id="274" r:id="rId35"/>
    <p:sldId id="435" r:id="rId36"/>
    <p:sldId id="432" r:id="rId37"/>
    <p:sldId id="395" r:id="rId38"/>
    <p:sldId id="436" r:id="rId39"/>
    <p:sldId id="438" r:id="rId40"/>
    <p:sldId id="437" r:id="rId4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00FF"/>
    <a:srgbClr val="FF9966"/>
    <a:srgbClr val="5C042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3146" autoAdjust="0"/>
  </p:normalViewPr>
  <p:slideViewPr>
    <p:cSldViewPr>
      <p:cViewPr>
        <p:scale>
          <a:sx n="68" d="100"/>
          <a:sy n="68" d="100"/>
        </p:scale>
        <p:origin x="-57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12C9F-439C-41B7-99B0-33F87628CBE4}" type="datetimeFigureOut">
              <a:rPr lang="th-TH" smtClean="0"/>
              <a:pPr/>
              <a:t>27/08/62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F9238-1E27-4658-B225-73BA2A827E0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4774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DD8F5-B3F3-409B-9CEC-782008DB6C40}" type="datetimeFigureOut">
              <a:rPr lang="th-TH" smtClean="0"/>
              <a:pPr/>
              <a:t>27/08/62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EE0B2-ED71-4AED-A278-8E71F106AEC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92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EE0B2-ED71-4AED-A278-8E71F106AECA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874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EE0B2-ED71-4AED-A278-8E71F106AECA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874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EE0B2-ED71-4AED-A278-8E71F106AECA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874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EE0B2-ED71-4AED-A278-8E71F106AECA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EE0B2-ED71-4AED-A278-8E71F106AECA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C93F-C552-4BCD-B6FF-A0529C2F552E}" type="datetimeFigureOut">
              <a:rPr lang="th-TH" smtClean="0"/>
              <a:pPr/>
              <a:t>27/08/62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86E2-0CF4-4256-9087-37856D2DAF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C93F-C552-4BCD-B6FF-A0529C2F552E}" type="datetimeFigureOut">
              <a:rPr lang="th-TH" smtClean="0"/>
              <a:pPr/>
              <a:t>27/08/62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86E2-0CF4-4256-9087-37856D2DAF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C93F-C552-4BCD-B6FF-A0529C2F552E}" type="datetimeFigureOut">
              <a:rPr lang="th-TH" smtClean="0"/>
              <a:pPr/>
              <a:t>27/08/62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86E2-0CF4-4256-9087-37856D2DAF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C93F-C552-4BCD-B6FF-A0529C2F552E}" type="datetimeFigureOut">
              <a:rPr lang="th-TH" smtClean="0"/>
              <a:pPr/>
              <a:t>27/08/62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86E2-0CF4-4256-9087-37856D2DAF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C93F-C552-4BCD-B6FF-A0529C2F552E}" type="datetimeFigureOut">
              <a:rPr lang="th-TH" smtClean="0"/>
              <a:pPr/>
              <a:t>27/08/62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86E2-0CF4-4256-9087-37856D2DAF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C93F-C552-4BCD-B6FF-A0529C2F552E}" type="datetimeFigureOut">
              <a:rPr lang="th-TH" smtClean="0"/>
              <a:pPr/>
              <a:t>27/08/62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86E2-0CF4-4256-9087-37856D2DAF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C93F-C552-4BCD-B6FF-A0529C2F552E}" type="datetimeFigureOut">
              <a:rPr lang="th-TH" smtClean="0"/>
              <a:pPr/>
              <a:t>27/08/62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86E2-0CF4-4256-9087-37856D2DAF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C93F-C552-4BCD-B6FF-A0529C2F552E}" type="datetimeFigureOut">
              <a:rPr lang="th-TH" smtClean="0"/>
              <a:pPr/>
              <a:t>27/08/62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86E2-0CF4-4256-9087-37856D2DAF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C93F-C552-4BCD-B6FF-A0529C2F552E}" type="datetimeFigureOut">
              <a:rPr lang="th-TH" smtClean="0"/>
              <a:pPr/>
              <a:t>27/08/62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86E2-0CF4-4256-9087-37856D2DAF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C93F-C552-4BCD-B6FF-A0529C2F552E}" type="datetimeFigureOut">
              <a:rPr lang="th-TH" smtClean="0"/>
              <a:pPr/>
              <a:t>27/08/62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86E2-0CF4-4256-9087-37856D2DAF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C93F-C552-4BCD-B6FF-A0529C2F552E}" type="datetimeFigureOut">
              <a:rPr lang="th-TH" smtClean="0"/>
              <a:pPr/>
              <a:t>27/08/62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86E2-0CF4-4256-9087-37856D2DAF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C93F-C552-4BCD-B6FF-A0529C2F552E}" type="datetimeFigureOut">
              <a:rPr lang="th-TH" smtClean="0"/>
              <a:pPr/>
              <a:t>27/08/62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B86E2-0CF4-4256-9087-37856D2DAF1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FFFF00"/>
                </a:solidFill>
              </a:rPr>
              <a:t>โครงการสัมมนา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คณะทำงานเครือข่ายกองทุนพัฒนาบทบาทสตรีระดับประเทศ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chemeClr val="bg1"/>
                </a:solidFill>
              </a:rPr>
              <a:t>เรื่อง กฎหมายที่เกี่ยวข้องกับการดำเนินงาน</a:t>
            </a:r>
            <a:br>
              <a:rPr lang="th-TH" sz="4800" b="1" dirty="0" smtClean="0">
                <a:solidFill>
                  <a:schemeClr val="bg1"/>
                </a:solidFill>
              </a:rPr>
            </a:br>
            <a:r>
              <a:rPr lang="th-TH" sz="4800" b="1" dirty="0" smtClean="0">
                <a:solidFill>
                  <a:schemeClr val="bg1"/>
                </a:solidFill>
              </a:rPr>
              <a:t>กองทุนพัฒนาบทบาทสตรี</a:t>
            </a:r>
            <a:br>
              <a:rPr lang="th-TH" sz="4800" b="1" dirty="0" smtClean="0">
                <a:solidFill>
                  <a:schemeClr val="bg1"/>
                </a:solidFill>
              </a:rPr>
            </a:br>
            <a:r>
              <a:rPr lang="th-TH" sz="4800" b="1" dirty="0" smtClean="0">
                <a:solidFill>
                  <a:schemeClr val="bg1"/>
                </a:solidFill>
              </a:rPr>
              <a:t>ที่จำเป็นในปัจจุบัน</a:t>
            </a:r>
            <a:endParaRPr lang="th-TH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อำนาจหน้าที่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ตามคำสั่งแต่งตั้งคณะทำงานขับเคลื่อนฯ จังหวัด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         6. </a:t>
            </a:r>
            <a:r>
              <a:rPr lang="th-TH" sz="4000" b="1" dirty="0" smtClean="0">
                <a:solidFill>
                  <a:srgbClr val="FFFF00"/>
                </a:solidFill>
              </a:rPr>
              <a:t>รายงาน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ผลการดำเนินงาน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* </a:t>
            </a:r>
            <a:r>
              <a:rPr lang="th-TH" sz="4000" b="1" dirty="0" smtClean="0">
                <a:solidFill>
                  <a:srgbClr val="FFFF00"/>
                </a:solidFill>
              </a:rPr>
              <a:t>ผลการดำเนินงาน                   ปัญหา                     อุปสรรค</a:t>
            </a:r>
            <a:r>
              <a:rPr lang="th-TH" sz="3600" b="1" dirty="0" smtClean="0">
                <a:solidFill>
                  <a:srgbClr val="FFFF00"/>
                </a:solidFill>
              </a:rPr>
              <a:t/>
            </a:r>
            <a:br>
              <a:rPr lang="th-TH" sz="3600" b="1" dirty="0" smtClean="0">
                <a:solidFill>
                  <a:srgbClr val="FFFF00"/>
                </a:solidFill>
              </a:rPr>
            </a:br>
            <a:r>
              <a:rPr lang="th-TH" sz="3600" b="1" dirty="0" smtClean="0">
                <a:solidFill>
                  <a:srgbClr val="FFFF00"/>
                </a:solidFill>
              </a:rPr>
              <a:t>    </a:t>
            </a: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  </a:t>
            </a:r>
            <a:r>
              <a:rPr lang="th-TH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ตามข้อ 3.6 (2) ของหลักเกณฑ์ฯ 2559</a:t>
            </a:r>
            <a:endParaRPr lang="th-TH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ลูกศรซ้าย 2"/>
          <p:cNvSpPr/>
          <p:nvPr/>
        </p:nvSpPr>
        <p:spPr>
          <a:xfrm rot="18446088">
            <a:off x="1286746" y="3586541"/>
            <a:ext cx="1166559" cy="291632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ขวา 3"/>
          <p:cNvSpPr/>
          <p:nvPr/>
        </p:nvSpPr>
        <p:spPr>
          <a:xfrm rot="3172766">
            <a:off x="5910210" y="3589688"/>
            <a:ext cx="1267721" cy="30304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ลง 4"/>
          <p:cNvSpPr/>
          <p:nvPr/>
        </p:nvSpPr>
        <p:spPr>
          <a:xfrm>
            <a:off x="4312734" y="3180571"/>
            <a:ext cx="285752" cy="1121284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28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h-TH" sz="4800" b="1" dirty="0" smtClean="0">
                <a:solidFill>
                  <a:srgbClr val="FFFF00"/>
                </a:solidFill>
              </a:rPr>
              <a:t>        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</a:rPr>
              <a:t>           </a:t>
            </a:r>
            <a:r>
              <a:rPr lang="th-TH" sz="6000" b="1" dirty="0" smtClean="0">
                <a:solidFill>
                  <a:srgbClr val="FFFF00"/>
                </a:solidFill>
              </a:rPr>
              <a:t>ผลการดำเนินงาน</a:t>
            </a:r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กองทุนพัฒนาบทบาทสตรี</a:t>
            </a: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                          </a:t>
            </a:r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ณ วันที่ 19 สิงหาคม 2562</a:t>
            </a: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 ตัวชี้วัดที่ 1.1 </a:t>
            </a:r>
            <a:r>
              <a:rPr lang="th-TH" sz="4800" b="1" dirty="0" smtClean="0">
                <a:solidFill>
                  <a:srgbClr val="FFFF00"/>
                </a:solidFill>
              </a:rPr>
              <a:t>หนี้ครบกำหนดชำระ ปี 62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 ตัวชี้วัดที่ 3.2.1 </a:t>
            </a:r>
            <a:r>
              <a:rPr lang="th-TH" sz="4800" b="1" dirty="0" smtClean="0">
                <a:solidFill>
                  <a:srgbClr val="FFFF00"/>
                </a:solidFill>
              </a:rPr>
              <a:t>หนี้ค้างชำระของปี 56-59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 ตัวชี้วัดที่ 3.2.2 </a:t>
            </a:r>
            <a:r>
              <a:rPr lang="th-TH" sz="4800" b="1" dirty="0" smtClean="0">
                <a:solidFill>
                  <a:srgbClr val="FFFF00"/>
                </a:solidFill>
              </a:rPr>
              <a:t>หนี้ค้างชำระของปี 60-61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 หนี้ที่จะ</a:t>
            </a:r>
            <a:r>
              <a:rPr lang="th-TH" sz="4800" b="1" dirty="0" smtClean="0">
                <a:solidFill>
                  <a:srgbClr val="FFFF00"/>
                </a:solidFill>
              </a:rPr>
              <a:t>หมดอายุความ</a:t>
            </a:r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ในปี 62</a:t>
            </a: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- ผลการเบิกจ่าย</a:t>
            </a:r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งบประมาณ ปี 62</a:t>
            </a: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438" y="374367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</a:rPr>
              <a:t>ข้อมูลการดำเนินงานตามตัวชี้วัด 1.1 ของ 10 จังหวัดที่มีค่า % สูง</a:t>
            </a:r>
            <a:endParaRPr lang="th-TH" sz="3200" b="1" dirty="0">
              <a:solidFill>
                <a:srgbClr val="0000FF"/>
              </a:solidFill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4" t="24497" r="37073" b="22999"/>
          <a:stretch/>
        </p:blipFill>
        <p:spPr>
          <a:xfrm>
            <a:off x="282409" y="959142"/>
            <a:ext cx="8680207" cy="477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44522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</a:rPr>
              <a:t>ข้อมูลการดำเนินงานตามตัวชี้วัดที่ 1.1 ของ 9 จังหวัด ที่มีค่า % ต่ำ</a:t>
            </a:r>
            <a:endParaRPr lang="th-TH" sz="3200" b="1" dirty="0">
              <a:solidFill>
                <a:srgbClr val="C00000"/>
              </a:solidFill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4" t="24497" r="37073" b="19818"/>
          <a:stretch/>
        </p:blipFill>
        <p:spPr>
          <a:xfrm>
            <a:off x="179512" y="332656"/>
            <a:ext cx="876440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h-TH" sz="4800" b="1" dirty="0" smtClean="0">
                <a:solidFill>
                  <a:srgbClr val="FFFF00"/>
                </a:solidFill>
              </a:rPr>
              <a:t>        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</a:rPr>
              <a:t>           ผลการดำเนินงานกองทุนพัฒนาบทบาทสตรี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                    ตัวชี้วัดที่ 1.1 หนี้ครบกำหนดปี 62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258501"/>
              </p:ext>
            </p:extLst>
          </p:nvPr>
        </p:nvGraphicFramePr>
        <p:xfrm>
          <a:off x="467544" y="2276872"/>
          <a:ext cx="8160570" cy="416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14"/>
                <a:gridCol w="1632114"/>
                <a:gridCol w="1632114"/>
                <a:gridCol w="1632114"/>
                <a:gridCol w="16321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จังหวัด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เงินต้น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ชำระหนี้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ค้างชำระ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คิดเป็น %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1. เชียงใหม่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25.16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22.86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2.30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90.84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9. บุรีรัมย์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33.27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26.75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6.52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80.41</a:t>
                      </a:r>
                      <a:endParaRPr lang="th-TH" dirty="0"/>
                    </a:p>
                  </a:txBody>
                  <a:tcPr/>
                </a:tc>
              </a:tr>
              <a:tr h="533752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11.กทม.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17.53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13.90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3.63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79.30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12.แพร่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13.79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10.86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2.93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78.80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16.อุตรดิตถ์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13.34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10.11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3.23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75.83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27.สุรินทร์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35.99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25.88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10.11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71.91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31.ชัยภูมิ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30.50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21.22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9.28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69.58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h-TH" sz="4800" b="1" dirty="0" smtClean="0">
                <a:solidFill>
                  <a:srgbClr val="FFFF00"/>
                </a:solidFill>
              </a:rPr>
              <a:t>        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</a:rPr>
              <a:t>           ผลการดำเนินงานกองทุนพัฒนาบทบาทสตรี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                    ตัวชี้วัดที่ 1.1 หนี้ครบกำหนดปี 62 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62479"/>
              </p:ext>
            </p:extLst>
          </p:nvPr>
        </p:nvGraphicFramePr>
        <p:xfrm>
          <a:off x="467544" y="2276872"/>
          <a:ext cx="8160570" cy="416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14"/>
                <a:gridCol w="1632114"/>
                <a:gridCol w="1632114"/>
                <a:gridCol w="1632114"/>
                <a:gridCol w="16321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จังหวัด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เงินต้น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ชำระหนี้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ค้างชำระ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คิดเป็น %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72.ปราจีนบุรี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15.24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7.16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8.08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47.00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73.กระบี่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15.53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6.95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8.58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44.78</a:t>
                      </a:r>
                      <a:endParaRPr lang="th-TH" dirty="0"/>
                    </a:p>
                  </a:txBody>
                  <a:tcPr/>
                </a:tc>
              </a:tr>
              <a:tr h="533752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74.กาฬสินธุ์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25.44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11.38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14.06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44.72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75.อุดรธานี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38.01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16.60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21.41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43.68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76.เลย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19.00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7.75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11.25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40.82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77.พิจิตร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13.83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4.97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8.86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35.95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rgbClr val="0000FF"/>
                          </a:solidFill>
                        </a:rPr>
                        <a:t>รวมหนี้</a:t>
                      </a:r>
                      <a:endParaRPr lang="th-T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rgbClr val="0000FF"/>
                          </a:solidFill>
                        </a:rPr>
                        <a:t>1,347.99</a:t>
                      </a:r>
                      <a:endParaRPr lang="th-T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rgbClr val="0000FF"/>
                          </a:solidFill>
                        </a:rPr>
                        <a:t>892.49</a:t>
                      </a:r>
                      <a:endParaRPr lang="th-T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rgbClr val="0000FF"/>
                          </a:solidFill>
                        </a:rPr>
                        <a:t>445.50</a:t>
                      </a:r>
                      <a:endParaRPr lang="th-T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rgbClr val="0000FF"/>
                          </a:solidFill>
                        </a:rPr>
                        <a:t>66.21</a:t>
                      </a:r>
                      <a:endParaRPr lang="th-T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8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0466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</a:rPr>
              <a:t>ข้อมูลการดำเนินงานตามตัวชี้วัด ที่ 3.2.1 ของ 10 จังหวัด ทีมี % สูง</a:t>
            </a:r>
            <a:endParaRPr lang="th-TH" sz="3200" b="1" dirty="0">
              <a:solidFill>
                <a:srgbClr val="0000FF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4326" t="24800" r="37400" b="23121"/>
          <a:stretch/>
        </p:blipFill>
        <p:spPr>
          <a:xfrm>
            <a:off x="179512" y="1124744"/>
            <a:ext cx="8784976" cy="49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51082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</a:rPr>
              <a:t>   ข้อมูลการดำเนินงานตามตัวชี้วัด 3.2.1 ของ 9 จังหวัด ที่มี % ต่ำ</a:t>
            </a:r>
            <a:endParaRPr lang="th-TH" sz="3200" b="1" dirty="0">
              <a:solidFill>
                <a:srgbClr val="FF0000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4326" t="24801" r="37400" b="20600"/>
          <a:stretch/>
        </p:blipFill>
        <p:spPr>
          <a:xfrm>
            <a:off x="179512" y="188640"/>
            <a:ext cx="873069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h-TH" sz="4800" b="1" dirty="0">
                <a:solidFill>
                  <a:srgbClr val="FFFF00"/>
                </a:solidFill>
              </a:rPr>
              <a:t>        </a:t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</a:rPr>
              <a:t>            ผล</a:t>
            </a:r>
            <a:r>
              <a:rPr lang="th-TH" sz="4800" b="1" dirty="0">
                <a:solidFill>
                  <a:srgbClr val="FFFF00"/>
                </a:solidFill>
              </a:rPr>
              <a:t>การดำเนินงานกองทุนพัฒนาบทบาทสตรี</a:t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>                    ตัวชี้วัดที่ 3.2.1 หนี้ค้างชำระปี 56-59</a:t>
            </a: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99237"/>
              </p:ext>
            </p:extLst>
          </p:nvPr>
        </p:nvGraphicFramePr>
        <p:xfrm>
          <a:off x="467544" y="1916832"/>
          <a:ext cx="8160570" cy="483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14"/>
                <a:gridCol w="1632114"/>
                <a:gridCol w="1632114"/>
                <a:gridCol w="1632114"/>
                <a:gridCol w="1632114"/>
              </a:tblGrid>
              <a:tr h="1196486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จังหวัด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หนี้ค้างชำระ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บริหารจัดการ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ค้างชำระ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คิดเป็น %</a:t>
                      </a:r>
                      <a:endParaRPr lang="th-TH" dirty="0"/>
                    </a:p>
                  </a:txBody>
                  <a:tcPr/>
                </a:tc>
              </a:tr>
              <a:tr h="475103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5. อยุธยา.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14.56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14.56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-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100</a:t>
                      </a:r>
                      <a:endParaRPr lang="th-TH" dirty="0"/>
                    </a:p>
                  </a:txBody>
                  <a:tcPr/>
                </a:tc>
              </a:tr>
              <a:tr h="475103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6. พัทลุง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19.44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19.44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-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100</a:t>
                      </a:r>
                      <a:endParaRPr lang="th-TH" dirty="0"/>
                    </a:p>
                  </a:txBody>
                  <a:tcPr/>
                </a:tc>
              </a:tr>
              <a:tr h="489399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7. อุตรดิตถ์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5.98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5.98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-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100</a:t>
                      </a:r>
                      <a:endParaRPr lang="th-TH" dirty="0"/>
                    </a:p>
                  </a:txBody>
                  <a:tcPr/>
                </a:tc>
              </a:tr>
              <a:tr h="475103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9. แพร่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2.19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2.19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-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100</a:t>
                      </a:r>
                      <a:endParaRPr lang="th-TH" dirty="0"/>
                    </a:p>
                  </a:txBody>
                  <a:tcPr/>
                </a:tc>
              </a:tr>
              <a:tr h="475103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14.เชียงใหม่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3.08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2.78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0.30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90.38</a:t>
                      </a:r>
                      <a:endParaRPr lang="th-TH" dirty="0"/>
                    </a:p>
                  </a:txBody>
                  <a:tcPr/>
                </a:tc>
              </a:tr>
              <a:tr h="533194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24.ราชบุรี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10.47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4.93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5.54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56.05</a:t>
                      </a:r>
                      <a:endParaRPr lang="th-TH" dirty="0"/>
                    </a:p>
                  </a:txBody>
                  <a:tcPr/>
                </a:tc>
              </a:tr>
              <a:tr h="475103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25.สระบุรี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25.04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11.82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13.22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51.53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9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h-TH" sz="4800" b="1" dirty="0" smtClean="0">
                <a:solidFill>
                  <a:srgbClr val="FFFF00"/>
                </a:solidFill>
              </a:rPr>
              <a:t>        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</a:rPr>
              <a:t>           ผลการดำเนินงานกองทุนพัฒนาบทบาทสตรี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                    ตัวชี้วัดที่ 3.2.1 หนี้ค้างชำระปี 56-59 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660056"/>
              </p:ext>
            </p:extLst>
          </p:nvPr>
        </p:nvGraphicFramePr>
        <p:xfrm>
          <a:off x="500034" y="1928802"/>
          <a:ext cx="8160570" cy="458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14"/>
                <a:gridCol w="1632114"/>
                <a:gridCol w="1632114"/>
                <a:gridCol w="1632114"/>
                <a:gridCol w="16321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จังหวัด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หนี้ค้างชำระ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บริหารจัดการ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ค้างชำระ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คิดเป็น %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72.อ่างทอง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21.73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1.14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20.59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5.28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73.ปราจีนบุรี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15.86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.77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15.09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4.88</a:t>
                      </a:r>
                      <a:endParaRPr lang="th-TH" dirty="0"/>
                    </a:p>
                  </a:txBody>
                  <a:tcPr/>
                </a:tc>
              </a:tr>
              <a:tr h="533752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74.บุรีรัมย์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9.27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.48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8.79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4.84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75.ลำปาง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16.37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.70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15.67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4.31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76. นครปฐม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16.12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.59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15.53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3.70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77. เลย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31.01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.81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30.20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2.64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rgbClr val="0000FF"/>
                          </a:solidFill>
                        </a:rPr>
                        <a:t>รวมหนี้</a:t>
                      </a:r>
                      <a:endParaRPr lang="th-T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rgbClr val="0000FF"/>
                          </a:solidFill>
                        </a:rPr>
                        <a:t>1,131.72</a:t>
                      </a:r>
                      <a:endParaRPr lang="th-T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rgbClr val="0000FF"/>
                          </a:solidFill>
                        </a:rPr>
                        <a:t>547.69</a:t>
                      </a:r>
                      <a:endParaRPr lang="th-T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rgbClr val="0000FF"/>
                          </a:solidFill>
                        </a:rPr>
                        <a:t>584.03</a:t>
                      </a:r>
                      <a:endParaRPr lang="th-T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rgbClr val="0000FF"/>
                          </a:solidFill>
                        </a:rPr>
                        <a:t>48.39</a:t>
                      </a:r>
                      <a:endParaRPr lang="th-T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กฎหมายที่</a:t>
            </a:r>
            <a:r>
              <a:rPr lang="th-TH" sz="48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เกี่ยวข้องกับการ</a:t>
            </a:r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ดำเนินงาน</a:t>
            </a:r>
            <a:b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กองทุนพัฒนาบทบาทสตรี</a:t>
            </a:r>
            <a:r>
              <a:rPr lang="th-TH" sz="4800" b="1" dirty="0" smtClean="0">
                <a:solidFill>
                  <a:schemeClr val="bg1"/>
                </a:solidFill>
              </a:rPr>
              <a:t/>
            </a:r>
            <a:br>
              <a:rPr lang="th-TH" sz="4800" b="1" dirty="0" smtClean="0">
                <a:solidFill>
                  <a:schemeClr val="bg1"/>
                </a:solidFill>
              </a:rPr>
            </a:br>
            <a:r>
              <a:rPr lang="th-TH" sz="4800" b="1" dirty="0" smtClean="0">
                <a:solidFill>
                  <a:schemeClr val="bg1"/>
                </a:solidFill>
              </a:rPr>
              <a:t/>
            </a:r>
            <a:br>
              <a:rPr lang="th-TH" sz="4800" b="1" dirty="0" smtClean="0">
                <a:solidFill>
                  <a:schemeClr val="bg1"/>
                </a:solidFill>
              </a:rPr>
            </a:br>
            <a:r>
              <a:rPr lang="th-TH" sz="4800" b="1" dirty="0" smtClean="0">
                <a:solidFill>
                  <a:schemeClr val="bg1"/>
                </a:solidFill>
              </a:rPr>
              <a:t/>
            </a:r>
            <a:br>
              <a:rPr lang="th-TH" sz="4800" b="1" dirty="0" smtClean="0">
                <a:solidFill>
                  <a:schemeClr val="bg1"/>
                </a:solidFill>
              </a:rPr>
            </a:br>
            <a:r>
              <a:rPr lang="th-TH" sz="4800" b="1" dirty="0" smtClean="0">
                <a:solidFill>
                  <a:schemeClr val="bg1"/>
                </a:solidFill>
              </a:rPr>
              <a:t>  </a:t>
            </a:r>
            <a:r>
              <a:rPr lang="th-TH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กฎหมาย                              กฎหมาย			    กฎหมาย	</a:t>
            </a:r>
            <a:br>
              <a:rPr lang="th-TH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th-TH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กำหนด</a:t>
            </a:r>
            <a:r>
              <a:rPr lang="th-TH" sz="3600" b="1" dirty="0" smtClean="0">
                <a:solidFill>
                  <a:srgbClr val="FFFF00"/>
                </a:solidFill>
              </a:rPr>
              <a:t>องค์กร</a:t>
            </a:r>
            <a:r>
              <a:rPr lang="th-TH" sz="3200" b="1" dirty="0" smtClean="0">
                <a:solidFill>
                  <a:schemeClr val="bg1"/>
                </a:solidFill>
              </a:rPr>
              <a:t>           </a:t>
            </a:r>
            <a:r>
              <a:rPr lang="th-TH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กำหนด</a:t>
            </a:r>
            <a:r>
              <a:rPr lang="th-TH" sz="3600" b="1" dirty="0" smtClean="0">
                <a:solidFill>
                  <a:srgbClr val="FFFF00"/>
                </a:solidFill>
              </a:rPr>
              <a:t>หลักเกณฑ์ปฏิบัติ            </a:t>
            </a:r>
            <a:r>
              <a:rPr lang="th-TH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กำหนด</a:t>
            </a:r>
            <a:r>
              <a:rPr lang="th-TH" sz="3600" b="1" dirty="0" smtClean="0">
                <a:solidFill>
                  <a:srgbClr val="FFFF00"/>
                </a:solidFill>
              </a:rPr>
              <a:t>มาตรควบคุม</a:t>
            </a:r>
            <a:r>
              <a:rPr lang="th-TH" sz="4800" b="1" dirty="0" smtClean="0">
                <a:solidFill>
                  <a:schemeClr val="bg1"/>
                </a:solidFill>
              </a:rPr>
              <a:t/>
            </a:r>
            <a:br>
              <a:rPr lang="th-TH" sz="4800" b="1" dirty="0" smtClean="0">
                <a:solidFill>
                  <a:schemeClr val="bg1"/>
                </a:solidFill>
              </a:rPr>
            </a:br>
            <a:r>
              <a:rPr lang="th-TH" sz="4800" b="1" dirty="0" smtClean="0">
                <a:solidFill>
                  <a:schemeClr val="bg1"/>
                </a:solidFill>
              </a:rPr>
              <a:t>                                                                    </a:t>
            </a:r>
            <a:r>
              <a:rPr lang="th-TH" sz="3600" b="1" dirty="0" smtClean="0">
                <a:solidFill>
                  <a:srgbClr val="FFFF00"/>
                </a:solidFill>
              </a:rPr>
              <a:t>ตรวจสอบ</a:t>
            </a:r>
            <a:r>
              <a:rPr lang="th-TH" sz="4800" b="1" dirty="0" smtClean="0">
                <a:solidFill>
                  <a:schemeClr val="bg1"/>
                </a:solidFill>
              </a:rPr>
              <a:t> </a:t>
            </a:r>
            <a:br>
              <a:rPr lang="th-TH" sz="4800" b="1" dirty="0" smtClean="0">
                <a:solidFill>
                  <a:schemeClr val="bg1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  <p:sp>
        <p:nvSpPr>
          <p:cNvPr id="6" name="ลูกศรซ้าย 5"/>
          <p:cNvSpPr/>
          <p:nvPr/>
        </p:nvSpPr>
        <p:spPr>
          <a:xfrm>
            <a:off x="5500694" y="2857496"/>
            <a:ext cx="45719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ขวา 17"/>
          <p:cNvSpPr/>
          <p:nvPr/>
        </p:nvSpPr>
        <p:spPr>
          <a:xfrm rot="2753311">
            <a:off x="5850024" y="2761060"/>
            <a:ext cx="1267721" cy="30304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ซ้าย 18"/>
          <p:cNvSpPr/>
          <p:nvPr/>
        </p:nvSpPr>
        <p:spPr>
          <a:xfrm rot="18564992">
            <a:off x="1507569" y="2629985"/>
            <a:ext cx="1166559" cy="291632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ลง 19"/>
          <p:cNvSpPr/>
          <p:nvPr/>
        </p:nvSpPr>
        <p:spPr>
          <a:xfrm>
            <a:off x="4071934" y="2214554"/>
            <a:ext cx="285752" cy="1335598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046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</a:rPr>
              <a:t>ข้อมูลการดำเนินงานตามตัวชี้วัดที่ 3.2.2 ของ 10 จังหวัด ที่มี % สูง</a:t>
            </a:r>
            <a:endParaRPr lang="th-TH" sz="3200" b="1" dirty="0">
              <a:solidFill>
                <a:srgbClr val="0000FF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5900" t="24801" r="40025" b="23120"/>
          <a:stretch/>
        </p:blipFill>
        <p:spPr>
          <a:xfrm>
            <a:off x="179511" y="989438"/>
            <a:ext cx="8837867" cy="531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5604752"/>
            <a:ext cx="79928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7332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</a:rPr>
              <a:t>ข้อมูลการดำเนินงานตามตัวชี้วัดที่ 3.2.2 </a:t>
            </a:r>
            <a:r>
              <a:rPr lang="th-TH" sz="3200" b="1" dirty="0">
                <a:solidFill>
                  <a:srgbClr val="FF0000"/>
                </a:solidFill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</a:rPr>
              <a:t>ของ 9 จังหวัด ที่มี % ต่ำ</a:t>
            </a:r>
            <a:endParaRPr lang="th-TH" sz="3200" b="1" dirty="0">
              <a:solidFill>
                <a:srgbClr val="FF0000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5901" t="24801" r="40024" b="19760"/>
          <a:stretch/>
        </p:blipFill>
        <p:spPr>
          <a:xfrm>
            <a:off x="225335" y="116632"/>
            <a:ext cx="876533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h-TH" sz="4800" b="1" dirty="0" smtClean="0">
                <a:solidFill>
                  <a:srgbClr val="FFFF00"/>
                </a:solidFill>
              </a:rPr>
              <a:t>        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</a:rPr>
              <a:t>           ผลการดำเนินงานกองทุนพัฒนาบทบาทสตรี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                    ตัวชี้วัดที่ 3.2.2 หนี้ค้างชำระปี 60-61 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660056"/>
              </p:ext>
            </p:extLst>
          </p:nvPr>
        </p:nvGraphicFramePr>
        <p:xfrm>
          <a:off x="500034" y="1928802"/>
          <a:ext cx="8160570" cy="458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14"/>
                <a:gridCol w="1632114"/>
                <a:gridCol w="1632114"/>
                <a:gridCol w="1632114"/>
                <a:gridCol w="16321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จังหวัด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หนี้ค้างชำระ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บริหารจัดการ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ค้างชำระ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คิดเป็น %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6. ชัยภูมิ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8.59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5.32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3.27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61.95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11.สุรินทร์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6.95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3.97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2.98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57.17</a:t>
                      </a:r>
                      <a:endParaRPr lang="th-TH" dirty="0"/>
                    </a:p>
                  </a:txBody>
                  <a:tcPr/>
                </a:tc>
              </a:tr>
              <a:tr h="533752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12.เชียงใหม่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1.43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.81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.62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56.97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14.บุรีรัมย์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5.73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3.19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2.54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55.83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22.ภูเก็ต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.43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.19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.33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46.45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27.ยโสธร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5.04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2.25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2.79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44.60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solidFill>
                            <a:schemeClr val="tx1"/>
                          </a:solidFill>
                        </a:rPr>
                        <a:t>29.อุบลราชธานี</a:t>
                      </a:r>
                      <a:endParaRPr lang="th-TH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tx1"/>
                          </a:solidFill>
                        </a:rPr>
                        <a:t>7.09</a:t>
                      </a:r>
                      <a:endParaRPr lang="th-T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tx1"/>
                          </a:solidFill>
                        </a:rPr>
                        <a:t>2.95</a:t>
                      </a:r>
                      <a:endParaRPr lang="th-T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tx1"/>
                          </a:solidFill>
                        </a:rPr>
                        <a:t>4.14</a:t>
                      </a:r>
                      <a:endParaRPr lang="th-T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tx1"/>
                          </a:solidFill>
                        </a:rPr>
                        <a:t>41.58</a:t>
                      </a:r>
                      <a:endParaRPr lang="th-T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h-TH" sz="4800" b="1" dirty="0">
                <a:solidFill>
                  <a:srgbClr val="FFFF00"/>
                </a:solidFill>
              </a:rPr>
              <a:t>        </a:t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</a:rPr>
              <a:t>            ผล</a:t>
            </a:r>
            <a:r>
              <a:rPr lang="th-TH" sz="4800" b="1" dirty="0">
                <a:solidFill>
                  <a:srgbClr val="FFFF00"/>
                </a:solidFill>
              </a:rPr>
              <a:t>การดำเนินงานกองทุนพัฒนาบทบาทสตรี</a:t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>                    ตัวชี้วัดที่ </a:t>
            </a:r>
            <a:r>
              <a:rPr lang="th-TH" sz="4800" b="1" dirty="0" smtClean="0">
                <a:solidFill>
                  <a:srgbClr val="FFFF00"/>
                </a:solidFill>
              </a:rPr>
              <a:t>3.2.2 </a:t>
            </a:r>
            <a:r>
              <a:rPr lang="th-TH" sz="4800" b="1" dirty="0">
                <a:solidFill>
                  <a:srgbClr val="FFFF00"/>
                </a:solidFill>
              </a:rPr>
              <a:t>หนี้ค้างชำระปี </a:t>
            </a:r>
            <a:r>
              <a:rPr lang="th-TH" sz="4800" b="1" dirty="0" smtClean="0">
                <a:solidFill>
                  <a:srgbClr val="FFFF00"/>
                </a:solidFill>
              </a:rPr>
              <a:t>60-61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99237"/>
              </p:ext>
            </p:extLst>
          </p:nvPr>
        </p:nvGraphicFramePr>
        <p:xfrm>
          <a:off x="467544" y="1916832"/>
          <a:ext cx="8160570" cy="483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878"/>
                <a:gridCol w="1571636"/>
                <a:gridCol w="1434828"/>
                <a:gridCol w="1632114"/>
                <a:gridCol w="1632114"/>
              </a:tblGrid>
              <a:tr h="1196486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จังหวัด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หนี้ค้างชำระ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บริหารจัดการ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ค้างชำระ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คิดเป็น %</a:t>
                      </a:r>
                      <a:endParaRPr lang="th-TH" dirty="0"/>
                    </a:p>
                  </a:txBody>
                  <a:tcPr/>
                </a:tc>
              </a:tr>
              <a:tr h="475103"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/>
                        <a:t>72.นครศรีธรรมราช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8.91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1.69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7.22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19.00</a:t>
                      </a:r>
                      <a:endParaRPr lang="th-TH" dirty="0"/>
                    </a:p>
                  </a:txBody>
                  <a:tcPr/>
                </a:tc>
              </a:tr>
              <a:tr h="475103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73.สกลนคร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6.48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1.23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5.25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18.98</a:t>
                      </a:r>
                      <a:endParaRPr lang="th-TH" dirty="0"/>
                    </a:p>
                  </a:txBody>
                  <a:tcPr/>
                </a:tc>
              </a:tr>
              <a:tr h="489399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74.พัทลุง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.64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.11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.53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18.30</a:t>
                      </a:r>
                      <a:endParaRPr lang="th-TH" dirty="0"/>
                    </a:p>
                  </a:txBody>
                  <a:tcPr/>
                </a:tc>
              </a:tr>
              <a:tr h="475103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75.ระนอง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.40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.07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                 .33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17.81</a:t>
                      </a:r>
                      <a:endParaRPr lang="th-TH" dirty="0"/>
                    </a:p>
                  </a:txBody>
                  <a:tcPr/>
                </a:tc>
              </a:tr>
              <a:tr h="475103"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/>
                        <a:t>76.สมุทรสงคราม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.32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.03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.29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11.96</a:t>
                      </a:r>
                      <a:endParaRPr lang="th-TH" dirty="0"/>
                    </a:p>
                  </a:txBody>
                  <a:tcPr/>
                </a:tc>
              </a:tr>
              <a:tr h="533194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/>
                        <a:t>77.กทม.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.16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60</a:t>
                      </a:r>
                      <a:r>
                        <a:rPr lang="th-TH" baseline="0" dirty="0" smtClean="0"/>
                        <a:t> บ.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.16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0.04</a:t>
                      </a:r>
                      <a:endParaRPr lang="th-TH" dirty="0"/>
                    </a:p>
                  </a:txBody>
                  <a:tcPr/>
                </a:tc>
              </a:tr>
              <a:tr h="475103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solidFill>
                            <a:srgbClr val="0000FF"/>
                          </a:solidFill>
                        </a:rPr>
                        <a:t>รวมหนี้</a:t>
                      </a:r>
                      <a:endParaRPr lang="th-TH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rgbClr val="0000FF"/>
                          </a:solidFill>
                        </a:rPr>
                        <a:t>274.48</a:t>
                      </a:r>
                      <a:endParaRPr lang="th-TH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rgbClr val="0000FF"/>
                          </a:solidFill>
                        </a:rPr>
                        <a:t>107.30</a:t>
                      </a:r>
                      <a:endParaRPr lang="th-TH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rgbClr val="0000FF"/>
                          </a:solidFill>
                        </a:rPr>
                        <a:t>167.18</a:t>
                      </a:r>
                      <a:endParaRPr lang="th-TH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rgbClr val="0000FF"/>
                          </a:solidFill>
                        </a:rPr>
                        <a:t>39.09</a:t>
                      </a:r>
                      <a:endParaRPr lang="th-TH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9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00FF"/>
                </a:solidFill>
              </a:rPr>
              <a:t>หนี้ที่หมดอายุความ</a:t>
            </a:r>
            <a:endParaRPr lang="th-TH" b="1" dirty="0">
              <a:solidFill>
                <a:srgbClr val="0000FF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5900" t="24801" r="31626" b="19760"/>
          <a:stretch/>
        </p:blipFill>
        <p:spPr>
          <a:xfrm>
            <a:off x="272116" y="1124744"/>
            <a:ext cx="8599768" cy="47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00FF"/>
                </a:solidFill>
              </a:rPr>
              <a:t>หนี้ที่หมดอายุความ</a:t>
            </a:r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5900" t="24800" r="31626" b="18920"/>
          <a:stretch/>
        </p:blipFill>
        <p:spPr>
          <a:xfrm>
            <a:off x="223576" y="1196752"/>
            <a:ext cx="869684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FFFF00"/>
                </a:solidFill>
              </a:rPr>
              <a:t>        </a:t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หนี้จะขาดอายุความ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>
                <a:solidFill>
                  <a:srgbClr val="FFFF00"/>
                </a:solidFill>
              </a:rPr>
              <a:t/>
            </a:r>
            <a:br>
              <a:rPr lang="th-TH" sz="4800" b="1" dirty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571472" y="1928802"/>
          <a:ext cx="7929620" cy="4251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405"/>
                <a:gridCol w="1982405"/>
                <a:gridCol w="1982405"/>
                <a:gridCol w="1982405"/>
              </a:tblGrid>
              <a:tr h="49633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จังหวัด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จำนวนโครงการ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เป็นเงิน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บาท</a:t>
                      </a:r>
                      <a:endParaRPr lang="th-TH" dirty="0"/>
                    </a:p>
                  </a:txBody>
                  <a:tcPr/>
                </a:tc>
              </a:tr>
              <a:tr h="496334">
                <a:tc>
                  <a:txBody>
                    <a:bodyPr/>
                    <a:lstStyle/>
                    <a:p>
                      <a:r>
                        <a:rPr lang="th-TH" dirty="0" smtClean="0"/>
                        <a:t>นครศรีธรรมราช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136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12.19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12 ล้านบาทเศษ</a:t>
                      </a:r>
                      <a:endParaRPr lang="th-TH" dirty="0"/>
                    </a:p>
                  </a:txBody>
                  <a:tcPr/>
                </a:tc>
              </a:tr>
              <a:tr h="496334">
                <a:tc>
                  <a:txBody>
                    <a:bodyPr/>
                    <a:lstStyle/>
                    <a:p>
                      <a:r>
                        <a:rPr lang="th-TH" dirty="0" smtClean="0"/>
                        <a:t>สตูล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134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7.01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7 ล้านบาทเศษ</a:t>
                      </a:r>
                      <a:endParaRPr lang="th-TH" dirty="0"/>
                    </a:p>
                  </a:txBody>
                  <a:tcPr/>
                </a:tc>
              </a:tr>
              <a:tr h="496334">
                <a:tc>
                  <a:txBody>
                    <a:bodyPr/>
                    <a:lstStyle/>
                    <a:p>
                      <a:r>
                        <a:rPr lang="th-TH" dirty="0" smtClean="0"/>
                        <a:t>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68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4.98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 ล้านบาทเศษ</a:t>
                      </a:r>
                      <a:endParaRPr lang="th-TH" dirty="0"/>
                    </a:p>
                  </a:txBody>
                  <a:tcPr/>
                </a:tc>
              </a:tr>
              <a:tr h="496334">
                <a:tc>
                  <a:txBody>
                    <a:bodyPr/>
                    <a:lstStyle/>
                    <a:p>
                      <a:r>
                        <a:rPr lang="th-TH" dirty="0" smtClean="0"/>
                        <a:t>ภูเก็ต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.79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7 แสนบาทเศษ</a:t>
                      </a:r>
                      <a:endParaRPr lang="th-TH" dirty="0"/>
                    </a:p>
                  </a:txBody>
                  <a:tcPr/>
                </a:tc>
              </a:tr>
              <a:tr h="623910"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สุรินทร์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.07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7 หมื่นบาทเศษ</a:t>
                      </a:r>
                      <a:endParaRPr lang="th-TH" dirty="0"/>
                    </a:p>
                  </a:txBody>
                  <a:tcPr/>
                </a:tc>
              </a:tr>
              <a:tr h="496334">
                <a:tc>
                  <a:txBody>
                    <a:bodyPr/>
                    <a:lstStyle/>
                    <a:p>
                      <a:r>
                        <a:rPr lang="th-TH" dirty="0" smtClean="0"/>
                        <a:t>บุรีรัมย์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.02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 หมื่นบาทเศษ</a:t>
                      </a:r>
                      <a:endParaRPr lang="th-TH" dirty="0"/>
                    </a:p>
                  </a:txBody>
                  <a:tcPr/>
                </a:tc>
              </a:tr>
              <a:tr h="49633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9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		</a:t>
            </a:r>
            <a:b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3200" b="1" dirty="0" smtClean="0">
                <a:solidFill>
                  <a:srgbClr val="FFFF00"/>
                </a:solidFill>
              </a:rPr>
              <a:t>      ผลการดำเนินงานหนี้ค้างชำระและเงินคืนกองทุน (19 ส.ค.62)  77 จังหวัด</a:t>
            </a: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rgbClr val="FFFF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643578"/>
          </a:xfrm>
          <a:solidFill>
            <a:schemeClr val="tx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h-TH" sz="128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12800" dirty="0" smtClean="0">
              <a:solidFill>
                <a:schemeClr val="tx2">
                  <a:lumMod val="20000"/>
                  <a:lumOff val="8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120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3200" u="sng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65138"/>
              </p:ext>
            </p:extLst>
          </p:nvPr>
        </p:nvGraphicFramePr>
        <p:xfrm>
          <a:off x="214280" y="1397000"/>
          <a:ext cx="871544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88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8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88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119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รายการดำเนินการ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บริหารจัดการ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สัญญาปี 56-59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บริหารจัดการ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สัญญาปี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60 -61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เงินคืนกองทุน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ครบกำหนดปี 62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100 %</a:t>
                      </a:r>
                      <a:endParaRPr lang="th-TH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  <a:endParaRPr lang="th-TH" sz="3600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3600" b="1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b="1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90 - 99 %</a:t>
                      </a:r>
                      <a:endParaRPr lang="th-TH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u="none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3600" b="1" u="none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3600" b="1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u="none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3600" b="1" u="none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80-89</a:t>
                      </a:r>
                      <a:r>
                        <a:rPr lang="th-TH" baseline="0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%</a:t>
                      </a:r>
                      <a:endParaRPr lang="th-TH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u="none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3600" b="1" u="none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3600" b="1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u="none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th-TH" sz="3600" b="1" u="none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50- 79%</a:t>
                      </a:r>
                      <a:endParaRPr lang="th-TH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u="none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th-TH" sz="3600" b="1" u="none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19</a:t>
                      </a:r>
                      <a:endParaRPr lang="th-TH" sz="3600" b="1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u="none" dirty="0" smtClean="0">
                          <a:solidFill>
                            <a:srgbClr val="FF9966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  <a:endParaRPr lang="th-TH" sz="3600" b="1" u="none" dirty="0">
                        <a:solidFill>
                          <a:srgbClr val="FF9966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35-49 %</a:t>
                      </a:r>
                      <a:endParaRPr lang="th-TH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FF9966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th-TH" sz="3600" b="1" dirty="0">
                        <a:solidFill>
                          <a:srgbClr val="FF9966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FF9966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17</a:t>
                      </a:r>
                      <a:endParaRPr lang="th-TH" sz="3600" b="1" dirty="0">
                        <a:solidFill>
                          <a:srgbClr val="FF9966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FF9966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th-TH" sz="3600" b="1" dirty="0">
                        <a:solidFill>
                          <a:srgbClr val="FF9966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ต่ำกว่า 35 %</a:t>
                      </a:r>
                      <a:endParaRPr lang="th-TH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u="none" dirty="0" smtClean="0">
                          <a:solidFill>
                            <a:srgbClr val="FF9966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45</a:t>
                      </a:r>
                      <a:endParaRPr lang="th-TH" sz="3600" b="1" u="none" dirty="0">
                        <a:solidFill>
                          <a:srgbClr val="FF9966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FF9966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41</a:t>
                      </a:r>
                      <a:endParaRPr lang="th-TH" sz="3600" b="1" dirty="0">
                        <a:solidFill>
                          <a:srgbClr val="FF9966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FF9966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3600" b="1" dirty="0">
                        <a:solidFill>
                          <a:srgbClr val="FF9966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ค่าเฉลี่ย</a:t>
                      </a:r>
                      <a:endParaRPr lang="th-TH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48.39</a:t>
                      </a:r>
                      <a:endParaRPr lang="th-TH" sz="36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39.09</a:t>
                      </a:r>
                      <a:endParaRPr lang="th-TH" sz="36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FF9966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65.94</a:t>
                      </a:r>
                      <a:endParaRPr lang="th-TH" sz="3600" b="1" dirty="0">
                        <a:solidFill>
                          <a:srgbClr val="FF9966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1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		</a:t>
            </a:r>
            <a:b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3200" b="1" dirty="0" smtClean="0">
                <a:solidFill>
                  <a:srgbClr val="FFFF00"/>
                </a:solidFill>
              </a:rPr>
              <a:t>                      ผลการดำเนินงานหนี้ค้างชำระ (19 ส.ค.62)  77 จังหวัด</a:t>
            </a: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rgbClr val="FFFF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643578"/>
          </a:xfrm>
          <a:solidFill>
            <a:schemeClr val="tx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h-TH" sz="128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12800" dirty="0" smtClean="0">
              <a:solidFill>
                <a:schemeClr val="tx2">
                  <a:lumMod val="20000"/>
                  <a:lumOff val="8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120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3200" u="sng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06253"/>
              </p:ext>
            </p:extLst>
          </p:nvPr>
        </p:nvGraphicFramePr>
        <p:xfrm>
          <a:off x="214280" y="1397000"/>
          <a:ext cx="871544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88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8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88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119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รายการดำเนินการ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หนี้ค้างชำระ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ล้านบาท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บริหารจัดการ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ล้านบาท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คงเหลือหนี้ค้างชำระ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ยังไม่บริหารจัดการ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กองทุนเดิม</a:t>
                      </a:r>
                      <a:endParaRPr lang="th-TH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b="1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1,131.72</a:t>
                      </a:r>
                      <a:endParaRPr lang="th-TH" sz="3600" b="1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b="1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545.78</a:t>
                      </a:r>
                      <a:endParaRPr lang="th-TH" sz="3600" b="1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b="1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585.94</a:t>
                      </a:r>
                      <a:endParaRPr lang="th-TH" sz="3600" b="1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กองทุนใหม่</a:t>
                      </a:r>
                      <a:endParaRPr lang="th-TH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b="1" u="none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274.48</a:t>
                      </a:r>
                      <a:endParaRPr lang="th-TH" sz="3600" b="1" u="none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b="1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106.89</a:t>
                      </a:r>
                      <a:endParaRPr lang="th-TH" sz="3600" b="1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b="1" u="none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167.59</a:t>
                      </a:r>
                      <a:endParaRPr lang="th-TH" sz="3600" b="1" u="none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หนี้ครบฯ</a:t>
                      </a:r>
                      <a:r>
                        <a:rPr lang="th-TH" baseline="0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ปี 62</a:t>
                      </a:r>
                      <a:endParaRPr lang="th-TH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b="1" u="none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1,347.99</a:t>
                      </a:r>
                      <a:endParaRPr lang="th-TH" sz="3600" b="1" u="none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b="1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888.89</a:t>
                      </a:r>
                      <a:endParaRPr lang="th-TH" sz="3600" b="1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b="1" u="none" dirty="0" smtClean="0">
                          <a:solidFill>
                            <a:srgbClr val="FFFF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459.10</a:t>
                      </a:r>
                      <a:endParaRPr lang="th-TH" sz="3600" b="1" u="none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600" b="1" u="none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             รวม</a:t>
                      </a:r>
                      <a:endParaRPr lang="th-TH" sz="36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b="1" u="non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1212.63</a:t>
                      </a:r>
                      <a:endParaRPr lang="th-TH" sz="3600" b="1" u="non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b="1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b="1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b="1" u="none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b="1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b="1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FFFF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b="1" dirty="0">
                        <a:solidFill>
                          <a:srgbClr val="00B0F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b="1" dirty="0">
                        <a:solidFill>
                          <a:srgbClr val="00B0F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b="1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8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</a:t>
            </a:r>
            <a:r>
              <a:rPr lang="th-TH" sz="5400" b="1" dirty="0" smtClean="0">
                <a:solidFill>
                  <a:srgbClr val="FFFF00"/>
                </a:solidFill>
              </a:rPr>
              <a:t>ผลการเบิกจ่ายเงินกองทุน </a:t>
            </a: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 ลำดับแรก</a:t>
            </a:r>
            <a:r>
              <a:rPr lang="th-TH" sz="5400" b="1" dirty="0" smtClean="0">
                <a:solidFill>
                  <a:srgbClr val="FFFF00"/>
                </a:solidFill>
              </a:rPr>
              <a:t/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rgbClr val="FFFF00"/>
                </a:solidFill>
              </a:rPr>
              <a:t/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rgbClr val="FFFF00"/>
                </a:solidFill>
              </a:rPr>
              <a:t/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rgbClr val="FFFF00"/>
                </a:solidFill>
              </a:rPr>
              <a:t/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rgbClr val="FFFF00"/>
                </a:solidFill>
              </a:rPr>
              <a:t/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428596" y="2000240"/>
          <a:ext cx="8358244" cy="392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2143140"/>
                <a:gridCol w="2143140"/>
                <a:gridCol w="2143140"/>
                <a:gridCol w="1071568"/>
              </a:tblGrid>
              <a:tr h="654848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ที่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จังหวัด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จัดสรร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เบิกจ่าย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%</a:t>
                      </a:r>
                      <a:endParaRPr lang="th-TH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r>
                        <a:rPr lang="th-TH" dirty="0" smtClean="0"/>
                        <a:t>1.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ร้อยเอ็ด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41.49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40.69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98.08</a:t>
                      </a:r>
                      <a:endParaRPr lang="th-TH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r>
                        <a:rPr lang="th-TH" dirty="0" smtClean="0"/>
                        <a:t>2.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สุรินทร์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40.81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39.94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97.86</a:t>
                      </a:r>
                      <a:endParaRPr lang="th-TH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r>
                        <a:rPr lang="th-TH" dirty="0" smtClean="0"/>
                        <a:t>3.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นครพนม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28.18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27.04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95.94</a:t>
                      </a:r>
                      <a:endParaRPr lang="th-TH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r>
                        <a:rPr lang="th-TH" dirty="0" smtClean="0"/>
                        <a:t>4.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ประจวบคีรีขันธ์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17.92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17.17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95.81</a:t>
                      </a:r>
                      <a:endParaRPr lang="th-TH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r>
                        <a:rPr lang="th-TH" dirty="0" smtClean="0"/>
                        <a:t>5.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มหาสารคาม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28.67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27.41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95.61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l"/>
            <a:r>
              <a:rPr lang="th-TH" sz="5400" b="1" dirty="0" smtClean="0">
                <a:solidFill>
                  <a:srgbClr val="FFFF00"/>
                </a:solidFill>
              </a:rPr>
              <a:t>                </a:t>
            </a: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1. กฎหมายกำหนด</a:t>
            </a:r>
            <a:r>
              <a:rPr lang="th-TH" sz="5400" b="1" dirty="0" smtClean="0">
                <a:solidFill>
                  <a:srgbClr val="FFFF00"/>
                </a:solidFill>
              </a:rPr>
              <a:t>องค์กร</a:t>
            </a: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  </a:t>
            </a:r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เดิม</a:t>
            </a:r>
            <a:r>
              <a:rPr lang="th-TH" sz="4800" b="1" dirty="0" smtClean="0">
                <a:solidFill>
                  <a:srgbClr val="FFFF00"/>
                </a:solidFill>
              </a:rPr>
              <a:t>     	       ระเบียบสำนักนายกฯ 2555				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  </a:t>
            </a:r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ปัจจุบัน</a:t>
            </a:r>
            <a:r>
              <a:rPr lang="th-TH" sz="4800" b="1" dirty="0" smtClean="0">
                <a:solidFill>
                  <a:srgbClr val="FFFF00"/>
                </a:solidFill>
              </a:rPr>
              <a:t>          พ.ร.บ.การบริหารทุนฯ 2558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		       ข้อบังคับ </a:t>
            </a:r>
            <a:r>
              <a:rPr lang="th-TH" sz="4800" b="1" dirty="0" err="1" smtClean="0">
                <a:solidFill>
                  <a:srgbClr val="FFFF00"/>
                </a:solidFill>
              </a:rPr>
              <a:t>คกส</a:t>
            </a:r>
            <a:r>
              <a:rPr lang="th-TH" sz="4800" b="1" dirty="0" smtClean="0">
                <a:solidFill>
                  <a:srgbClr val="FFFF00"/>
                </a:solidFill>
              </a:rPr>
              <a:t>.ฯ 2559 	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1928794" y="2285992"/>
            <a:ext cx="642942" cy="28575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1928794" y="3714752"/>
            <a:ext cx="642942" cy="28575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</a:t>
            </a:r>
            <a:r>
              <a:rPr lang="th-TH" sz="5400" b="1" dirty="0" smtClean="0">
                <a:solidFill>
                  <a:srgbClr val="FFFF00"/>
                </a:solidFill>
              </a:rPr>
              <a:t>ผลการเบิกจ่ายเงินกองทุน </a:t>
            </a: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 ลำดับท้าย</a:t>
            </a:r>
            <a:r>
              <a:rPr lang="th-TH" sz="5400" b="1" dirty="0" smtClean="0">
                <a:solidFill>
                  <a:srgbClr val="FFFF00"/>
                </a:solidFill>
              </a:rPr>
              <a:t/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rgbClr val="FFFF00"/>
                </a:solidFill>
              </a:rPr>
              <a:t/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rgbClr val="FFFF00"/>
                </a:solidFill>
              </a:rPr>
              <a:t/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rgbClr val="FFFF00"/>
                </a:solidFill>
              </a:rPr>
              <a:t/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rgbClr val="FFFF00"/>
                </a:solidFill>
              </a:rPr>
              <a:t/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428596" y="2000240"/>
          <a:ext cx="8358244" cy="392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2143140"/>
                <a:gridCol w="2143140"/>
                <a:gridCol w="2143140"/>
                <a:gridCol w="1071568"/>
              </a:tblGrid>
              <a:tr h="654848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ที่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จังหวัด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จัดสรร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เบิกจ่าย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%</a:t>
                      </a:r>
                      <a:endParaRPr lang="th-TH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r>
                        <a:rPr lang="th-TH" dirty="0" smtClean="0"/>
                        <a:t>73.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สมุทรปราการ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37.90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10.53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27.79</a:t>
                      </a:r>
                      <a:endParaRPr lang="th-TH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r>
                        <a:rPr lang="th-TH" dirty="0" smtClean="0"/>
                        <a:t>74.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พิษณุโลก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27.60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7.45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27.00</a:t>
                      </a:r>
                      <a:endParaRPr lang="th-TH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r>
                        <a:rPr lang="th-TH" dirty="0" smtClean="0"/>
                        <a:t>75.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สิงห์บุรี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17.48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3.82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21.87</a:t>
                      </a:r>
                      <a:endParaRPr lang="th-TH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r>
                        <a:rPr lang="th-TH" dirty="0" smtClean="0"/>
                        <a:t>76.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ปทุมธานี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38.22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7.18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18.79</a:t>
                      </a:r>
                      <a:endParaRPr lang="th-TH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r>
                        <a:rPr lang="th-TH" dirty="0" smtClean="0"/>
                        <a:t>77.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ภูเก็ต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16.72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2.91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17.44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         </a:t>
            </a:r>
            <a:r>
              <a:rPr lang="th-TH" sz="5400" b="1" dirty="0" smtClean="0">
                <a:solidFill>
                  <a:srgbClr val="FFFF00"/>
                </a:solidFill>
              </a:rPr>
              <a:t>ผลการเบิกจ่ายเงินอุดหนุน</a:t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rgbClr val="FFFF00"/>
                </a:solidFill>
              </a:rPr>
              <a:t/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rgbClr val="FFFF00"/>
                </a:solidFill>
              </a:rPr>
              <a:t/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rgbClr val="FFFF00"/>
                </a:solidFill>
              </a:rPr>
              <a:t/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rgbClr val="FFFF00"/>
                </a:solidFill>
              </a:rPr>
              <a:t/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25234"/>
              </p:ext>
            </p:extLst>
          </p:nvPr>
        </p:nvGraphicFramePr>
        <p:xfrm>
          <a:off x="428596" y="2000240"/>
          <a:ext cx="8358244" cy="392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2143140"/>
                <a:gridCol w="2143140"/>
                <a:gridCol w="2143140"/>
                <a:gridCol w="1071568"/>
              </a:tblGrid>
              <a:tr h="654848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ที่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จังหวัด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จัดสรร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เบิกจ่าย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%</a:t>
                      </a:r>
                      <a:endParaRPr lang="th-TH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r>
                        <a:rPr lang="th-TH" dirty="0" smtClean="0"/>
                        <a:t>1.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ร้อยเอ็ด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5,000,000.00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5,000,000.00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100</a:t>
                      </a:r>
                      <a:endParaRPr lang="th-TH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r>
                        <a:rPr lang="th-TH" dirty="0" smtClean="0"/>
                        <a:t>2.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สุรินทร์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5,000,000.00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5,000,000.00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100</a:t>
                      </a:r>
                      <a:endParaRPr lang="th-TH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r>
                        <a:rPr lang="th-TH" dirty="0" smtClean="0"/>
                        <a:t>76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นครศรีธรรมราช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5,000,000.00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5,000,000.00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r>
                        <a:rPr lang="th-TH" dirty="0" smtClean="0"/>
                        <a:t>77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อุดรธานี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5,000,000.00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5,000,000.00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รวม 77 จังหวัด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295,000,000.00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149,000,000.00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50.81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0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6000" b="1" dirty="0" smtClean="0">
                <a:solidFill>
                  <a:srgbClr val="FFFF00"/>
                </a:solidFill>
              </a:rPr>
              <a:t>ปัญหา/อุปสรรค</a:t>
            </a: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การดำเนินงานกองทุนพัฒนาบทบาทสตรี</a:t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FFFF00"/>
                </a:solidFill>
              </a:rPr>
              <a:t>ปัญหา/อุปสรรค 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9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การดำเนินงานกองทุนพัฒนาบทบาทสตรี</a:t>
            </a:r>
            <a:br>
              <a:rPr lang="th-TH" sz="49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25167"/>
              </p:ext>
            </p:extLst>
          </p:nvPr>
        </p:nvGraphicFramePr>
        <p:xfrm>
          <a:off x="285721" y="1772816"/>
          <a:ext cx="8572560" cy="422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  <a:gridCol w="285752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/>
                        <a:t>ก่อนเป็นหนี้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/>
                        <a:t>ขณะเป็นหนี้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หลังเป็นหนี้ค้างชำระ</a:t>
                      </a:r>
                      <a:endParaRPr lang="th-TH" sz="3200" dirty="0"/>
                    </a:p>
                  </a:txBody>
                  <a:tcPr/>
                </a:tc>
              </a:tr>
              <a:tr h="3330546">
                <a:tc>
                  <a:txBody>
                    <a:bodyPr/>
                    <a:lstStyle/>
                    <a:p>
                      <a:r>
                        <a:rPr lang="th-TH" sz="3000" dirty="0" smtClean="0"/>
                        <a:t>1.ปัญหา </a:t>
                      </a:r>
                      <a:r>
                        <a:rPr lang="en-US" sz="3000" dirty="0" smtClean="0"/>
                        <a:t>: </a:t>
                      </a:r>
                      <a:r>
                        <a:rPr lang="th-TH" sz="3000" dirty="0" smtClean="0">
                          <a:solidFill>
                            <a:schemeClr val="tx1"/>
                          </a:solidFill>
                        </a:rPr>
                        <a:t>นโยบาย</a:t>
                      </a:r>
                    </a:p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</a:rPr>
                        <a:t>2.ปัญหา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</a:rPr>
                        <a:t>การกลั่นกรอง       </a:t>
                      </a:r>
                    </a:p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</a:rPr>
                        <a:t>              -คุณสมบัติผู้กู้</a:t>
                      </a:r>
                    </a:p>
                    <a:p>
                      <a:r>
                        <a:rPr lang="th-TH" baseline="0" dirty="0" smtClean="0">
                          <a:solidFill>
                            <a:schemeClr val="tx1"/>
                          </a:solidFill>
                        </a:rPr>
                        <a:t>              -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</a:rPr>
                        <a:t>ลักษณะโครงการ</a:t>
                      </a:r>
                    </a:p>
                    <a:p>
                      <a:r>
                        <a:rPr lang="th-TH" dirty="0" smtClean="0"/>
                        <a:t>3.ปัญหาการทำสัญญา</a:t>
                      </a:r>
                    </a:p>
                    <a:p>
                      <a:r>
                        <a:rPr lang="th-TH" dirty="0" smtClean="0"/>
                        <a:t>4.ปัญหา </a:t>
                      </a:r>
                      <a:r>
                        <a:rPr lang="en-US" dirty="0" smtClean="0"/>
                        <a:t>: </a:t>
                      </a:r>
                      <a:r>
                        <a:rPr lang="th-TH" dirty="0" smtClean="0"/>
                        <a:t>ข้อมูล/ระบบ </a:t>
                      </a:r>
                    </a:p>
                    <a:p>
                      <a:r>
                        <a:rPr lang="th-TH" dirty="0" smtClean="0"/>
                        <a:t>4.อื่น ๆ ....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1.ปัญหา</a:t>
                      </a:r>
                      <a:r>
                        <a:rPr lang="en-US" dirty="0" smtClean="0"/>
                        <a:t>:</a:t>
                      </a:r>
                      <a:r>
                        <a:rPr lang="th-TH" dirty="0" smtClean="0"/>
                        <a:t>  บังคับลูกหนี้ตาม</a:t>
                      </a:r>
                    </a:p>
                    <a:p>
                      <a:r>
                        <a:rPr lang="th-TH" dirty="0" smtClean="0"/>
                        <a:t>                 ข้อสัญญา</a:t>
                      </a:r>
                    </a:p>
                    <a:p>
                      <a:r>
                        <a:rPr lang="th-TH" dirty="0" smtClean="0"/>
                        <a:t>2.ปัญหา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: </a:t>
                      </a:r>
                      <a:r>
                        <a:rPr lang="th-TH" baseline="0" dirty="0" smtClean="0"/>
                        <a:t>บทบาทหน้าที่</a:t>
                      </a:r>
                    </a:p>
                    <a:p>
                      <a:r>
                        <a:rPr lang="th-TH" baseline="0" dirty="0" smtClean="0"/>
                        <a:t>                 ขององค์กร</a:t>
                      </a:r>
                    </a:p>
                    <a:p>
                      <a:r>
                        <a:rPr lang="th-TH" baseline="0" dirty="0" smtClean="0"/>
                        <a:t>3.ปัญหา </a:t>
                      </a:r>
                      <a:r>
                        <a:rPr lang="en-US" baseline="0" dirty="0" smtClean="0"/>
                        <a:t>: </a:t>
                      </a:r>
                      <a:r>
                        <a:rPr lang="th-TH" baseline="0" dirty="0" smtClean="0"/>
                        <a:t>ติดตาม/รายงาน</a:t>
                      </a:r>
                    </a:p>
                    <a:p>
                      <a:r>
                        <a:rPr lang="th-TH" baseline="0" dirty="0" smtClean="0"/>
                        <a:t>                 ตามคำสั่ง</a:t>
                      </a:r>
                    </a:p>
                    <a:p>
                      <a:r>
                        <a:rPr lang="th-TH" baseline="0" dirty="0" smtClean="0"/>
                        <a:t>4.ปัญหา </a:t>
                      </a:r>
                      <a:r>
                        <a:rPr lang="en-US" baseline="0" dirty="0" smtClean="0"/>
                        <a:t>: </a:t>
                      </a:r>
                      <a:r>
                        <a:rPr lang="th-TH" baseline="0" dirty="0" smtClean="0"/>
                        <a:t>ข้อมูล/ระบบ</a:t>
                      </a:r>
                    </a:p>
                    <a:p>
                      <a:r>
                        <a:rPr lang="th-TH" baseline="0" dirty="0" smtClean="0"/>
                        <a:t>5. อื่น ๆ.......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1.ปัญหา </a:t>
                      </a:r>
                      <a:r>
                        <a:rPr lang="en-US" dirty="0" smtClean="0"/>
                        <a:t>: </a:t>
                      </a:r>
                      <a:r>
                        <a:rPr lang="th-TH" dirty="0" smtClean="0"/>
                        <a:t>ติดตาม/รายงาน</a:t>
                      </a:r>
                    </a:p>
                    <a:p>
                      <a:r>
                        <a:rPr lang="th-TH" sz="2800" dirty="0" smtClean="0">
                          <a:cs typeface="+mn-cs"/>
                        </a:rPr>
                        <a:t>2.ปัญหา</a:t>
                      </a:r>
                      <a:r>
                        <a:rPr lang="en-US" sz="2800" dirty="0" smtClean="0">
                          <a:cs typeface="+mn-cs"/>
                        </a:rPr>
                        <a:t>:</a:t>
                      </a:r>
                      <a:r>
                        <a:rPr lang="th-TH" sz="2800" dirty="0" smtClean="0">
                          <a:cs typeface="+mn-cs"/>
                        </a:rPr>
                        <a:t>  </a:t>
                      </a:r>
                      <a:r>
                        <a:rPr lang="th-TH" sz="2800" baseline="0" dirty="0" smtClean="0">
                          <a:cs typeface="+mn-cs"/>
                        </a:rPr>
                        <a:t>บริหารจัดการ</a:t>
                      </a:r>
                    </a:p>
                    <a:p>
                      <a:r>
                        <a:rPr lang="th-TH" sz="2800" baseline="0" dirty="0" smtClean="0">
                          <a:cs typeface="+mn-cs"/>
                        </a:rPr>
                        <a:t>3.ปัญหา </a:t>
                      </a:r>
                      <a:r>
                        <a:rPr lang="en-US" sz="2800" baseline="0" dirty="0" smtClean="0">
                          <a:cs typeface="+mn-cs"/>
                        </a:rPr>
                        <a:t>: </a:t>
                      </a:r>
                      <a:r>
                        <a:rPr lang="th-TH" sz="2800" baseline="0" dirty="0" smtClean="0">
                          <a:cs typeface="+mn-cs"/>
                        </a:rPr>
                        <a:t>เอกสารหลักฐาน</a:t>
                      </a:r>
                    </a:p>
                    <a:p>
                      <a:r>
                        <a:rPr lang="th-TH" sz="2800" baseline="0" dirty="0" smtClean="0">
                          <a:cs typeface="+mn-cs"/>
                        </a:rPr>
                        <a:t>4.ปัญหา </a:t>
                      </a:r>
                      <a:r>
                        <a:rPr lang="en-US" sz="2800" baseline="0" dirty="0" smtClean="0">
                          <a:cs typeface="+mn-cs"/>
                        </a:rPr>
                        <a:t>: </a:t>
                      </a:r>
                      <a:r>
                        <a:rPr lang="th-TH" sz="2800" baseline="0" dirty="0" smtClean="0">
                          <a:cs typeface="+mn-cs"/>
                        </a:rPr>
                        <a:t>ข้อมูล/ระบบ</a:t>
                      </a:r>
                    </a:p>
                    <a:p>
                      <a:r>
                        <a:rPr lang="th-TH" sz="2800" baseline="0" dirty="0" smtClean="0">
                          <a:cs typeface="+mn-cs"/>
                        </a:rPr>
                        <a:t>5.ปัญหา </a:t>
                      </a:r>
                      <a:r>
                        <a:rPr lang="en-US" sz="2800" baseline="0" dirty="0" smtClean="0">
                          <a:cs typeface="+mn-cs"/>
                        </a:rPr>
                        <a:t>: </a:t>
                      </a:r>
                      <a:r>
                        <a:rPr lang="th-TH" sz="2800" baseline="0" dirty="0" smtClean="0">
                          <a:cs typeface="+mn-cs"/>
                        </a:rPr>
                        <a:t>ความรับผิด</a:t>
                      </a:r>
                    </a:p>
                    <a:p>
                      <a:r>
                        <a:rPr lang="th-TH" sz="2800" baseline="0" dirty="0" smtClean="0">
                          <a:cs typeface="+mn-cs"/>
                        </a:rPr>
                        <a:t>6.ปัญหา </a:t>
                      </a:r>
                      <a:r>
                        <a:rPr lang="en-US" sz="2800" baseline="0" dirty="0" smtClean="0">
                          <a:cs typeface="+mn-cs"/>
                        </a:rPr>
                        <a:t>: </a:t>
                      </a:r>
                      <a:r>
                        <a:rPr lang="th-TH" sz="2800" baseline="0" dirty="0" smtClean="0">
                          <a:cs typeface="+mn-cs"/>
                        </a:rPr>
                        <a:t>ข้อกฎหมาย </a:t>
                      </a:r>
                    </a:p>
                    <a:p>
                      <a:r>
                        <a:rPr lang="th-TH" sz="2800" baseline="0" dirty="0" smtClean="0">
                          <a:cs typeface="+mn-cs"/>
                        </a:rPr>
                        <a:t>7.อื่น ๆ ....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ปัญหา/อุปสรรค</a:t>
            </a:r>
            <a:br>
              <a:rPr lang="th-TH" b="1" dirty="0" smtClean="0">
                <a:solidFill>
                  <a:srgbClr val="FFFF00"/>
                </a:solidFill>
              </a:rPr>
            </a:br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การดำเนินงานกองทุนพัฒนาบทบาทสตรี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21497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583683"/>
              </p:ext>
            </p:extLst>
          </p:nvPr>
        </p:nvGraphicFramePr>
        <p:xfrm>
          <a:off x="467544" y="1700808"/>
          <a:ext cx="8352928" cy="478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832912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/>
                        <a:t>ส่วนกลาง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/>
                        <a:t>แนวทางแก้ไข</a:t>
                      </a:r>
                      <a:endParaRPr lang="th-TH" sz="3600" dirty="0"/>
                    </a:p>
                  </a:txBody>
                  <a:tcPr/>
                </a:tc>
              </a:tr>
              <a:tr h="3951066">
                <a:tc>
                  <a:txBody>
                    <a:bodyPr/>
                    <a:lstStyle/>
                    <a:p>
                      <a:r>
                        <a:rPr lang="th-TH" dirty="0" smtClean="0"/>
                        <a:t>1. วาระเพื่อพิจารณาของ </a:t>
                      </a:r>
                      <a:r>
                        <a:rPr lang="th-TH" dirty="0" err="1" smtClean="0"/>
                        <a:t>คกส</a:t>
                      </a:r>
                      <a:r>
                        <a:rPr lang="th-TH" dirty="0" smtClean="0"/>
                        <a:t>.                 2. กระบวนการพิจารณา</a:t>
                      </a:r>
                    </a:p>
                    <a:p>
                      <a:r>
                        <a:rPr lang="th-TH" sz="2700" dirty="0" smtClean="0"/>
                        <a:t>3. ความเป็นเอกภาพ</a:t>
                      </a:r>
                    </a:p>
                    <a:p>
                      <a:r>
                        <a:rPr lang="th-TH" sz="2700" baseline="0" dirty="0" smtClean="0"/>
                        <a:t>4.</a:t>
                      </a:r>
                      <a:r>
                        <a:rPr lang="th-TH" sz="2800" baseline="0" dirty="0" smtClean="0"/>
                        <a:t> การยึดหลักเกณฑ์ข้อกฎหมาย</a:t>
                      </a:r>
                    </a:p>
                    <a:p>
                      <a:r>
                        <a:rPr lang="th-TH" sz="2800" baseline="0" dirty="0" smtClean="0"/>
                        <a:t>5. ระบบข้อมูล/ระบบบริหารจัดการ</a:t>
                      </a:r>
                    </a:p>
                    <a:p>
                      <a:r>
                        <a:rPr lang="th-TH" sz="2800" baseline="0" dirty="0" smtClean="0"/>
                        <a:t>6. การติดตาม/รายงานผล</a:t>
                      </a:r>
                    </a:p>
                    <a:p>
                      <a:r>
                        <a:rPr lang="th-TH" sz="2800" baseline="0" dirty="0" smtClean="0"/>
                        <a:t>7. การวิเคราะห์ต้นทุน กำไร </a:t>
                      </a:r>
                    </a:p>
                    <a:p>
                      <a:r>
                        <a:rPr lang="th-TH" sz="2800" baseline="0" dirty="0" smtClean="0"/>
                        <a:t>8. การจัดทำรายงานการประชุม</a:t>
                      </a:r>
                    </a:p>
                    <a:p>
                      <a:r>
                        <a:rPr lang="th-TH" sz="2800" baseline="0" dirty="0" smtClean="0"/>
                        <a:t>9. อื่น ๆ ...</a:t>
                      </a:r>
                      <a:endParaRPr lang="th-TH" sz="2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1. ให้ความสำคัญวาระเพื่อพิจารณา</a:t>
                      </a:r>
                    </a:p>
                    <a:p>
                      <a:r>
                        <a:rPr lang="th-TH" dirty="0" smtClean="0"/>
                        <a:t>2. ให้คำนึงถึงความสำคัญของเรื่องเสนอ3. การร่วมกันดำเนินงาน</a:t>
                      </a:r>
                    </a:p>
                    <a:p>
                      <a:r>
                        <a:rPr lang="th-TH" dirty="0" smtClean="0"/>
                        <a:t>4. ดำเนินการตามกฎหมาย</a:t>
                      </a:r>
                    </a:p>
                    <a:p>
                      <a:r>
                        <a:rPr lang="th-TH" dirty="0" smtClean="0"/>
                        <a:t>5. พิจารณาระบบเทียบเคียงองค์กรอื่น</a:t>
                      </a:r>
                    </a:p>
                    <a:p>
                      <a:r>
                        <a:rPr lang="th-TH" dirty="0" smtClean="0"/>
                        <a:t>6. ติดตามรายงานอย่างมีคุณภาพ</a:t>
                      </a:r>
                    </a:p>
                    <a:p>
                      <a:r>
                        <a:rPr lang="th-TH" dirty="0" smtClean="0"/>
                        <a:t>7. ดำเนินงานมุ่งผลสัมฤทธิ์</a:t>
                      </a:r>
                    </a:p>
                    <a:p>
                      <a:r>
                        <a:rPr lang="th-TH" dirty="0" smtClean="0"/>
                        <a:t>8. รายงานการประชุมต้องถูกต้องชัดเจน</a:t>
                      </a:r>
                    </a:p>
                    <a:p>
                      <a:r>
                        <a:rPr lang="th-TH" dirty="0" smtClean="0"/>
                        <a:t>9. รับฟังความคิดเห็น/ปรับปรุงตลอดเวลา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ปัญหา/อุปสรรค</a:t>
            </a:r>
            <a:br>
              <a:rPr lang="th-TH" b="1" dirty="0" smtClean="0">
                <a:solidFill>
                  <a:srgbClr val="FFFF00"/>
                </a:solidFill>
              </a:rPr>
            </a:br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การดำเนินงานกองทุนพัฒนาบทบาทสตรี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21497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76249"/>
              </p:ext>
            </p:extLst>
          </p:nvPr>
        </p:nvGraphicFramePr>
        <p:xfrm>
          <a:off x="467544" y="1700808"/>
          <a:ext cx="8352928" cy="503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832912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/>
                        <a:t>ส่วนภูมิภาค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/>
                        <a:t>แนวทางแก้ไข</a:t>
                      </a:r>
                      <a:endParaRPr lang="th-TH" sz="3600" dirty="0"/>
                    </a:p>
                  </a:txBody>
                  <a:tcPr/>
                </a:tc>
              </a:tr>
              <a:tr h="3951066">
                <a:tc>
                  <a:txBody>
                    <a:bodyPr/>
                    <a:lstStyle/>
                    <a:p>
                      <a:endParaRPr lang="th-TH" sz="2700" dirty="0" smtClean="0"/>
                    </a:p>
                    <a:p>
                      <a:r>
                        <a:rPr lang="th-TH" sz="2700" dirty="0" smtClean="0"/>
                        <a:t>................................................................</a:t>
                      </a:r>
                    </a:p>
                    <a:p>
                      <a:r>
                        <a:rPr lang="th-TH" sz="2700" dirty="0" smtClean="0"/>
                        <a:t>................................................................</a:t>
                      </a:r>
                    </a:p>
                    <a:p>
                      <a:r>
                        <a:rPr lang="th-TH" sz="2700" dirty="0" smtClean="0"/>
                        <a:t>................................................................</a:t>
                      </a:r>
                    </a:p>
                    <a:p>
                      <a:r>
                        <a:rPr lang="th-TH" sz="2700" dirty="0" smtClean="0"/>
                        <a:t>................................................................</a:t>
                      </a:r>
                    </a:p>
                    <a:p>
                      <a:r>
                        <a:rPr lang="th-TH" sz="2700" dirty="0" smtClean="0"/>
                        <a:t>................................................................</a:t>
                      </a:r>
                    </a:p>
                    <a:p>
                      <a:r>
                        <a:rPr lang="th-TH" sz="2700" dirty="0" smtClean="0"/>
                        <a:t>................................................................</a:t>
                      </a:r>
                    </a:p>
                    <a:p>
                      <a:r>
                        <a:rPr lang="th-TH" sz="2700" dirty="0" smtClean="0"/>
                        <a:t>................................................................</a:t>
                      </a:r>
                    </a:p>
                    <a:p>
                      <a:r>
                        <a:rPr lang="th-TH" sz="2700" dirty="0" smtClean="0"/>
                        <a:t>................................................................</a:t>
                      </a:r>
                    </a:p>
                    <a:p>
                      <a:r>
                        <a:rPr lang="th-TH" sz="2700" dirty="0" smtClean="0"/>
                        <a:t>                   </a:t>
                      </a:r>
                      <a:endParaRPr lang="th-TH" sz="2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 smtClean="0"/>
                    </a:p>
                    <a:p>
                      <a:r>
                        <a:rPr lang="th-TH" dirty="0" smtClean="0"/>
                        <a:t>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.............................................................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9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</a:rPr>
              <a:t>กฎหมายกำหนดมาตรการควบคุม/ตรวจสอบ</a:t>
            </a:r>
            <a:endParaRPr lang="th-TH" b="1" dirty="0">
              <a:solidFill>
                <a:srgbClr val="FFFF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214974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th-TH" sz="3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สัญญา</a:t>
            </a:r>
          </a:p>
          <a:p>
            <a:pPr>
              <a:buNone/>
            </a:pP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กฎหมายแพ่ง                              </a:t>
            </a:r>
            <a:r>
              <a:rPr lang="th-TH" sz="39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ควบคุม สมาชิก/ลูกหนี้</a:t>
            </a:r>
          </a:p>
          <a:p>
            <a:pPr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กฎหมายอาญา</a:t>
            </a:r>
          </a:p>
          <a:p>
            <a:pPr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กฎหมายล้มละลาย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			       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กฎหมายข้าราชการ/พนักงาน</a:t>
            </a:r>
          </a:p>
          <a:p>
            <a:pPr>
              <a:buNone/>
            </a:pP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		       กฎหมายกองทุนฯ      </a:t>
            </a:r>
          </a:p>
          <a:p>
            <a:pPr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 		       กฎหมายแพ่ง/อาญา                              </a:t>
            </a:r>
            <a:r>
              <a:rPr lang="th-TH" sz="35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ควบคุมฝ่ายกองทุนฯ</a:t>
            </a:r>
          </a:p>
          <a:p>
            <a:pPr>
              <a:buNone/>
            </a:pP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		       กฎหมายละเมิด</a:t>
            </a:r>
          </a:p>
          <a:p>
            <a:pPr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		       กฎหมาย </a:t>
            </a:r>
            <a:r>
              <a:rPr lang="th-TH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สตง.</a:t>
            </a:r>
            <a:endParaRPr lang="th-TH" sz="32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3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 rot="5400000">
            <a:off x="1214414" y="3000372"/>
            <a:ext cx="214314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928794" y="1928802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1928794" y="4071942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2285984" y="2857496"/>
            <a:ext cx="114300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rot="5400000">
            <a:off x="4394199" y="5392751"/>
            <a:ext cx="250033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5286380" y="4143380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>
            <a:off x="5286380" y="6643710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>
            <a:off x="5643570" y="5429264"/>
            <a:ext cx="71438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178595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เงินทุนอุดหนุน</a:t>
            </a:r>
            <a:br>
              <a:rPr lang="th-TH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กองทุนพัฒนาบทบาทสตรี</a:t>
            </a:r>
            <a:endParaRPr lang="th-TH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8858312" cy="457203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742950" indent="-742950" algn="l"/>
            <a:r>
              <a:rPr lang="th-TH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เพื่อส่งเสริม.....บทบาท  พัฒนาศักยภาพ เครือข่าย</a:t>
            </a:r>
          </a:p>
          <a:p>
            <a:pPr marL="742950" indent="-742950" algn="l"/>
            <a:r>
              <a:rPr lang="th-TH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                 </a:t>
            </a:r>
            <a:r>
              <a:rPr lang="th-TH" sz="4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แก้ไขปัญหาสตรี   สวัสดิการสตรี</a:t>
            </a:r>
            <a:endParaRPr lang="th-TH" sz="4800" dirty="0" smtClean="0">
              <a:solidFill>
                <a:schemeClr val="accent6">
                  <a:lumMod val="60000"/>
                  <a:lumOff val="4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marL="742950" indent="-742950" algn="l"/>
            <a:r>
              <a:rPr lang="th-TH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                 จัดกิจกรรม  สร้างภาวะผู้นำ </a:t>
            </a:r>
          </a:p>
          <a:p>
            <a:pPr marL="742950" indent="-742950" algn="l"/>
            <a:r>
              <a:rPr lang="th-TH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                พัฒนาองค์ความรู้  สร้างความเข้มแข็ง</a:t>
            </a:r>
            <a:endParaRPr lang="th-TH" sz="4800" dirty="0">
              <a:solidFill>
                <a:schemeClr val="accent6">
                  <a:lumMod val="60000"/>
                  <a:lumOff val="4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marL="742950" indent="-742950" algn="l"/>
            <a:r>
              <a:rPr lang="th-TH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                 สนับสนุนโครงการอื่น ๆ</a:t>
            </a:r>
          </a:p>
        </p:txBody>
      </p:sp>
    </p:spTree>
    <p:extLst>
      <p:ext uri="{BB962C8B-B14F-4D97-AF65-F5344CB8AC3E}">
        <p14:creationId xmlns:p14="http://schemas.microsoft.com/office/powerpoint/2010/main" val="42513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endParaRPr lang="th-TH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6" y="448824"/>
            <a:ext cx="2908227" cy="187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รูปภาพ 3"/>
          <p:cNvPicPr/>
          <p:nvPr/>
        </p:nvPicPr>
        <p:blipFill>
          <a:blip r:embed="rId3"/>
          <a:stretch>
            <a:fillRect/>
          </a:stretch>
        </p:blipFill>
        <p:spPr>
          <a:xfrm>
            <a:off x="3153537" y="448824"/>
            <a:ext cx="2956111" cy="2044071"/>
          </a:xfrm>
          <a:prstGeom prst="rect">
            <a:avLst/>
          </a:prstGeom>
        </p:spPr>
      </p:pic>
      <p:pic>
        <p:nvPicPr>
          <p:cNvPr id="5" name="รูปภาพ 4"/>
          <p:cNvPicPr/>
          <p:nvPr/>
        </p:nvPicPr>
        <p:blipFill>
          <a:blip r:embed="rId4"/>
          <a:stretch>
            <a:fillRect/>
          </a:stretch>
        </p:blipFill>
        <p:spPr>
          <a:xfrm>
            <a:off x="181925" y="2380090"/>
            <a:ext cx="2893357" cy="2019397"/>
          </a:xfrm>
          <a:prstGeom prst="rect">
            <a:avLst/>
          </a:prstGeom>
        </p:spPr>
      </p:pic>
      <p:pic>
        <p:nvPicPr>
          <p:cNvPr id="6" name="รูปภาพ 5"/>
          <p:cNvPicPr/>
          <p:nvPr/>
        </p:nvPicPr>
        <p:blipFill>
          <a:blip r:embed="rId5"/>
          <a:stretch>
            <a:fillRect/>
          </a:stretch>
        </p:blipFill>
        <p:spPr>
          <a:xfrm>
            <a:off x="6156177" y="476672"/>
            <a:ext cx="2736304" cy="2160239"/>
          </a:xfrm>
          <a:prstGeom prst="rect">
            <a:avLst/>
          </a:prstGeom>
        </p:spPr>
      </p:pic>
      <p:pic>
        <p:nvPicPr>
          <p:cNvPr id="7" name="รูปภาพ 6"/>
          <p:cNvPicPr/>
          <p:nvPr/>
        </p:nvPicPr>
        <p:blipFill>
          <a:blip r:embed="rId6"/>
          <a:stretch>
            <a:fillRect/>
          </a:stretch>
        </p:blipFill>
        <p:spPr>
          <a:xfrm>
            <a:off x="3153537" y="2492895"/>
            <a:ext cx="3034362" cy="2016225"/>
          </a:xfrm>
          <a:prstGeom prst="rect">
            <a:avLst/>
          </a:prstGeom>
        </p:spPr>
      </p:pic>
      <p:pic>
        <p:nvPicPr>
          <p:cNvPr id="8" name="รูปภาพ 7"/>
          <p:cNvPicPr/>
          <p:nvPr/>
        </p:nvPicPr>
        <p:blipFill>
          <a:blip r:embed="rId7"/>
          <a:stretch>
            <a:fillRect/>
          </a:stretch>
        </p:blipFill>
        <p:spPr>
          <a:xfrm>
            <a:off x="181925" y="4437112"/>
            <a:ext cx="2989729" cy="2088232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654" y="4509120"/>
            <a:ext cx="3016245" cy="2106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รูปภาพ 9"/>
          <p:cNvPicPr/>
          <p:nvPr/>
        </p:nvPicPr>
        <p:blipFill>
          <a:blip r:embed="rId9"/>
          <a:stretch>
            <a:fillRect/>
          </a:stretch>
        </p:blipFill>
        <p:spPr>
          <a:xfrm>
            <a:off x="6276817" y="2636912"/>
            <a:ext cx="2615663" cy="2016224"/>
          </a:xfrm>
          <a:prstGeom prst="rect">
            <a:avLst/>
          </a:prstGeom>
        </p:spPr>
      </p:pic>
      <p:pic>
        <p:nvPicPr>
          <p:cNvPr id="11" name="รูปภาพ 10"/>
          <p:cNvPicPr/>
          <p:nvPr/>
        </p:nvPicPr>
        <p:blipFill>
          <a:blip r:embed="rId10"/>
          <a:stretch>
            <a:fillRect/>
          </a:stretch>
        </p:blipFill>
        <p:spPr>
          <a:xfrm>
            <a:off x="6246795" y="4653136"/>
            <a:ext cx="276991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178595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สิ่งสำคัญที่ต้องทบทวน</a:t>
            </a:r>
            <a:br>
              <a:rPr lang="th-TH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ในการดำเนินงานกองทุนพัฒนาบทบาทสตรี</a:t>
            </a:r>
            <a:endParaRPr lang="th-TH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8858312" cy="457203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742950" indent="-742950"/>
            <a:r>
              <a:rPr lang="th-TH" sz="3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หลักเกณฑ์/ข้อกฎหมาย</a:t>
            </a:r>
          </a:p>
          <a:p>
            <a:pPr marL="742950" indent="-742950"/>
            <a:r>
              <a:rPr lang="th-TH" sz="3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คำสั่ง</a:t>
            </a:r>
          </a:p>
          <a:p>
            <a:pPr marL="742950" indent="-742950"/>
            <a:r>
              <a:rPr lang="th-TH" sz="3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หนังสือสั่งการ</a:t>
            </a:r>
          </a:p>
          <a:p>
            <a:pPr marL="742950" indent="-742950"/>
            <a:r>
              <a:rPr lang="th-TH" sz="3400" spc="-6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มอบหมายการงาน</a:t>
            </a:r>
          </a:p>
          <a:p>
            <a:pPr marL="742950" indent="-742950"/>
            <a:r>
              <a:rPr lang="th-TH" sz="3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รายงานการประชุม</a:t>
            </a:r>
          </a:p>
          <a:p>
            <a:pPr marL="742950" indent="-742950"/>
            <a:r>
              <a:rPr lang="th-TH" sz="3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ติดตาม/</a:t>
            </a:r>
            <a:r>
              <a:rPr lang="th-TH" sz="3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รายงาน</a:t>
            </a:r>
          </a:p>
          <a:p>
            <a:pPr marL="742950" indent="-742950"/>
            <a:r>
              <a:rPr lang="th-TH" sz="3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5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พฤติกรรมของลูกหนี้***</a:t>
            </a:r>
            <a:endParaRPr lang="th-TH" sz="48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8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l"/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             องค์กร</a:t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เดิม			             	    ปัจจุบัน</a:t>
            </a:r>
            <a:b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</a:t>
            </a:r>
            <a:r>
              <a:rPr lang="th-TH" sz="3600" b="1" dirty="0" smtClean="0">
                <a:solidFill>
                  <a:srgbClr val="FFFF00"/>
                </a:solidFill>
              </a:rPr>
              <a:t>คณะกองทุนฯ จังหวัด                          คณะอนุฯ จังหวัด  </a:t>
            </a:r>
            <a:r>
              <a:rPr lang="en-US" sz="3600" b="1" dirty="0" smtClean="0">
                <a:solidFill>
                  <a:srgbClr val="FFFF00"/>
                </a:solidFill>
              </a:rPr>
              <a:t>: </a:t>
            </a:r>
            <a:r>
              <a:rPr lang="th-TH" sz="3600" b="1" dirty="0" smtClean="0">
                <a:solidFill>
                  <a:srgbClr val="FFFF00"/>
                </a:solidFill>
              </a:rPr>
              <a:t>อนุมัติ</a:t>
            </a:r>
            <a:br>
              <a:rPr lang="th-TH" sz="3600" b="1" dirty="0" smtClean="0">
                <a:solidFill>
                  <a:srgbClr val="FFFF00"/>
                </a:solidFill>
              </a:rPr>
            </a:br>
            <a:r>
              <a:rPr lang="th-TH" sz="3600" b="1" dirty="0" smtClean="0">
                <a:solidFill>
                  <a:srgbClr val="FFFF00"/>
                </a:solidFill>
              </a:rPr>
              <a:t>           อนุมัติ</a:t>
            </a:r>
            <a: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                                            </a:t>
            </a:r>
            <a:r>
              <a:rPr lang="th-TH" sz="3600" b="1" dirty="0" smtClean="0">
                <a:solidFill>
                  <a:srgbClr val="FFFF00"/>
                </a:solidFill>
              </a:rPr>
              <a:t>คณะขับเคลื่อนฯ จ.  </a:t>
            </a:r>
            <a:r>
              <a:rPr lang="en-US" sz="3600" b="1" dirty="0" smtClean="0">
                <a:solidFill>
                  <a:srgbClr val="FFFF00"/>
                </a:solidFill>
              </a:rPr>
              <a:t>: </a:t>
            </a:r>
            <a:r>
              <a:rPr lang="th-TH" sz="3600" b="1" dirty="0" smtClean="0">
                <a:solidFill>
                  <a:srgbClr val="FFFF00"/>
                </a:solidFill>
              </a:rPr>
              <a:t>เห็นชอบ</a:t>
            </a:r>
            <a: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</a:t>
            </a:r>
            <a:r>
              <a:rPr lang="th-TH" sz="3600" b="1" dirty="0" smtClean="0">
                <a:solidFill>
                  <a:srgbClr val="FFFF00"/>
                </a:solidFill>
              </a:rPr>
              <a:t>คณะกองทุนฯ ตำบล                            คณะอนุฯ อำเภอ </a:t>
            </a:r>
            <a:r>
              <a:rPr lang="en-US" sz="3600" b="1" dirty="0" smtClean="0">
                <a:solidFill>
                  <a:srgbClr val="FFFF00"/>
                </a:solidFill>
              </a:rPr>
              <a:t>: </a:t>
            </a:r>
            <a:r>
              <a:rPr lang="th-TH" sz="3600" b="1" dirty="0" smtClean="0">
                <a:solidFill>
                  <a:srgbClr val="FFFF00"/>
                </a:solidFill>
              </a:rPr>
              <a:t>เห็นชอบ</a:t>
            </a:r>
            <a:br>
              <a:rPr lang="th-TH" sz="3600" b="1" dirty="0" smtClean="0">
                <a:solidFill>
                  <a:srgbClr val="FFFF00"/>
                </a:solidFill>
              </a:rPr>
            </a:br>
            <a:r>
              <a:rPr lang="th-TH" sz="3600" b="1" dirty="0" smtClean="0">
                <a:solidFill>
                  <a:srgbClr val="FFFF00"/>
                </a:solidFill>
              </a:rPr>
              <a:t>       ให้ความเห็น</a:t>
            </a:r>
            <a:br>
              <a:rPr lang="th-TH" sz="3600" b="1" dirty="0" smtClean="0">
                <a:solidFill>
                  <a:srgbClr val="FFFF00"/>
                </a:solidFill>
              </a:rPr>
            </a:br>
            <a:r>
              <a:rPr lang="th-TH" sz="3600" b="1" dirty="0" smtClean="0">
                <a:solidFill>
                  <a:srgbClr val="FFFF00"/>
                </a:solidFill>
              </a:rPr>
              <a:t>					   </a:t>
            </a:r>
            <a:r>
              <a:rPr lang="th-TH" sz="3200" b="1" dirty="0" smtClean="0">
                <a:solidFill>
                  <a:srgbClr val="FFFF00"/>
                </a:solidFill>
              </a:rPr>
              <a:t>คณะขับเคลื่อนฯ ต/ท 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  <a:r>
              <a:rPr lang="th-TH" sz="3200" b="1" dirty="0" smtClean="0">
                <a:solidFill>
                  <a:srgbClr val="FFFF00"/>
                </a:solidFill>
              </a:rPr>
              <a:t> ตรวจสอบ</a:t>
            </a:r>
            <a:r>
              <a:rPr lang="th-TH" sz="3600" b="1" dirty="0" smtClean="0">
                <a:solidFill>
                  <a:srgbClr val="FFFF00"/>
                </a:solidFill>
              </a:rPr>
              <a:t/>
            </a:r>
            <a:br>
              <a:rPr lang="th-TH" sz="3600" b="1" dirty="0" smtClean="0">
                <a:solidFill>
                  <a:srgbClr val="FFFF00"/>
                </a:solidFill>
              </a:rPr>
            </a:br>
            <a:r>
              <a:rPr lang="th-TH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*กทม. ไม่มี คณะ. ตำบล ใช้ คณะทำงานฯ      *กทม. ใช้คณะทำงานฯ  แทน</a:t>
            </a:r>
            <a:endParaRPr lang="th-TH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ลูกศรขึ้น 9"/>
          <p:cNvSpPr/>
          <p:nvPr/>
        </p:nvSpPr>
        <p:spPr>
          <a:xfrm>
            <a:off x="1285852" y="3357562"/>
            <a:ext cx="285752" cy="642942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ขึ้น 10"/>
          <p:cNvSpPr/>
          <p:nvPr/>
        </p:nvSpPr>
        <p:spPr>
          <a:xfrm>
            <a:off x="6357950" y="2500306"/>
            <a:ext cx="285752" cy="500066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ึ้น 11"/>
          <p:cNvSpPr/>
          <p:nvPr/>
        </p:nvSpPr>
        <p:spPr>
          <a:xfrm>
            <a:off x="6357950" y="3643314"/>
            <a:ext cx="285752" cy="500066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ขึ้น 12"/>
          <p:cNvSpPr/>
          <p:nvPr/>
        </p:nvSpPr>
        <p:spPr>
          <a:xfrm>
            <a:off x="6357950" y="4714884"/>
            <a:ext cx="285752" cy="500066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 rot="5400000">
            <a:off x="2071670" y="3714752"/>
            <a:ext cx="4286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178595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</a:rPr>
              <a:t>กลุ่มกฎหมาย</a:t>
            </a:r>
            <a:br>
              <a:rPr lang="th-TH" sz="4000" b="1" dirty="0" smtClean="0">
                <a:solidFill>
                  <a:srgbClr val="FFFF00"/>
                </a:solidFill>
              </a:rPr>
            </a:br>
            <a:r>
              <a:rPr lang="th-TH" sz="4000" b="1" dirty="0" err="1" smtClean="0">
                <a:solidFill>
                  <a:srgbClr val="FFFF00"/>
                </a:solidFill>
              </a:rPr>
              <a:t>สกส.</a:t>
            </a:r>
            <a:endParaRPr lang="th-TH" sz="4000" b="1" dirty="0">
              <a:solidFill>
                <a:srgbClr val="FFFF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8858312" cy="457203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742950" indent="-742950" algn="l"/>
            <a:r>
              <a:rPr lang="th-TH" sz="35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742950" indent="-742950"/>
            <a:r>
              <a:rPr lang="th-TH" sz="35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02 1413056</a:t>
            </a:r>
          </a:p>
          <a:p>
            <a:pPr marL="742950" indent="-742950"/>
            <a:r>
              <a:rPr lang="th-TH" sz="4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มือถือ</a:t>
            </a:r>
          </a:p>
          <a:p>
            <a:pPr marL="742950" indent="-742950"/>
            <a:r>
              <a:rPr lang="th-TH" sz="4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0614031605</a:t>
            </a:r>
          </a:p>
        </p:txBody>
      </p:sp>
    </p:spTree>
    <p:extLst>
      <p:ext uri="{BB962C8B-B14F-4D97-AF65-F5344CB8AC3E}">
        <p14:creationId xmlns:p14="http://schemas.microsoft.com/office/powerpoint/2010/main" val="38638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</a:t>
            </a:r>
            <a:r>
              <a:rPr lang="th-TH" sz="53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อำนาจหน้าที่ตามคำสั่งคณะอนุฯ จังหวัด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คณะทำงานขับเคลื่อนฯ จังหวัด มีอำนาจหน้าที่ ดังนี้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พิจารณาให้</a:t>
            </a:r>
            <a:r>
              <a:rPr lang="th-TH" sz="4000" b="1" dirty="0" smtClean="0">
                <a:solidFill>
                  <a:srgbClr val="FFFF00"/>
                </a:solidFill>
              </a:rPr>
              <a:t>ความเห็นชอบกลั่นกรองโครงการ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...</a:t>
            </a:r>
            <a:r>
              <a:rPr lang="th-TH" sz="4000" b="1" dirty="0" smtClean="0">
                <a:solidFill>
                  <a:srgbClr val="FFFF00"/>
                </a:solidFill>
              </a:rPr>
              <a:t>สมาชิกที่ยื่นขอกู้เงิน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.. 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2.  </a:t>
            </a:r>
            <a:r>
              <a:rPr lang="th-TH" sz="4000" b="1" dirty="0" smtClean="0">
                <a:solidFill>
                  <a:srgbClr val="FFFF00"/>
                </a:solidFill>
              </a:rPr>
              <a:t>ประชาสัมพันธ์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สร้างความเข้าใจกับสมาชิก..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3. ให้</a:t>
            </a:r>
            <a:r>
              <a:rPr lang="th-TH" sz="4000" b="1" dirty="0" smtClean="0">
                <a:solidFill>
                  <a:srgbClr val="FFFF00"/>
                </a:solidFill>
              </a:rPr>
              <a:t>คำแนะนำ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และเป็นที่</a:t>
            </a:r>
            <a:r>
              <a:rPr lang="th-TH" sz="4000" b="1" dirty="0" smtClean="0">
                <a:solidFill>
                  <a:srgbClr val="FFFF00"/>
                </a:solidFill>
              </a:rPr>
              <a:t>ปรึกษา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สมาชิก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4. </a:t>
            </a:r>
            <a:r>
              <a:rPr lang="th-TH" sz="4000" b="1" dirty="0" smtClean="0">
                <a:solidFill>
                  <a:srgbClr val="FFFF00"/>
                </a:solidFill>
              </a:rPr>
              <a:t>ประสาน ส่งเสริม 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และ</a:t>
            </a:r>
            <a:r>
              <a:rPr lang="th-TH" sz="4000" b="1" dirty="0" smtClean="0">
                <a:solidFill>
                  <a:srgbClr val="FFFF00"/>
                </a:solidFill>
              </a:rPr>
              <a:t>สนับสนุน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การดำเนินงาน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5. </a:t>
            </a:r>
            <a:r>
              <a:rPr lang="th-TH" sz="4000" b="1" dirty="0" smtClean="0">
                <a:solidFill>
                  <a:srgbClr val="FFFF00"/>
                </a:solidFill>
              </a:rPr>
              <a:t>ติดตาม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การดำเนินงาน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6. </a:t>
            </a:r>
            <a:r>
              <a:rPr lang="th-TH" sz="4000" b="1" dirty="0" smtClean="0">
                <a:solidFill>
                  <a:srgbClr val="FFFF00"/>
                </a:solidFill>
              </a:rPr>
              <a:t>รายงาน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ผลการดำเนินการ ปัญหา อุปสรรค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7. ปฏิบัติหน้าที่ตามข้อบังคับ หรือ </a:t>
            </a:r>
            <a:r>
              <a:rPr lang="th-TH" sz="4000" b="1" dirty="0" err="1" smtClean="0">
                <a:solidFill>
                  <a:srgbClr val="FFFF00"/>
                </a:solidFill>
              </a:rPr>
              <a:t>คกส.</a:t>
            </a:r>
            <a:r>
              <a:rPr lang="th-TH" sz="4000" b="1" dirty="0" smtClean="0">
                <a:solidFill>
                  <a:srgbClr val="FFFF00"/>
                </a:solidFill>
              </a:rPr>
              <a:t> อกสจ. มอบหมาย</a:t>
            </a: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l"/>
            <a:r>
              <a:rPr lang="th-TH" sz="5400" b="1" dirty="0" smtClean="0">
                <a:solidFill>
                  <a:srgbClr val="FFFF00"/>
                </a:solidFill>
              </a:rPr>
              <a:t>        </a:t>
            </a: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2. กฎหมายกำหนด</a:t>
            </a:r>
            <a:r>
              <a:rPr lang="th-TH" sz="5400" b="1" dirty="0" smtClean="0">
                <a:solidFill>
                  <a:srgbClr val="FFFF00"/>
                </a:solidFill>
              </a:rPr>
              <a:t>หลักเกณฑ์ปฏิบัติ</a:t>
            </a: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  </a:t>
            </a:r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เดิม</a:t>
            </a:r>
            <a:r>
              <a:rPr lang="th-TH" sz="4800" b="1" dirty="0" smtClean="0">
                <a:solidFill>
                  <a:srgbClr val="FFFF00"/>
                </a:solidFill>
              </a:rPr>
              <a:t>     	       ระเบียบคณะกองทุนฯ ชาติ +ประกาศ				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  </a:t>
            </a:r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ปัจจุบัน</a:t>
            </a:r>
            <a:r>
              <a:rPr lang="th-TH" sz="4800" b="1" dirty="0" smtClean="0">
                <a:solidFill>
                  <a:srgbClr val="FFFF00"/>
                </a:solidFill>
              </a:rPr>
              <a:t>          ข้อบังคับฯ </a:t>
            </a:r>
            <a:r>
              <a:rPr lang="th-TH" sz="4800" b="1" dirty="0" err="1" smtClean="0">
                <a:solidFill>
                  <a:srgbClr val="FFFF00"/>
                </a:solidFill>
              </a:rPr>
              <a:t>คกส</a:t>
            </a:r>
            <a:r>
              <a:rPr lang="th-TH" sz="4800" b="1" dirty="0" smtClean="0">
                <a:solidFill>
                  <a:srgbClr val="FFFF00"/>
                </a:solidFill>
              </a:rPr>
              <a:t>. </a:t>
            </a:r>
            <a:r>
              <a:rPr lang="th-TH" sz="3200" b="1" dirty="0" smtClean="0">
                <a:solidFill>
                  <a:srgbClr val="FFFF00"/>
                </a:solidFill>
              </a:rPr>
              <a:t>(ข้อ 19 ให้กำหนดหลักเกณฑ์ฯ)</a:t>
            </a:r>
            <a:br>
              <a:rPr lang="th-TH" sz="32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		       + หลักเกณฑ์ฯ การจ่ายเงินฯ 2559 	</a:t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1928794" y="2285992"/>
            <a:ext cx="642942" cy="28575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1928794" y="3714752"/>
            <a:ext cx="642942" cy="28575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อำนาจหน้าที่ตาม</a:t>
            </a:r>
            <a:b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ตามคำสั่งแต่งตั้งคณะทำงานขับเคลื่อนฯ จังหวัด </a:t>
            </a:r>
            <a:b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  <a:r>
              <a:rPr lang="th-TH" sz="4000" b="1" dirty="0" smtClean="0">
                <a:solidFill>
                  <a:srgbClr val="FFFF00"/>
                </a:solidFill>
              </a:rPr>
              <a:t>พิจารณาให้ความเห็นชอบ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กลั่นกรองโครงการฯ </a:t>
            </a:r>
            <a:r>
              <a:rPr lang="th-TH" sz="4000" b="1" dirty="0" smtClean="0">
                <a:solidFill>
                  <a:srgbClr val="FFFF00"/>
                </a:solidFill>
              </a:rPr>
              <a:t>กู้ยืมเงิน 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</a:t>
            </a:r>
            <a:r>
              <a:rPr lang="th-TH" sz="4000" b="1" dirty="0" smtClean="0">
                <a:solidFill>
                  <a:srgbClr val="FFFF00"/>
                </a:solidFill>
              </a:rPr>
              <a:t>คุณสมบัติสมาชิก                    คุณลักษณะโครงการ</a:t>
            </a:r>
            <a: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</a:t>
            </a: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6286512" y="3399984"/>
            <a:ext cx="285752" cy="571504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ลง 3"/>
          <p:cNvSpPr/>
          <p:nvPr/>
        </p:nvSpPr>
        <p:spPr>
          <a:xfrm>
            <a:off x="2143108" y="3395149"/>
            <a:ext cx="285752" cy="571504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อำนาจหน้าที่ตาม</a:t>
            </a:r>
            <a:b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คำสั่งแต่งตั้งคณะทำงานขับเคลื่อนฯ จังหวัด </a:t>
            </a:r>
            <a:b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2</a:t>
            </a:r>
            <a:r>
              <a:rPr lang="th-TH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 </a:t>
            </a:r>
            <a:r>
              <a:rPr lang="th-TH" b="1" dirty="0">
                <a:solidFill>
                  <a:srgbClr val="FFFF00"/>
                </a:solidFill>
              </a:rPr>
              <a:t>ประชาสัมพันธ์</a:t>
            </a:r>
            <a:r>
              <a:rPr lang="th-TH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สร้างความเข้าใจกับสมาชิก..</a:t>
            </a:r>
            <a:br>
              <a:rPr lang="th-TH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3</a:t>
            </a:r>
            <a:r>
              <a:rPr lang="th-TH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ให้</a:t>
            </a:r>
            <a:r>
              <a:rPr lang="th-TH" b="1" dirty="0">
                <a:solidFill>
                  <a:srgbClr val="FFFF00"/>
                </a:solidFill>
              </a:rPr>
              <a:t>คำแนะนำ</a:t>
            </a:r>
            <a:r>
              <a:rPr lang="th-TH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และเป็นที่</a:t>
            </a:r>
            <a:r>
              <a:rPr lang="th-TH" b="1" dirty="0">
                <a:solidFill>
                  <a:srgbClr val="FFFF00"/>
                </a:solidFill>
              </a:rPr>
              <a:t>ปรึกษา</a:t>
            </a:r>
            <a:r>
              <a:rPr lang="th-TH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สมาชิก</a:t>
            </a:r>
            <a:br>
              <a:rPr lang="th-TH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4</a:t>
            </a:r>
            <a:r>
              <a:rPr lang="th-TH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  <a:r>
              <a:rPr lang="th-TH" b="1" dirty="0">
                <a:solidFill>
                  <a:srgbClr val="FFFF00"/>
                </a:solidFill>
              </a:rPr>
              <a:t>ประสาน ส่งเสริม </a:t>
            </a:r>
            <a:r>
              <a:rPr lang="th-TH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และ</a:t>
            </a:r>
            <a:r>
              <a:rPr lang="th-TH" b="1" dirty="0">
                <a:solidFill>
                  <a:srgbClr val="FFFF00"/>
                </a:solidFill>
              </a:rPr>
              <a:t>สนับสนุน</a:t>
            </a:r>
            <a:r>
              <a:rPr lang="th-TH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การดำเนินงาน</a:t>
            </a:r>
            <a:br>
              <a:rPr lang="th-TH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</a:t>
            </a:r>
            <a:r>
              <a:rPr lang="th-TH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</a:t>
            </a: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endParaRPr lang="th-TH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00858"/>
          </a:xfr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อำนาจหน้าที่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ตามคำสั่งแต่งตั้งคณะทำงานขับเคลื่อนฯ จังหวัด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         5. </a:t>
            </a:r>
            <a:r>
              <a:rPr lang="th-TH" sz="4000" b="1" dirty="0" smtClean="0">
                <a:solidFill>
                  <a:srgbClr val="FFFF00"/>
                </a:solidFill>
              </a:rPr>
              <a:t>ติดตาม</a:t>
            </a: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การดำเนินงาน</a:t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h-TH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*</a:t>
            </a:r>
            <a:r>
              <a:rPr lang="th-TH" sz="3600" b="1" dirty="0" smtClean="0">
                <a:solidFill>
                  <a:srgbClr val="FFFF00"/>
                </a:solidFill>
              </a:rPr>
              <a:t>รับเงินโอนภายใน 7 วัน        ภายใน 30 วัน         ติดตามการดำเนินงาน</a:t>
            </a:r>
            <a:br>
              <a:rPr lang="th-TH" sz="3600" b="1" dirty="0" smtClean="0">
                <a:solidFill>
                  <a:srgbClr val="FFFF00"/>
                </a:solidFill>
              </a:rPr>
            </a:br>
            <a:r>
              <a:rPr lang="th-TH" sz="3600" b="1" dirty="0" smtClean="0">
                <a:solidFill>
                  <a:srgbClr val="FFFF00"/>
                </a:solidFill>
              </a:rPr>
              <a:t>    สมาชิก</a:t>
            </a:r>
            <a:r>
              <a:rPr lang="th-TH" sz="3600" b="1" smtClean="0">
                <a:solidFill>
                  <a:srgbClr val="FFFF00"/>
                </a:solidFill>
              </a:rPr>
              <a:t>ต้องดำเนินการ         </a:t>
            </a:r>
            <a:r>
              <a:rPr lang="th-TH" sz="3600" b="1" dirty="0" smtClean="0">
                <a:solidFill>
                  <a:srgbClr val="FFFF00"/>
                </a:solidFill>
              </a:rPr>
              <a:t>ต้องรายงาน           เป็น ระยะ ๆ</a:t>
            </a: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/>
            </a:r>
            <a:br>
              <a:rPr lang="th-TH" sz="4800" b="1" dirty="0" smtClean="0">
                <a:solidFill>
                  <a:srgbClr val="FFFF00"/>
                </a:solidFill>
              </a:rPr>
            </a:br>
            <a:r>
              <a:rPr lang="th-TH" sz="4800" b="1" dirty="0" smtClean="0">
                <a:solidFill>
                  <a:srgbClr val="FFFF00"/>
                </a:solidFill>
              </a:rPr>
              <a:t>  </a:t>
            </a:r>
            <a:r>
              <a:rPr lang="th-TH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ตามข้อ 3.6 (2) ของหลักเกณฑ์ฯ 2559</a:t>
            </a:r>
            <a:endParaRPr lang="th-TH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ลูกศรซ้าย 2"/>
          <p:cNvSpPr/>
          <p:nvPr/>
        </p:nvSpPr>
        <p:spPr>
          <a:xfrm rot="18446088">
            <a:off x="1286746" y="3586541"/>
            <a:ext cx="1166559" cy="291632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ขวา 3"/>
          <p:cNvSpPr/>
          <p:nvPr/>
        </p:nvSpPr>
        <p:spPr>
          <a:xfrm rot="3172766">
            <a:off x="5406859" y="3655663"/>
            <a:ext cx="1267721" cy="30304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ลง 4"/>
          <p:cNvSpPr/>
          <p:nvPr/>
        </p:nvSpPr>
        <p:spPr>
          <a:xfrm>
            <a:off x="3995936" y="3180571"/>
            <a:ext cx="285752" cy="1121284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2889</TotalTime>
  <Words>1100</Words>
  <Application>Microsoft Office PowerPoint</Application>
  <PresentationFormat>นำเสนอทางหน้าจอ (4:3)</PresentationFormat>
  <Paragraphs>559</Paragraphs>
  <Slides>40</Slides>
  <Notes>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40</vt:i4>
      </vt:variant>
    </vt:vector>
  </HeadingPairs>
  <TitlesOfParts>
    <vt:vector size="41" baseType="lpstr">
      <vt:lpstr>ชุดรูปแบบของ Office</vt:lpstr>
      <vt:lpstr>โครงการสัมมนา คณะทำงานเครือข่ายกองทุนพัฒนาบทบาทสตรีระดับประเทศ  เรื่อง กฎหมายที่เกี่ยวข้องกับการดำเนินงาน กองทุนพัฒนาบทบาทสตรี ที่จำเป็นในปัจจุบัน</vt:lpstr>
      <vt:lpstr>กฎหมายที่เกี่ยวข้องกับการดำเนินงาน กองทุนพัฒนาบทบาทสตรี     กฎหมาย                              กฎหมาย       กฎหมาย  กำหนดองค์กร           กำหนดหลักเกณฑ์ปฏิบัติ            กำหนดมาตรควบคุม                                                                     ตรวจสอบ  </vt:lpstr>
      <vt:lpstr>                   1. กฎหมายกำหนดองค์กร    เดิม             ระเบียบสำนักนายกฯ 2555       ปัจจุบัน          พ.ร.บ.การบริหารทุนฯ 2558          ข้อบังคับ คกส.ฯ 2559    </vt:lpstr>
      <vt:lpstr>                               องค์กร              เดิม                     ปัจจุบัน   คณะกองทุนฯ จังหวัด                          คณะอนุฯ จังหวัด  : อนุมัติ            อนุมัติ                                                               คณะขับเคลื่อนฯ จ.  : เห็นชอบ    คณะกองทุนฯ ตำบล                            คณะอนุฯ อำเภอ : เห็นชอบ        ให้ความเห็น         คณะขับเคลื่อนฯ ต/ท : ตรวจสอบ *กทม. ไม่มี คณะ. ตำบล ใช้ คณะทำงานฯ      *กทม. ใช้คณะทำงานฯ  แทน</vt:lpstr>
      <vt:lpstr>                             อำนาจหน้าที่ตามคำสั่งคณะอนุฯ จังหวัด คณะทำงานขับเคลื่อนฯ จังหวัด มีอำนาจหน้าที่ ดังนี้ 1. พิจารณาให้ความเห็นชอบกลั่นกรองโครงการ...สมาชิกที่ยื่นขอกู้เงิน..  2.  ประชาสัมพันธ์สร้างความเข้าใจกับสมาชิก.. 3. ให้คำแนะนำและเป็นที่ปรึกษาสมาชิก 4. ประสาน ส่งเสริม และสนับสนุนการดำเนินงาน 5. ติดตามการดำเนินงาน 6. รายงานผลการดำเนินการ ปัญหา อุปสรรค 7. ปฏิบัติหน้าที่ตามข้อบังคับ หรือ คกส. อกสจ. มอบหมาย   </vt:lpstr>
      <vt:lpstr>           2. กฎหมายกำหนดหลักเกณฑ์ปฏิบัติ    เดิม             ระเบียบคณะกองทุนฯ ชาติ +ประกาศ       ปัจจุบัน          ข้อบังคับฯ คกส. (ข้อ 19 ให้กำหนดหลักเกณฑ์ฯ)          + หลักเกณฑ์ฯ การจ่ายเงินฯ 2559    </vt:lpstr>
      <vt:lpstr>อำนาจหน้าที่ตาม ตามคำสั่งแต่งตั้งคณะทำงานขับเคลื่อนฯ จังหวัด     1. พิจารณาให้ความเห็นชอบกลั่นกรองโครงการฯ กู้ยืมเงิน            คุณสมบัติสมาชิก                    คุณลักษณะโครงการ          </vt:lpstr>
      <vt:lpstr>  อำนาจหน้าที่ตาม คำสั่งแต่งตั้งคณะทำงานขับเคลื่อนฯ จังหวัด        2.  ประชาสัมพันธ์สร้างความเข้าใจกับสมาชิก..      3. ให้คำแนะนำและเป็นที่ปรึกษาสมาชิก     4. ประสาน ส่งเสริม และสนับสนุนการดำเนินงาน             </vt:lpstr>
      <vt:lpstr>              อำนาจหน้าที่ ตามคำสั่งแต่งตั้งคณะทำงานขับเคลื่อนฯ จังหวัด                             5. ติดตามการดำเนินงาน    *รับเงินโอนภายใน 7 วัน        ภายใน 30 วัน         ติดตามการดำเนินงาน     สมาชิกต้องดำเนินการ         ต้องรายงาน           เป็น ระยะ ๆ    ตามข้อ 3.6 (2) ของหลักเกณฑ์ฯ 2559</vt:lpstr>
      <vt:lpstr>              อำนาจหน้าที่ ตามคำสั่งแต่งตั้งคณะทำงานขับเคลื่อนฯ จังหวัด                             6. รายงานผลการดำเนินงาน    * ผลการดำเนินงาน                   ปัญหา                     อุปสรรค         ตามข้อ 3.6 (2) ของหลักเกณฑ์ฯ 2559</vt:lpstr>
      <vt:lpstr>                     ผลการดำเนินงานกองทุนพัฒนาบทบาทสตรี                           ณ วันที่ 19 สิงหาคม 2562  - ตัวชี้วัดที่ 1.1 หนี้ครบกำหนดชำระ ปี 62 - ตัวชี้วัดที่ 3.2.1 หนี้ค้างชำระของปี 56-59 - ตัวชี้วัดที่ 3.2.2 หนี้ค้างชำระของปี 60-61 - หนี้ที่จะหมดอายุความในปี 62 - ผลการเบิกจ่ายงบประมาณ ปี 62  </vt:lpstr>
      <vt:lpstr>งานนำเสนอ PowerPoint</vt:lpstr>
      <vt:lpstr>งานนำเสนอ PowerPoint</vt:lpstr>
      <vt:lpstr>                     ผลการดำเนินงานกองทุนพัฒนาบทบาทสตรี                     ตัวชี้วัดที่ 1.1 หนี้ครบกำหนดปี 62        </vt:lpstr>
      <vt:lpstr>                     ผลการดำเนินงานกองทุนพัฒนาบทบาทสตรี                     ตัวชี้วัดที่ 1.1 หนี้ครบกำหนดปี 62         </vt:lpstr>
      <vt:lpstr>งานนำเสนอ PowerPoint</vt:lpstr>
      <vt:lpstr>งานนำเสนอ PowerPoint</vt:lpstr>
      <vt:lpstr>                      ผลการดำเนินงานกองทุนพัฒนาบทบาทสตรี                     ตัวชี้วัดที่ 3.2.1 หนี้ค้างชำระปี 56-59        </vt:lpstr>
      <vt:lpstr>                     ผลการดำเนินงานกองทุนพัฒนาบทบาทสตรี                     ตัวชี้วัดที่ 3.2.1 หนี้ค้างชำระปี 56-59         </vt:lpstr>
      <vt:lpstr>งานนำเสนอ PowerPoint</vt:lpstr>
      <vt:lpstr>งานนำเสนอ PowerPoint</vt:lpstr>
      <vt:lpstr>                     ผลการดำเนินงานกองทุนพัฒนาบทบาทสตรี                     ตัวชี้วัดที่ 3.2.2 หนี้ค้างชำระปี 60-61         </vt:lpstr>
      <vt:lpstr>                      ผลการดำเนินงานกองทุนพัฒนาบทบาทสตรี                     ตัวชี้วัดที่ 3.2.2 หนี้ค้างชำระปี 60-61        </vt:lpstr>
      <vt:lpstr>หนี้ที่หมดอายุความ</vt:lpstr>
      <vt:lpstr>หนี้ที่หมดอายุความ</vt:lpstr>
      <vt:lpstr>         หนี้จะขาดอายุความ        </vt:lpstr>
      <vt:lpstr>           ผลการดำเนินงานหนี้ค้างชำระและเงินคืนกองทุน (19 ส.ค.62)  77 จังหวัด  </vt:lpstr>
      <vt:lpstr>                           ผลการดำเนินงานหนี้ค้างชำระ (19 ส.ค.62)  77 จังหวัด  </vt:lpstr>
      <vt:lpstr>                               ผลการเบิกจ่ายเงินกองทุน 5 ลำดับแรก        </vt:lpstr>
      <vt:lpstr>                               ผลการเบิกจ่ายเงินกองทุน 5 ลำดับท้าย        </vt:lpstr>
      <vt:lpstr>                                          ผลการเบิกจ่ายเงินอุดหนุน        </vt:lpstr>
      <vt:lpstr>            ปัญหา/อุปสรรค การดำเนินงานกองทุนพัฒนาบทบาทสตรี     </vt:lpstr>
      <vt:lpstr>ปัญหา/อุปสรรค         การดำเนินงานกองทุนพัฒนาบทบาทสตรี      </vt:lpstr>
      <vt:lpstr>ปัญหา/อุปสรรค การดำเนินงานกองทุนพัฒนาบทบาทสตรี</vt:lpstr>
      <vt:lpstr>ปัญหา/อุปสรรค การดำเนินงานกองทุนพัฒนาบทบาทสตรี</vt:lpstr>
      <vt:lpstr>กฎหมายกำหนดมาตรการควบคุม/ตรวจสอบ</vt:lpstr>
      <vt:lpstr>เงินทุนอุดหนุน กองทุนพัฒนาบทบาทสตรี</vt:lpstr>
      <vt:lpstr>งานนำเสนอ PowerPoint</vt:lpstr>
      <vt:lpstr>สิ่งสำคัญที่ต้องทบทวน ในการดำเนินงานกองทุนพัฒนาบทบาทสตรี</vt:lpstr>
      <vt:lpstr>กลุ่มกฎหมาย สกส.</vt:lpstr>
    </vt:vector>
  </TitlesOfParts>
  <Company>cdd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การประชุมเชิงปฏิบัติการ เสริมสร้างความรู้ด้านกฎหมาย ในการดำเนินงาน กองทุนพัฒนาบทบาทสตรี</dc:title>
  <dc:creator>audit0419</dc:creator>
  <cp:lastModifiedBy>admin</cp:lastModifiedBy>
  <cp:revision>237</cp:revision>
  <cp:lastPrinted>2019-08-27T03:36:03Z</cp:lastPrinted>
  <dcterms:created xsi:type="dcterms:W3CDTF">2019-02-08T17:05:07Z</dcterms:created>
  <dcterms:modified xsi:type="dcterms:W3CDTF">2019-08-27T05:14:22Z</dcterms:modified>
</cp:coreProperties>
</file>