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44" r:id="rId2"/>
    <p:sldId id="311" r:id="rId3"/>
    <p:sldId id="317" r:id="rId4"/>
    <p:sldId id="352" r:id="rId5"/>
    <p:sldId id="341" r:id="rId6"/>
    <p:sldId id="345" r:id="rId7"/>
    <p:sldId id="337" r:id="rId8"/>
    <p:sldId id="338" r:id="rId9"/>
    <p:sldId id="353" r:id="rId10"/>
    <p:sldId id="347" r:id="rId11"/>
    <p:sldId id="354" r:id="rId12"/>
    <p:sldId id="348" r:id="rId13"/>
    <p:sldId id="355" r:id="rId14"/>
    <p:sldId id="339" r:id="rId15"/>
    <p:sldId id="356" r:id="rId16"/>
    <p:sldId id="349" r:id="rId17"/>
    <p:sldId id="350" r:id="rId18"/>
    <p:sldId id="351" r:id="rId19"/>
    <p:sldId id="357" r:id="rId20"/>
    <p:sldId id="343" r:id="rId21"/>
    <p:sldId id="358" r:id="rId22"/>
  </p:sldIdLst>
  <p:sldSz cx="9144000" cy="6858000" type="screen4x3"/>
  <p:notesSz cx="6888163" cy="100218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สไตล์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70" d="100"/>
          <a:sy n="70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>
              <a:defRPr sz="1200"/>
            </a:lvl1pPr>
          </a:lstStyle>
          <a:p>
            <a:fld id="{32AE7828-AB03-447C-8145-ED2D154EB190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4871" cy="501094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r">
              <a:defRPr sz="1200"/>
            </a:lvl1pPr>
          </a:lstStyle>
          <a:p>
            <a:fld id="{0B90ACF8-EEED-4698-9A2F-B717D1C7A9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21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>
              <a:defRPr sz="1200"/>
            </a:lvl1pPr>
          </a:lstStyle>
          <a:p>
            <a:fld id="{4263E2E5-1D3C-4DF8-B870-742470D761A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2016" tIns="46008" rIns="92016" bIns="46008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1094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r">
              <a:defRPr sz="1200"/>
            </a:lvl1pPr>
          </a:lstStyle>
          <a:p>
            <a:fld id="{39086435-F06C-489B-8941-A3AABEFAA9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11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25E5-97CA-4510-A876-063B8712547B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05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EF03-E03D-4CBC-8BEF-77360D1AC12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33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F003-9A7E-4CD9-9570-22A87997EE42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1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4118-5CB2-4DAC-919B-B04179F953CD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63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D0A-7404-4F1B-8791-C62943CBD680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73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DA85-7DE2-40AE-BE28-4548084D075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525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F99A-BE7A-4477-A7C2-ADFDC210896E}" type="datetime1">
              <a:rPr lang="th-TH" smtClean="0"/>
              <a:t>29/11/59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77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D15-617C-4FD7-9DE4-4D760E586705}" type="datetime1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89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54B6-AA1A-4B49-B23D-00B6194341D6}" type="datetime1">
              <a:rPr lang="th-TH" smtClean="0"/>
              <a:t>29/11/59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39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DFF7-9543-4244-945C-66043840ADCE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4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31D0-77A9-456E-A4C4-9026F3D7738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4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CE0B2-5C0A-484F-B642-BB2DC596C59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29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303782" y="1700808"/>
            <a:ext cx="8567478" cy="381642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latin typeface="TH SarabunIT๙" pitchFamily="34" charset="-34"/>
                <a:cs typeface="+mj-cs"/>
              </a:rPr>
              <a:t>หลักเกณฑ์  วิธีการ และเงื่อนไข </a:t>
            </a:r>
            <a:br>
              <a:rPr lang="th-TH" sz="4800" b="1" dirty="0" smtClean="0">
                <a:latin typeface="TH SarabunIT๙" pitchFamily="34" charset="-34"/>
                <a:cs typeface="+mj-cs"/>
              </a:rPr>
            </a:br>
            <a:r>
              <a:rPr lang="th-TH" sz="4800" b="1" dirty="0" smtClean="0">
                <a:latin typeface="TH SarabunIT๙" pitchFamily="34" charset="-34"/>
                <a:cs typeface="+mj-cs"/>
              </a:rPr>
              <a:t>เกี่ยวกับการใช้จ่ายเงินประเภทเงินทุนหมุนเวียนและประเภทเงินอุดหนุน</a:t>
            </a:r>
            <a:br>
              <a:rPr lang="th-TH" sz="4800" b="1" dirty="0" smtClean="0">
                <a:latin typeface="TH SarabunIT๙" pitchFamily="34" charset="-34"/>
                <a:cs typeface="+mj-cs"/>
              </a:rPr>
            </a:br>
            <a:r>
              <a:rPr lang="th-TH" sz="4800" b="1" dirty="0" smtClean="0">
                <a:latin typeface="TH SarabunIT๙" pitchFamily="34" charset="-34"/>
                <a:cs typeface="+mj-cs"/>
              </a:rPr>
              <a:t>ของกองทุนพัฒนาบทบาทสตรี พ.ศ. </a:t>
            </a:r>
            <a:r>
              <a:rPr lang="en-US" sz="4800" b="1" dirty="0" smtClean="0">
                <a:latin typeface="Cordia New" pitchFamily="34" charset="-34"/>
                <a:cs typeface="+mj-cs"/>
              </a:rPr>
              <a:t>2559</a:t>
            </a:r>
            <a:br>
              <a:rPr lang="en-US" sz="4800" b="1" dirty="0" smtClean="0">
                <a:latin typeface="Cordia New" pitchFamily="34" charset="-34"/>
                <a:cs typeface="+mj-cs"/>
              </a:rPr>
            </a:br>
            <a:r>
              <a:rPr lang="th-TH" sz="5400" b="1" dirty="0" smtClean="0">
                <a:solidFill>
                  <a:srgbClr val="FFFF00"/>
                </a:solidFill>
                <a:latin typeface="Cordia New" pitchFamily="34" charset="-34"/>
                <a:cs typeface="+mj-cs"/>
              </a:rPr>
              <a:t>(เงินอุดหนุน)</a:t>
            </a:r>
            <a:endParaRPr lang="th-TH" sz="5400" b="1" dirty="0">
              <a:solidFill>
                <a:srgbClr val="FFFF00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04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3 การโอนเงินให้สมาชิก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15307"/>
              </p:ext>
            </p:extLst>
          </p:nvPr>
        </p:nvGraphicFramePr>
        <p:xfrm>
          <a:off x="323528" y="1412776"/>
          <a:ext cx="8640960" cy="518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1.สำนักงานเลขานุการ อก</a:t>
                      </a:r>
                      <a:r>
                        <a:rPr lang="th-TH" sz="2800" b="1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2800" b="1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อกส</a:t>
                      </a: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.กทม.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แจ้งสมาชิกเปิดบัญชีเงินฝากธนาคาร  นัดทำสัญญา ณ (สำนักงานเลขานุการ อก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ส.อ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/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สกส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แล้วแต่กรณี)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3-4 ของเดือน</a:t>
                      </a:r>
                      <a:b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912"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สำนักงานเลขานุการ อก</a:t>
                      </a:r>
                      <a:r>
                        <a:rPr lang="th-TH" sz="2800" b="1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2800" b="1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อกส</a:t>
                      </a: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.กทม.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พิมพ์สัญญาในระบบ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พร้อมหลักฐาน</a:t>
                      </a: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ประกอบส่ง ให้ สำนักงานเลขานุการ อก</a:t>
                      </a:r>
                      <a:r>
                        <a:rPr lang="th-TH" sz="2800" b="1" spc="-7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ส.อ</a:t>
                      </a: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 (จังหวัด มี </a:t>
                      </a:r>
                      <a:r>
                        <a:rPr lang="th-TH" sz="2800" b="1" spc="-7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พจ</a:t>
                      </a: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หรือผู้ที่ </a:t>
                      </a:r>
                      <a:r>
                        <a:rPr lang="th-TH" sz="2800" b="1" spc="-7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พจ</a:t>
                      </a: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มอบหมายเป็นคู่สัญญา)  (กทม. มี ผอ.กลุ่มพัฒนาศักยภาพกองทุนหรือผู้ที่ </a:t>
                      </a:r>
                      <a:b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ผอ.กลุ่มฯมอบหมายเป็นคู่สัญญา)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 ของเดือน</a:t>
                      </a:r>
                      <a:b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สมาชิกมาทำสัญญา ณ สำนักงานเลขานุการ อก</a:t>
                      </a:r>
                      <a:r>
                        <a:rPr lang="th-TH" sz="2800" b="1" spc="-7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ส.อ</a:t>
                      </a: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/</a:t>
                      </a:r>
                      <a:r>
                        <a:rPr lang="th-TH" sz="2800" b="1" spc="-7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สกส</a:t>
                      </a: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แล้วแต่กรณี 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4 ของเดือน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คำบรรยายภาพแบบลูกศรขวา 5"/>
          <p:cNvSpPr/>
          <p:nvPr/>
        </p:nvSpPr>
        <p:spPr>
          <a:xfrm>
            <a:off x="8028384" y="6238664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69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3 การโอนเงินให้สมาชิก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186900"/>
              </p:ext>
            </p:extLst>
          </p:nvPr>
        </p:nvGraphicFramePr>
        <p:xfrm>
          <a:off x="323528" y="1412776"/>
          <a:ext cx="8640960" cy="50405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734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751"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สำนักงานเลขานุการ อก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ส.อ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จัดส่งสัญญาฉบับจริง +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สำเนาบัญชีเงินฝากธนาคาร ให้สำนักงานเลขานุการ อก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4 ของเดือน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6574"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สำนักงานเลขานุการ อก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แจ้ง สำนักงานพัฒนาชุมชน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จังหวัดเบิกจ่ายเงินเข้าบัญชีออมทรัพย์ ที่รองรับ 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Bill payment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ก่อนโอนเงินให้สมาชิก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5 ของเดือน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751"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สำนักงานพัฒนาชุมชนจังหวัด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โอนเงินให้สมาชิก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 5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ของเดือนถัดไป</a:t>
                      </a:r>
                      <a:endParaRPr lang="th-TH" sz="28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751"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สมาชิกได้รับเงินส่งใบสำคัญรับเงินคืนให้ </a:t>
                      </a:r>
                      <a:b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สำนักงานเลขานุการ อก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 7 วันทำการ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หลังได้รับเงินโอน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คำบรรยายภาพแบบเมฆ 4"/>
          <p:cNvSpPr/>
          <p:nvPr/>
        </p:nvSpPr>
        <p:spPr>
          <a:xfrm>
            <a:off x="1403648" y="0"/>
            <a:ext cx="6984776" cy="1772816"/>
          </a:xfrm>
          <a:prstGeom prst="cloudCallout">
            <a:avLst>
              <a:gd name="adj1" fmla="val -33406"/>
              <a:gd name="adj2" fmla="val 70486"/>
            </a:avLst>
          </a:prstGeom>
          <a:solidFill>
            <a:srgbClr val="C0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4 การชำระคืนเงิน/ส่งหลักฐานการใช้จ่ายเงิน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713650"/>
              </p:ext>
            </p:extLst>
          </p:nvPr>
        </p:nvGraphicFramePr>
        <p:xfrm>
          <a:off x="215516" y="1563687"/>
          <a:ext cx="8712968" cy="472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60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ผู้ขอรับการสนับสนุนนำแบบฟอร์มชำระคืนเงิน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Bill payment) 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หรือบัตรอ่อนบาร์โค้ดไปชำระเงิน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กรณีมีเงินเหลือจ่าย/ส่งคืนโครงการ ณ เคาน์เตอร์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ธนาคารหรือตู้ เอ ที เอ็ม ของธนาคาร กรุงไทย /  ออมสิน /</a:t>
                      </a:r>
                      <a:r>
                        <a:rPr lang="th-TH" sz="24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ธ.ก.ส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 7 วัน</a:t>
                      </a:r>
                      <a:b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ทำการนับแต่สิ้นสุดโครงการ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ผู้ขอรับการสนับสนุน ส่งสำเนาหลักฐานการชำระคืน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เงินที่ธนาคารออกให้ /หลักฐานการใช้จ่ายเงิน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ส่งสำนักงานเลขานุการ อกส.จ.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ผ่านสำนักงานเลขานุการ  อก</a:t>
                      </a:r>
                      <a:r>
                        <a:rPr lang="th-TH" sz="32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ส.อ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 7 วัน</a:t>
                      </a:r>
                      <a:b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ทำการ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คำบรรยายภาพแบบลูกศรขวา 5"/>
          <p:cNvSpPr/>
          <p:nvPr/>
        </p:nvSpPr>
        <p:spPr>
          <a:xfrm>
            <a:off x="7749796" y="6037262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76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คำบรรยายภาพแบบเมฆ 4"/>
          <p:cNvSpPr/>
          <p:nvPr/>
        </p:nvSpPr>
        <p:spPr>
          <a:xfrm>
            <a:off x="1403648" y="0"/>
            <a:ext cx="6984776" cy="1844824"/>
          </a:xfrm>
          <a:prstGeom prst="cloudCallout">
            <a:avLst>
              <a:gd name="adj1" fmla="val -33406"/>
              <a:gd name="adj2" fmla="val 70486"/>
            </a:avLst>
          </a:prstGeom>
          <a:solidFill>
            <a:srgbClr val="C0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4 การชำระคืนเงิน/</a:t>
            </a:r>
            <a:b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ส่งหลักฐานการใช้จ่ายเงิน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881333"/>
              </p:ext>
            </p:extLst>
          </p:nvPr>
        </p:nvGraphicFramePr>
        <p:xfrm>
          <a:off x="215516" y="1586705"/>
          <a:ext cx="8712968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3200" b="1" spc="-6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สกส</a:t>
                      </a:r>
                      <a:r>
                        <a:rPr lang="th-TH" sz="32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.(กลุ่มนโยบาย) จะอัพโหลดความเคลื่อนไหวบัญชีของ</a:t>
                      </a:r>
                      <a:br>
                        <a:rPr lang="th-TH" sz="32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เงินฝากธนาคาร  (</a:t>
                      </a:r>
                      <a:r>
                        <a:rPr lang="en-US" sz="32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statement) 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จากธนาคารเข้าระบบ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โปรแกรม 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 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เมื่อมีการชำระคืนด้วยระบบ 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Bill payment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(กรณีมีเงินเหลือจ่าย+เงินไม่ดำเนินโครงการ)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ทุกวันที่มี</a:t>
                      </a:r>
                      <a:b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ความเคลื่อนไหว</a:t>
                      </a:r>
                      <a:b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สำนักงานเลขานุการ อก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อกส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.กทม. ตรวจสอบ </a:t>
                      </a:r>
                      <a:r>
                        <a:rPr lang="en-US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statement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+ </a:t>
                      </a:r>
                      <a:b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หลักฐานการชำระคืนที่ได้จากสมาชิก +หลักฐานการใช้จ่ายเงิน </a:t>
                      </a:r>
                      <a:b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บันทึกรายการใช้จ่ายเงิน ในระบบ </a:t>
                      </a:r>
                      <a:r>
                        <a:rPr lang="en-US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  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พร้อมออก</a:t>
                      </a:r>
                      <a:b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800" b="1" spc="-9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ใบเสร็จรับเงินในระบบ </a:t>
                      </a:r>
                      <a:r>
                        <a:rPr lang="en-US" sz="2800" b="1" spc="-9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</a:t>
                      </a:r>
                      <a:r>
                        <a:rPr lang="th-TH" sz="2800" b="1" spc="-9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และส่งใบเสร็จรับเงินให้สมาชิก</a:t>
                      </a:r>
                      <a:endParaRPr lang="th-TH" sz="3200" b="1" spc="-9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สัปดาห์ที่ 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2-4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ของเดือน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 </a:t>
                      </a:r>
                      <a:r>
                        <a:rPr lang="th-TH" sz="3200" b="1" spc="-6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สพจ</a:t>
                      </a:r>
                      <a:r>
                        <a:rPr lang="th-TH" sz="32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นำเงินฝากคลัง 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ทุกสิ้นเดือน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752363"/>
              </p:ext>
            </p:extLst>
          </p:nvPr>
        </p:nvGraphicFramePr>
        <p:xfrm>
          <a:off x="395536" y="1401813"/>
          <a:ext cx="8424936" cy="481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0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2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สมาชิกที่ขอรับการสนับสนุน รายงานผล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การดำเนินงานครั้งแรก 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(เป็นภาพถ่าย+ผลการดำเนินงานรายละเอียด)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 30 วันนับตั้งแต่สิ้นสุดโครงการ</a:t>
                      </a:r>
                      <a:endParaRPr lang="th-TH" sz="32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32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สมาชิกที่ขอรับการสนับสนุน รายงานงวด </a:t>
                      </a:r>
                      <a:br>
                        <a:rPr lang="th-TH" sz="32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สิ้นเดือน มี.ค./ก.ย. ของทุกปีจนกว่าปิดโครงการ</a:t>
                      </a:r>
                      <a:br>
                        <a:rPr lang="th-TH" sz="32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 </a:t>
                      </a:r>
                      <a:r>
                        <a:rPr lang="th-TH" sz="3200" b="1" spc="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กส</a:t>
                      </a:r>
                      <a:r>
                        <a:rPr lang="th-TH" sz="32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.3/1)</a:t>
                      </a:r>
                      <a:endParaRPr lang="th-TH" sz="32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 10 ของเดือน เม.ย./ต.ค. ทุกปี</a:t>
                      </a:r>
                      <a:endParaRPr lang="th-TH" sz="32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สำนักงานเลขานุการ อก</a:t>
                      </a:r>
                      <a:r>
                        <a:rPr lang="th-TH" sz="32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ส.อ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รายงาน </a:t>
                      </a:r>
                      <a:r>
                        <a:rPr lang="th-TH" sz="32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กส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.4/1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ส่งสำนักงานเลขานุการ อก</a:t>
                      </a:r>
                      <a:r>
                        <a:rPr lang="th-TH" sz="32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 20 ของ</a:t>
                      </a:r>
                      <a:r>
                        <a:rPr lang="th-TH" sz="3200" b="1" spc="-9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 เม.ย. /ต.ค. ทุกปี</a:t>
                      </a:r>
                      <a:endParaRPr lang="th-TH" sz="3200" b="1" spc="-9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5 การติดตาม/รายงานผล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6" name="คำบรรยายภาพแบบลูกศรขวา 5"/>
          <p:cNvSpPr/>
          <p:nvPr/>
        </p:nvSpPr>
        <p:spPr>
          <a:xfrm>
            <a:off x="7956376" y="6288087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8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453641"/>
              </p:ext>
            </p:extLst>
          </p:nvPr>
        </p:nvGraphicFramePr>
        <p:xfrm>
          <a:off x="539552" y="1484784"/>
          <a:ext cx="8280920" cy="472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0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4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40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สำนักงานเลขานุการ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ส.อ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จัดทำแผน/ผล การติดตามส่งเสริม 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และสนับสนุนการดำเนินงานกองทุน ฯ 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ของอำเภอรายงานสำนักงานเลขานุการ 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r>
                        <a:rPr lang="th-TH" sz="3600" b="1" spc="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</a:t>
                      </a:r>
                      <a:endParaRPr lang="th-TH" sz="36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สำนักงานเลขานุการ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รายงาน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ผลการอนุมัติโครงการ  ต่อ 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สกส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ทุกวันที่ 5 ของเดือนถัดไป</a:t>
                      </a:r>
                      <a:endParaRPr lang="th-TH" sz="36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5 การติดตาม/รายงานผล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6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6" name="แผนผังลำดับงาน: หน่วงเวลา 5"/>
          <p:cNvSpPr/>
          <p:nvPr/>
        </p:nvSpPr>
        <p:spPr>
          <a:xfrm>
            <a:off x="1475656" y="332656"/>
            <a:ext cx="6120680" cy="936104"/>
          </a:xfrm>
          <a:prstGeom prst="flowChartDelay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การเก็บหลักฐานเงินอุดหนุน</a:t>
            </a:r>
            <a:endParaRPr lang="th-TH" sz="40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51520" y="3065982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(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1) สัญญาขอรับการสนับสนุน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เงินกองทุนฉบับ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จริง </a:t>
            </a:r>
            <a:br>
              <a:rPr lang="th-TH" sz="4000" b="1" dirty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(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2) สำเนาบัญชีเงินฝากธนาคารของ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องค์กรสตรี 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(สำเนาถูกต้อง)</a:t>
            </a:r>
            <a:br>
              <a:rPr lang="th-TH" sz="4000" b="1" dirty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(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3) ทะเบียนคุมสัญญาขอรับการ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สนับสนุนเงินกองทุน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4000" b="1" dirty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(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4) ทะเบียนคุมบัญชีเงินฝากธนาคาร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ขององค์กร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สตรี 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4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        (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สำหรับการโอนเงินรายงวด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)</a:t>
            </a:r>
            <a:br>
              <a:rPr lang="th-TH" sz="4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(5) หลักฐานการใช้จ่ายเงินฉบับจริง (เมื่อสิ้นสุดโครงการ)</a:t>
            </a:r>
            <a:endParaRPr lang="en-US" b="1" dirty="0">
              <a:solidFill>
                <a:srgbClr val="FF0000"/>
              </a:solidFill>
              <a:effectLst/>
              <a:latin typeface="TH SarabunPSK" panose="020B0500040200020003" pitchFamily="34" charset="-34"/>
              <a:ea typeface="Garamond" panose="02020404030301010803" pitchFamily="18" charset="0"/>
              <a:cs typeface="+mj-cs"/>
            </a:endParaRPr>
          </a:p>
        </p:txBody>
      </p:sp>
      <p:sp>
        <p:nvSpPr>
          <p:cNvPr id="8" name="คำบรรยายภาพแบบเมฆ 7"/>
          <p:cNvSpPr/>
          <p:nvPr/>
        </p:nvSpPr>
        <p:spPr>
          <a:xfrm>
            <a:off x="1251620" y="1412776"/>
            <a:ext cx="6336704" cy="1578046"/>
          </a:xfrm>
          <a:prstGeom prst="cloudCallout">
            <a:avLst>
              <a:gd name="adj1" fmla="val -37044"/>
              <a:gd name="adj2" fmla="val 60034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สำนักงานเลขานุการ อก</a:t>
            </a:r>
            <a:r>
              <a:rPr lang="th-TH" sz="3600" b="1" dirty="0" err="1" smtClean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ส.จ</a:t>
            </a:r>
            <a:r>
              <a:rPr lang="th-TH" sz="3600" b="1" dirty="0" smtClean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./</a:t>
            </a:r>
            <a:r>
              <a:rPr lang="th-TH" sz="3600" b="1" dirty="0" err="1" smtClean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อกส</a:t>
            </a:r>
            <a:r>
              <a:rPr lang="th-TH" sz="3600" b="1" dirty="0" smtClean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.กทม.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130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6" name="แผนผังลำดับงาน: หน่วงเวลา 5"/>
          <p:cNvSpPr/>
          <p:nvPr/>
        </p:nvSpPr>
        <p:spPr>
          <a:xfrm>
            <a:off x="1835696" y="332656"/>
            <a:ext cx="5832648" cy="792088"/>
          </a:xfrm>
          <a:prstGeom prst="flowChartDelay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การเก็บหลักฐานเงินอุดหนุน</a:t>
            </a:r>
            <a:endParaRPr lang="th-TH" sz="40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95536" y="2276872"/>
            <a:ext cx="8352928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/>
            </a:r>
            <a:b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(1) สรุปงบหน้าการทำสัญญารายตำบล</a:t>
            </a:r>
            <a:br>
              <a:rPr lang="th-TH" sz="4000" b="1" dirty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>
                <a:latin typeface="TH SarabunPSK" panose="020B0500040200020003" pitchFamily="34" charset="-34"/>
                <a:cs typeface="+mj-cs"/>
              </a:rPr>
              <a:t>   (2) สำเนาสัญญาขอรับการสนับสนุนเงินกองทุน</a:t>
            </a:r>
            <a:br>
              <a:rPr lang="th-TH" sz="4000" b="1" dirty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>
                <a:latin typeface="TH SarabunPSK" panose="020B0500040200020003" pitchFamily="34" charset="-34"/>
                <a:cs typeface="+mj-cs"/>
              </a:rPr>
              <a:t>   (3) สำเนาแบบเสนอโครงการที่ได้รับ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อนุมัติของ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สมาชิก</a:t>
            </a:r>
            <a:endParaRPr lang="en-US" b="1" dirty="0">
              <a:effectLst/>
              <a:latin typeface="TH SarabunPSK" panose="020B0500040200020003" pitchFamily="34" charset="-34"/>
              <a:ea typeface="Garamond" panose="02020404030301010803" pitchFamily="18" charset="0"/>
              <a:cs typeface="+mj-cs"/>
            </a:endParaRPr>
          </a:p>
        </p:txBody>
      </p:sp>
      <p:sp>
        <p:nvSpPr>
          <p:cNvPr id="5" name="คำบรรยายภาพแบบเมฆ 4"/>
          <p:cNvSpPr/>
          <p:nvPr/>
        </p:nvSpPr>
        <p:spPr>
          <a:xfrm>
            <a:off x="971600" y="1628800"/>
            <a:ext cx="6336704" cy="1004639"/>
          </a:xfrm>
          <a:prstGeom prst="cloudCallout">
            <a:avLst>
              <a:gd name="adj1" fmla="val -16361"/>
              <a:gd name="adj2" fmla="val 98338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สำนักงานเลขานุการ อก</a:t>
            </a:r>
            <a:r>
              <a:rPr lang="th-TH" sz="3600" b="1" dirty="0" err="1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ส.อ</a:t>
            </a:r>
            <a:r>
              <a:rPr lang="th-TH" sz="3600" b="1" dirty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.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43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6" name="แผนผังลำดับงาน: หน่วงเวลา 5"/>
          <p:cNvSpPr/>
          <p:nvPr/>
        </p:nvSpPr>
        <p:spPr>
          <a:xfrm>
            <a:off x="1691680" y="283101"/>
            <a:ext cx="6120680" cy="792088"/>
          </a:xfrm>
          <a:prstGeom prst="flowChartDelay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การเก็บหลักฐานเงินอุดหนุน</a:t>
            </a:r>
            <a:endParaRPr lang="th-TH" sz="40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216602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(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1) สำเนาสัญญาขอรับการ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สนับสนุนเงินกองทุน   จำนวน 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1 ชุด</a:t>
            </a:r>
            <a:br>
              <a:rPr lang="th-TH" sz="3600" b="1" dirty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>
                <a:latin typeface="TH SarabunPSK" panose="020B0500040200020003" pitchFamily="34" charset="-34"/>
                <a:cs typeface="+mj-cs"/>
              </a:rPr>
              <a:t>    (2) สำเนาแบบเสนอโครงการที่ได้รับอนุมัติ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     จำนวน 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1 ชุด</a:t>
            </a:r>
            <a:br>
              <a:rPr lang="th-TH" sz="3600" b="1" dirty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>
                <a:latin typeface="TH SarabunPSK" panose="020B0500040200020003" pitchFamily="34" charset="-34"/>
                <a:cs typeface="+mj-cs"/>
              </a:rPr>
              <a:t>    (3) เอกสารแนะนำการชำระคืนเงิน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                  จำนวน 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1 ชุด</a:t>
            </a:r>
            <a:br>
              <a:rPr lang="th-TH" sz="3600" b="1" dirty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>
                <a:latin typeface="TH SarabunPSK" panose="020B0500040200020003" pitchFamily="34" charset="-34"/>
                <a:cs typeface="+mj-cs"/>
              </a:rPr>
              <a:t>    (4) ใบสำคัญรับเงิน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                                          จำนวน 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2 ชุด </a:t>
            </a:r>
            <a:br>
              <a:rPr lang="th-TH" sz="3600" b="1" dirty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>
                <a:latin typeface="TH SarabunPSK" panose="020B0500040200020003" pitchFamily="34" charset="-34"/>
                <a:cs typeface="+mj-cs"/>
              </a:rPr>
              <a:t>    (5) แบบฟอร์มการชำระเงินกองทุนฯ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พร้อมบัตร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อ่อน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บาร์โค้ด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    สำหรับ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ชำระคืนเงิน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(กรณี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ที่มีเงินเหลือจ่าย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หรือ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    ไม่สามารถดำเนินการ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ตามโครงการได้)</a:t>
            </a:r>
            <a:br>
              <a:rPr lang="th-TH" sz="3600" b="1" dirty="0">
                <a:latin typeface="TH SarabunPSK" panose="020B0500040200020003" pitchFamily="34" charset="-34"/>
                <a:cs typeface="+mj-cs"/>
              </a:rPr>
            </a:b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3" name="คำบรรยายภาพแบบเมฆ 2"/>
          <p:cNvSpPr/>
          <p:nvPr/>
        </p:nvSpPr>
        <p:spPr>
          <a:xfrm>
            <a:off x="899592" y="1268760"/>
            <a:ext cx="3024336" cy="792088"/>
          </a:xfrm>
          <a:prstGeom prst="cloudCallout">
            <a:avLst>
              <a:gd name="adj1" fmla="val 23709"/>
              <a:gd name="adj2" fmla="val 80022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สมาชิก</a:t>
            </a:r>
            <a:endParaRPr lang="th-TH" sz="44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70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11" name="ม้วนกระดาษแนวนอน 10"/>
          <p:cNvSpPr/>
          <p:nvPr/>
        </p:nvSpPr>
        <p:spPr>
          <a:xfrm>
            <a:off x="971600" y="188640"/>
            <a:ext cx="3240360" cy="792088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atin typeface="TH SarabunPSK" panose="020B0500040200020003" pitchFamily="34" charset="-34"/>
                <a:cs typeface="+mj-cs"/>
              </a:rPr>
              <a:t>ข้อพึงระวัง</a:t>
            </a:r>
            <a:endParaRPr lang="th-TH" sz="44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2" name="มนมุมสี่เหลี่ยมผืนผ้าด้านทแยงมุม 11"/>
          <p:cNvSpPr/>
          <p:nvPr/>
        </p:nvSpPr>
        <p:spPr>
          <a:xfrm>
            <a:off x="755576" y="1052736"/>
            <a:ext cx="7992888" cy="5472608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1.  โครงการ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เมื่อได้รับอนุมัติแล้ว ไม่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สามารถ</a:t>
            </a:r>
            <a:br>
              <a:rPr lang="th-TH" sz="4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     เปลี่ยนแปลง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รายละเอียดโครงการได้ 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    </a:t>
            </a:r>
            <a:br>
              <a:rPr lang="th-TH" sz="4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    (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คิด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ให้รอบคอบ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ก่อนขอรับการสนับสนุนโครงการ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)</a:t>
            </a:r>
          </a:p>
          <a:p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2.  การ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โอนเงินให้สมาชิก ก็ต่อเมื่อลงนามใน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สัญญา</a:t>
            </a:r>
            <a:br>
              <a:rPr lang="th-TH" sz="4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    ขอรับ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การสนับสนุนเงินกองทุนพัฒนาบทบาท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สตรี</a:t>
            </a:r>
            <a:br>
              <a:rPr lang="th-TH" sz="4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    ประเภท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เงินอุดหนุน (ที่ออกจากระบบโปรแกรม </a:t>
            </a:r>
            <a:r>
              <a:rPr lang="en-US" sz="40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en-US" sz="4000" b="1" dirty="0" smtClean="0">
                <a:latin typeface="TH SarabunPSK" panose="020B0500040200020003" pitchFamily="34" charset="-34"/>
                <a:cs typeface="+mj-cs"/>
              </a:rPr>
            </a:br>
            <a:r>
              <a:rPr lang="en-US" sz="4000" b="1" dirty="0" smtClean="0">
                <a:latin typeface="TH SarabunPSK" panose="020B0500040200020003" pitchFamily="34" charset="-34"/>
                <a:cs typeface="+mj-cs"/>
              </a:rPr>
              <a:t>    SARA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) 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ให้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ถูกต้อง ครบถ้วน แล้ว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เท่านั้น</a:t>
            </a:r>
          </a:p>
          <a:p>
            <a:endParaRPr lang="en-US" sz="2000" dirty="0">
              <a:cs typeface="+mj-cs"/>
            </a:endParaRPr>
          </a:p>
        </p:txBody>
      </p:sp>
      <p:sp>
        <p:nvSpPr>
          <p:cNvPr id="5" name="คำบรรยายภาพแบบลูกศรขวา 4"/>
          <p:cNvSpPr/>
          <p:nvPr/>
        </p:nvSpPr>
        <p:spPr>
          <a:xfrm>
            <a:off x="7452320" y="5842124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425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สี่เหลี่ยมผืนผ้ามุมมน 39"/>
          <p:cNvSpPr/>
          <p:nvPr/>
        </p:nvSpPr>
        <p:spPr>
          <a:xfrm>
            <a:off x="609872" y="2132856"/>
            <a:ext cx="7490520" cy="3600400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เงินตามโครงการที่ได้รับการสนับสนุนจากกองทุนเพื่อการส่งเสริมบทบาทและพัฒนาศักยภาพสตรีและเครือข่าย การส่งเสริมสนับสนุนการจัดกิจกรรมในการพัฒนาบทบาทสตรี  และการสนับสนุนโครงการที่แก้ไขปัญหาและพัฒนาสตรี</a:t>
            </a:r>
            <a:endParaRPr lang="th-TH" sz="40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41" name="วงรี 40"/>
          <p:cNvSpPr/>
          <p:nvPr/>
        </p:nvSpPr>
        <p:spPr>
          <a:xfrm>
            <a:off x="2616768" y="874179"/>
            <a:ext cx="3403032" cy="112715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latin typeface="TH SarabunIT๙" pitchFamily="34" charset="-34"/>
                <a:cs typeface="+mj-cs"/>
              </a:rPr>
              <a:t>เงินอุดหนุน</a:t>
            </a:r>
            <a:endParaRPr lang="th-TH" sz="4800" b="1" dirty="0">
              <a:latin typeface="TH SarabunIT๙" pitchFamily="34" charset="-34"/>
              <a:cs typeface="+mj-cs"/>
            </a:endParaRPr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17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11" name="ม้วนกระดาษแนวนอน 10"/>
          <p:cNvSpPr/>
          <p:nvPr/>
        </p:nvSpPr>
        <p:spPr>
          <a:xfrm>
            <a:off x="971600" y="116632"/>
            <a:ext cx="3240360" cy="864096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atin typeface="TH SarabunPSK" panose="020B0500040200020003" pitchFamily="34" charset="-34"/>
                <a:cs typeface="+mj-cs"/>
              </a:rPr>
              <a:t>ข้อพึงระวัง</a:t>
            </a:r>
            <a:endParaRPr lang="th-TH" sz="44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2" name="มนมุมสี่เหลี่ยมผืนผ้าด้านทแยงมุม 11"/>
          <p:cNvSpPr/>
          <p:nvPr/>
        </p:nvSpPr>
        <p:spPr>
          <a:xfrm>
            <a:off x="755576" y="1052736"/>
            <a:ext cx="7992888" cy="5472608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3.  หาก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ไม่สามารถดำเนินงานตามโครงการได้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หรือ  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มี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เงินเหลือจ่าย ให้ส่งคืน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เงิน  เข้า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บัญชีกองทุนฯ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ของสำนักงาน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พัฒนาชุมชนจังหวัด /</a:t>
            </a:r>
            <a:r>
              <a:rPr lang="th-TH" sz="3600" b="1" dirty="0" err="1">
                <a:latin typeface="TH SarabunPSK" panose="020B0500040200020003" pitchFamily="34" charset="-34"/>
                <a:cs typeface="+mj-cs"/>
              </a:rPr>
              <a:t>สกส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. 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โดย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ระบบ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</a:t>
            </a:r>
            <a:r>
              <a:rPr lang="en-US" sz="3600" b="1" dirty="0">
                <a:latin typeface="TH SarabunPSK" panose="020B0500040200020003" pitchFamily="34" charset="-34"/>
                <a:cs typeface="+mj-cs"/>
              </a:rPr>
              <a:t>Bill Payment 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(ผ่านธนาคาร)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เท่านั้น</a:t>
            </a:r>
          </a:p>
          <a:p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4.  ส่ง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หลักฐานการใช้จ่ายเงิน (ฉบับจริง) ภายใน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7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วัน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ทำ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การนับแต่สิ้นสุดโครงการ  ให้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  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อก</a:t>
            </a:r>
            <a:r>
              <a:rPr lang="th-TH" sz="36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./</a:t>
            </a:r>
            <a:r>
              <a:rPr lang="th-TH" sz="3600" b="1" dirty="0" err="1">
                <a:latin typeface="TH SarabunPSK" panose="020B0500040200020003" pitchFamily="34" charset="-34"/>
                <a:cs typeface="+mj-cs"/>
              </a:rPr>
              <a:t>อกส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.กทม. แล้วแต่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กรณี</a:t>
            </a:r>
          </a:p>
          <a:p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5.  รายงาน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ผลและประเมินผลโครงการ ให้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เป็นไปตาม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ที่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สำนักงานกองทุนพัฒนาบทบาทสตรีกำหนด</a:t>
            </a:r>
            <a:endParaRPr lang="th-TH" sz="3600" b="1" dirty="0" smtClean="0">
              <a:latin typeface="TH SarabunPSK" panose="020B0500040200020003" pitchFamily="34" charset="-34"/>
              <a:cs typeface="+mj-cs"/>
            </a:endParaRPr>
          </a:p>
          <a:p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9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2958417" y="2348880"/>
            <a:ext cx="322716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38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สวัสดี</a:t>
            </a:r>
            <a:endParaRPr lang="en-US" sz="13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41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80878" y="148802"/>
            <a:ext cx="8782244" cy="104411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+mj-cs"/>
              </a:rPr>
              <a:t>การใช้จ่ายประเภทเงินอุดหนุน</a:t>
            </a:r>
            <a:endParaRPr lang="th-TH" sz="4800" b="1" dirty="0">
              <a:solidFill>
                <a:schemeClr val="bg1"/>
              </a:solidFill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2" name="สี่เหลี่ยมผืนผ้ามุมมน 1"/>
          <p:cNvSpPr/>
          <p:nvPr/>
        </p:nvSpPr>
        <p:spPr>
          <a:xfrm>
            <a:off x="827584" y="2496046"/>
            <a:ext cx="7920880" cy="302433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Cordia New" pitchFamily="34" charset="-34"/>
                <a:cs typeface="+mj-cs"/>
              </a:rPr>
              <a:t>1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. เป็นสมาชิกประเภทองค์กรสตรี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en-US" sz="4000" b="1" dirty="0" smtClean="0">
                <a:latin typeface="Cordia New" pitchFamily="34" charset="-34"/>
                <a:cs typeface="+mj-cs"/>
              </a:rPr>
              <a:t>2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. มีสถานที่ทำงาน หรือสำนักงานใหญ่ตั้งอยู่ในท้องที่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ที่ยื่นขอรับการสนับสนุนไม่น้อยกว่า </a:t>
            </a:r>
            <a:r>
              <a:rPr lang="en-US" sz="4000" b="1" dirty="0" smtClean="0">
                <a:latin typeface="Cordia New" pitchFamily="34" charset="-34"/>
                <a:cs typeface="+mj-cs"/>
              </a:rPr>
              <a:t>6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 เดือน</a:t>
            </a:r>
            <a:endParaRPr lang="th-TH" sz="4000" b="1" dirty="0">
              <a:latin typeface="TH SarabunIT๙" pitchFamily="34" charset="-34"/>
              <a:cs typeface="+mj-cs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2411760" y="1437061"/>
            <a:ext cx="2916808" cy="839811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คุณสมบัติ</a:t>
            </a:r>
            <a:endParaRPr lang="th-TH" sz="44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66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80878" y="148802"/>
            <a:ext cx="8782244" cy="104411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+mj-cs"/>
              </a:rPr>
              <a:t>การใช้จ่ายประเภทเงินอุดหนุน</a:t>
            </a:r>
            <a:endParaRPr lang="th-TH" sz="4800" b="1" dirty="0">
              <a:solidFill>
                <a:schemeClr val="bg1"/>
              </a:solidFill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80878" y="1992319"/>
            <a:ext cx="8639594" cy="4729155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1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โครงการที่ใช้จ่ายตามวัตถุประสงค์ของกองทุนตามข้อบังคับฯ 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   ข้อ </a:t>
            </a: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5</a:t>
            </a:r>
            <a:r>
              <a:rPr lang="th-TH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2</a:t>
            </a:r>
            <a:r>
              <a:rPr lang="th-TH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) (</a:t>
            </a: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3</a:t>
            </a:r>
            <a:r>
              <a:rPr lang="th-TH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) (</a:t>
            </a: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4</a:t>
            </a:r>
            <a:r>
              <a:rPr lang="th-TH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)</a:t>
            </a:r>
            <a:br>
              <a:rPr lang="th-TH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</a:b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2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เป็นโครงการที่ตอบสนองยุทธศาสตร์กองทุนฯ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3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ไม่เป็นโครงการประเภทเงินทุนหมุนเวียน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4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โครงการละ</a:t>
            </a:r>
            <a:r>
              <a:rPr lang="th-TH" sz="3200" b="1" u="sng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ไม่เกินสองแสนบาท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 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   กรณีวงเงินเกินสองแสน ให้ อก</a:t>
            </a:r>
            <a:r>
              <a:rPr lang="th-TH" sz="32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ส.จ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.เห็นชอบ เสนอ </a:t>
            </a:r>
            <a:r>
              <a:rPr lang="th-TH" sz="32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คกส.อนุมัติ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/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5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ไม่ได้รับการสนับสนุนจากหน่วยงานอื่น กรณี</a:t>
            </a:r>
            <a:r>
              <a:rPr lang="th-TH" sz="32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บูรณา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การกับ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   หน่วยงานอื่นต้องระบุรายการและแหล่งที่มาของงบประมาณให้ชัด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6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ไม่ก่อให้เกิดความเสียหายต่อสิ่งแวดล้อม หรือต่อความสงบเรียบร้อย   </a:t>
            </a:r>
            <a:endParaRPr lang="th-TH" sz="32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180878" y="1287578"/>
            <a:ext cx="2235200" cy="704741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IT๙" pitchFamily="34" charset="-34"/>
                <a:cs typeface="+mj-cs"/>
              </a:rPr>
              <a:t>หลักเกณฑ์</a:t>
            </a:r>
            <a:endParaRPr lang="th-TH" sz="3600" b="1" dirty="0">
              <a:latin typeface="TH SarabunIT๙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5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5" name="ม้วนกระดาษแนวนอน 4"/>
          <p:cNvSpPr/>
          <p:nvPr/>
        </p:nvSpPr>
        <p:spPr>
          <a:xfrm>
            <a:off x="1043608" y="0"/>
            <a:ext cx="6480720" cy="1052736"/>
          </a:xfrm>
          <a:prstGeom prst="horizontalScroll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เอกสารที่ขอรับการสนับสนุนเงินทุนอุดหนุน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06516"/>
              </p:ext>
            </p:extLst>
          </p:nvPr>
        </p:nvGraphicFramePr>
        <p:xfrm>
          <a:off x="107504" y="1052736"/>
          <a:ext cx="8856984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 smtClean="0">
                          <a:solidFill>
                            <a:schemeClr val="bg1"/>
                          </a:solidFill>
                        </a:rPr>
                        <a:t>สมาชิกประเภทองค์กรสตรี</a:t>
                      </a: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1) แบบเสนอโครงการขอรับการสนับสนุนเงินกองทุนพัฒนาบทบาทสตรี 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ประเภทงบอุดหนุน (ทุนให้เปล่า)</a:t>
                      </a: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เอกสารประกอบการขอรับการสนับสนุน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(1) บันทึกการประชุมขององค์กร</a:t>
                      </a:r>
                      <a:endParaRPr lang="en-US" sz="2800" b="1" kern="1200" dirty="0" smtClean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(2) หนังสือมอบอำนาจให้ทำการแทนในการยื่นเสนอโครงการ </a:t>
                      </a:r>
                      <a:endParaRPr lang="en-US" sz="2800" b="1" kern="1200" dirty="0" smtClean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</a:t>
                      </a:r>
                      <a:r>
                        <a:rPr lang="th-TH" sz="28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(กรณี องค์กรที่ไม่ใช่นิติบุคคล ให้ประธานขององค์กรสตรี+กรรมการ 4 ราย </a:t>
                      </a:r>
                      <a:br>
                        <a:rPr lang="th-TH" sz="28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i="1" kern="1200" baseline="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</a:t>
                      </a:r>
                      <a:r>
                        <a:rPr lang="th-TH" sz="28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มีอำนาจในการยื่นเสนอโครงการ)</a:t>
                      </a:r>
                      <a:r>
                        <a:rPr lang="en-US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(3) สำเนาบัตรประจำตัวประชาชนของผู้แทน </a:t>
                      </a:r>
                      <a:endParaRPr lang="en-US" sz="2800" b="1" kern="1200" dirty="0" smtClean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(</a:t>
                      </a:r>
                      <a:r>
                        <a:rPr lang="th-TH" sz="28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กรณีที่อยู่ไม่ตรงกับบัตรประจำตัวประชาชนให้กรอกที่อยู่ปัจจุบันไว้กับสำเนาบัตร</a:t>
                      </a:r>
                      <a:br>
                        <a:rPr lang="th-TH" sz="28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ประจำตัวประชาชน (รับรองสำเนา)</a:t>
                      </a: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</a:t>
                      </a:r>
                      <a:endParaRPr lang="en-US" sz="2800" b="1" kern="1200" dirty="0" smtClean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(4) ภาพถ่ายผลงานที่ผ่านมา (ถ้ามี)</a:t>
                      </a:r>
                      <a:endParaRPr lang="en-US" sz="2800" b="1" kern="1200" dirty="0" smtClean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(5) แบบอื่นๆ ตามที่ </a:t>
                      </a:r>
                      <a:r>
                        <a:rPr lang="th-TH" sz="2800" b="1" kern="1200" dirty="0" err="1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อกส.จ</a:t>
                      </a: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/</a:t>
                      </a:r>
                      <a:r>
                        <a:rPr lang="th-TH" sz="2800" b="1" kern="1200" dirty="0" err="1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อกส</a:t>
                      </a: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.กทม. กำหนด</a:t>
                      </a:r>
                      <a:endParaRPr lang="en-US" sz="2800" b="1" kern="1200" dirty="0" smtClean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endParaRPr lang="th-TH" sz="1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2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2" name="ม้วนกระดาษแนวนอน 1"/>
          <p:cNvSpPr/>
          <p:nvPr/>
        </p:nvSpPr>
        <p:spPr>
          <a:xfrm>
            <a:off x="539552" y="103211"/>
            <a:ext cx="8136904" cy="1080120"/>
          </a:xfrm>
          <a:prstGeom prst="horizontalScroll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ขั้นตอนการขอรับการสนับสนุนโครงการประเภทเงินอุดหนุน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grpSp>
        <p:nvGrpSpPr>
          <p:cNvPr id="11" name="กลุ่ม 10"/>
          <p:cNvGrpSpPr/>
          <p:nvPr/>
        </p:nvGrpSpPr>
        <p:grpSpPr>
          <a:xfrm>
            <a:off x="1475656" y="1412776"/>
            <a:ext cx="3744416" cy="5055123"/>
            <a:chOff x="1187624" y="1735896"/>
            <a:chExt cx="3744416" cy="4730786"/>
          </a:xfrm>
        </p:grpSpPr>
        <p:sp>
          <p:nvSpPr>
            <p:cNvPr id="4" name="คำบรรยายภาพแบบลูกศรขึ้น 3"/>
            <p:cNvSpPr/>
            <p:nvPr/>
          </p:nvSpPr>
          <p:spPr>
            <a:xfrm>
              <a:off x="1187624" y="5517010"/>
              <a:ext cx="3744416" cy="949672"/>
            </a:xfrm>
            <a:prstGeom prst="upArrowCallou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ขั้นที่ 1 ยื่นขอรับการสนับสนุน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7" name="คำบรรยายภาพแบบลูกศรขึ้น 6"/>
            <p:cNvSpPr/>
            <p:nvPr/>
          </p:nvSpPr>
          <p:spPr>
            <a:xfrm>
              <a:off x="1205930" y="4534714"/>
              <a:ext cx="3726110" cy="934644"/>
            </a:xfrm>
            <a:prstGeom prst="upArrowCallou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ขั้นที่ 2 พิจารณาอนุมัติโครงการ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8" name="คำบรรยายภาพแบบลูกศรขึ้น 7"/>
            <p:cNvSpPr/>
            <p:nvPr/>
          </p:nvSpPr>
          <p:spPr>
            <a:xfrm>
              <a:off x="1259632" y="3487266"/>
              <a:ext cx="3672408" cy="1002447"/>
            </a:xfrm>
            <a:prstGeom prst="upArrowCallou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ขั้นที่ 3 การโอนเงินให้สมาชิก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9" name="คำบรรยายภาพแบบลูกศรขึ้น 8"/>
            <p:cNvSpPr/>
            <p:nvPr/>
          </p:nvSpPr>
          <p:spPr>
            <a:xfrm>
              <a:off x="1259632" y="2448676"/>
              <a:ext cx="3672408" cy="997379"/>
            </a:xfrm>
            <a:prstGeom prst="upArrowCallou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ขั้นที่ 4 </a:t>
              </a:r>
              <a:r>
                <a:rPr lang="th-TH" sz="1800" b="1" dirty="0" smtClean="0">
                  <a:latin typeface="TH SarabunPSK" panose="020B0500040200020003" pitchFamily="34" charset="-34"/>
                  <a:cs typeface="+mj-cs"/>
                </a:rPr>
                <a:t>การชำระคืนเงิน/ส่งหลักฐานการใช้จ่ายเงิน</a:t>
              </a:r>
              <a:endParaRPr lang="th-TH" sz="2400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5" name="สี่เหลี่ยมผืนผ้า 4"/>
            <p:cNvSpPr/>
            <p:nvPr/>
          </p:nvSpPr>
          <p:spPr>
            <a:xfrm>
              <a:off x="1259632" y="1735896"/>
              <a:ext cx="3672408" cy="66512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ขั้นที่ 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5 การติดตาม/รายงานผล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</p:grpSp>
      <p:sp>
        <p:nvSpPr>
          <p:cNvPr id="12" name="วงเล็บปีกกาขวา 11"/>
          <p:cNvSpPr/>
          <p:nvPr/>
        </p:nvSpPr>
        <p:spPr>
          <a:xfrm>
            <a:off x="5436096" y="3933056"/>
            <a:ext cx="288032" cy="2304256"/>
          </a:xfrm>
          <a:prstGeom prst="rightBrace">
            <a:avLst>
              <a:gd name="adj1" fmla="val 8333"/>
              <a:gd name="adj2" fmla="val 5141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5787635" y="4833533"/>
            <a:ext cx="28888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ใช้เวลา 2 เดือน 1 สัปดาห์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000" b="1" dirty="0" smtClean="0">
                <a:latin typeface="TH SarabunPSK" panose="020B0500040200020003" pitchFamily="34" charset="-34"/>
                <a:cs typeface="+mj-cs"/>
              </a:rPr>
              <a:t>           ( อำเภอ </a:t>
            </a:r>
            <a:r>
              <a:rPr lang="en-US" sz="2000" b="1" dirty="0" smtClean="0">
                <a:latin typeface="TH SarabunPSK" panose="020B0500040200020003" pitchFamily="34" charset="-34"/>
                <a:cs typeface="+mj-cs"/>
              </a:rPr>
              <a:t>: 1 </a:t>
            </a:r>
            <a:r>
              <a:rPr lang="th-TH" sz="2000" b="1" dirty="0" smtClean="0">
                <a:latin typeface="TH SarabunPSK" panose="020B0500040200020003" pitchFamily="34" charset="-34"/>
                <a:cs typeface="+mj-cs"/>
              </a:rPr>
              <a:t>เดือน</a:t>
            </a:r>
            <a:br>
              <a:rPr lang="th-TH" sz="2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000" b="1" dirty="0" smtClean="0">
                <a:latin typeface="TH SarabunPSK" panose="020B0500040200020003" pitchFamily="34" charset="-34"/>
                <a:cs typeface="+mj-cs"/>
              </a:rPr>
              <a:t>            จังหวัด </a:t>
            </a:r>
            <a:r>
              <a:rPr lang="en-US" sz="2000" b="1" dirty="0" smtClean="0">
                <a:latin typeface="TH SarabunPSK" panose="020B0500040200020003" pitchFamily="34" charset="-34"/>
                <a:cs typeface="+mj-cs"/>
              </a:rPr>
              <a:t>: 1 </a:t>
            </a:r>
            <a:r>
              <a:rPr lang="th-TH" sz="2000" b="1" dirty="0" smtClean="0">
                <a:latin typeface="TH SarabunPSK" panose="020B0500040200020003" pitchFamily="34" charset="-34"/>
                <a:cs typeface="+mj-cs"/>
              </a:rPr>
              <a:t>เดือน 1 สัปดาห์ )</a:t>
            </a:r>
            <a:endParaRPr lang="th-TH" sz="20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4" name="วงเล็บปีกกาขวา 13"/>
          <p:cNvSpPr/>
          <p:nvPr/>
        </p:nvSpPr>
        <p:spPr>
          <a:xfrm>
            <a:off x="5307243" y="2622918"/>
            <a:ext cx="288032" cy="585304"/>
          </a:xfrm>
          <a:prstGeom prst="rightBrace">
            <a:avLst>
              <a:gd name="adj1" fmla="val 200000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15" name="วงเล็บปีกกาขวา 14"/>
          <p:cNvSpPr/>
          <p:nvPr/>
        </p:nvSpPr>
        <p:spPr>
          <a:xfrm>
            <a:off x="5307243" y="1472741"/>
            <a:ext cx="288032" cy="585304"/>
          </a:xfrm>
          <a:prstGeom prst="rightBrace">
            <a:avLst>
              <a:gd name="adj1" fmla="val 200000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5724128" y="2424746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+mj-cs"/>
              </a:rPr>
              <a:t>1. ส่งหลักฐานการใช้จ่ายเงิน</a:t>
            </a:r>
            <a:b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+mj-cs"/>
              </a:rPr>
              <a:t>2. ส่งคืนเงิน เมื่อมีเงินเหลือจ่าย หรือคืนเงินโครงการที่ไม่สามารถดำเนินการได้</a:t>
            </a:r>
            <a:endParaRPr lang="th-TH" sz="2000" b="1" dirty="0">
              <a:solidFill>
                <a:srgbClr val="C00000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5620225" y="1444379"/>
            <a:ext cx="32995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spc="-70" dirty="0" smtClean="0">
                <a:solidFill>
                  <a:schemeClr val="tx2"/>
                </a:solidFill>
                <a:latin typeface="TH SarabunPSK" panose="020B0500040200020003" pitchFamily="34" charset="-34"/>
                <a:cs typeface="+mj-cs"/>
              </a:rPr>
              <a:t>1.รายงานครั้งแรกภายใน 30 วัน นับแต่สิ้นสุดโครงการ</a:t>
            </a:r>
            <a:r>
              <a:rPr lang="th-TH" sz="1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+mj-cs"/>
              </a:rPr>
              <a:t/>
            </a:r>
            <a:br>
              <a:rPr lang="th-TH" sz="1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2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+mj-cs"/>
              </a:rPr>
              <a:t>2.รายงานงวด สิ้นเดือน มี.ค./ก.ย. ทุกปี</a:t>
            </a:r>
            <a:endParaRPr lang="th-TH" sz="2000" b="1" dirty="0">
              <a:solidFill>
                <a:schemeClr val="tx2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10806" y="3546887"/>
            <a:ext cx="310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rgbClr val="7030A0"/>
                </a:solidFill>
                <a:cs typeface="+mj-cs"/>
              </a:rPr>
              <a:t>สมาชิกส่งใบสำคัญรับเงินให้ </a:t>
            </a:r>
            <a:r>
              <a:rPr lang="th-TH" sz="1800" b="1" dirty="0" err="1" smtClean="0">
                <a:solidFill>
                  <a:srgbClr val="7030A0"/>
                </a:solidFill>
                <a:cs typeface="+mj-cs"/>
              </a:rPr>
              <a:t>สพ</a:t>
            </a:r>
            <a:r>
              <a:rPr lang="th-TH" sz="1800" b="1" dirty="0" smtClean="0">
                <a:solidFill>
                  <a:srgbClr val="7030A0"/>
                </a:solidFill>
                <a:cs typeface="+mj-cs"/>
              </a:rPr>
              <a:t>จ. </a:t>
            </a:r>
            <a:br>
              <a:rPr lang="th-TH" sz="1800" b="1" dirty="0" smtClean="0">
                <a:solidFill>
                  <a:srgbClr val="7030A0"/>
                </a:solidFill>
                <a:cs typeface="+mj-cs"/>
              </a:rPr>
            </a:br>
            <a:r>
              <a:rPr lang="th-TH" sz="1800" b="1" dirty="0" smtClean="0">
                <a:solidFill>
                  <a:srgbClr val="7030A0"/>
                </a:solidFill>
                <a:cs typeface="+mj-cs"/>
              </a:rPr>
              <a:t>ภายใน 7 วันทำการ หลังจากได้รับการโอนเงิน</a:t>
            </a:r>
            <a:endParaRPr lang="th-TH" sz="1800" b="1" dirty="0">
              <a:solidFill>
                <a:srgbClr val="7030A0"/>
              </a:solidFill>
              <a:cs typeface="+mj-cs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72589" y="3819805"/>
            <a:ext cx="41504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2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5" name="คำบรรยายภาพแบบเมฆ 4"/>
          <p:cNvSpPr/>
          <p:nvPr/>
        </p:nvSpPr>
        <p:spPr>
          <a:xfrm>
            <a:off x="1547664" y="188640"/>
            <a:ext cx="6768752" cy="1296144"/>
          </a:xfrm>
          <a:prstGeom prst="cloudCallout">
            <a:avLst>
              <a:gd name="adj1" fmla="val -45644"/>
              <a:gd name="adj2" fmla="val 69856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1 การยื่นขอรับการสนับสนุน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6" name="มนมุมสี่เหลี่ยมผืนผ้าด้านทแยงมุม 5"/>
          <p:cNvSpPr/>
          <p:nvPr/>
        </p:nvSpPr>
        <p:spPr>
          <a:xfrm>
            <a:off x="251520" y="1556792"/>
            <a:ext cx="8640960" cy="504056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  </a:t>
            </a:r>
            <a:r>
              <a:rPr 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สมาชิก</a:t>
            </a:r>
            <a:r>
              <a:rPr 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ประเภทองค์กรสตรี</a:t>
            </a:r>
            <a:endParaRPr lang="en-US" sz="34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  <a:p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   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   </a:t>
            </a:r>
            <a:r>
              <a:rPr lang="th-TH" sz="3400" b="1" i="1" u="sng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กรณี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ที่เป็นโครงการที่ดำเนินการใน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ภาพรวมของ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หมู่บ้าน ตำบล 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หรือ 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อำเภอ ให้ยื่น ณ  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สำนักงาน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เลขานุการ อก</a:t>
            </a:r>
            <a:r>
              <a:rPr lang="th-TH" sz="3400" b="1" dirty="0" err="1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ส.อ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. 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/>
            </a:r>
            <a:b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   (สำนักงานพัฒนา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ชุมชนอำเภอ)</a:t>
            </a:r>
            <a:endParaRPr lang="en-US" sz="34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  <a:p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   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   </a:t>
            </a:r>
            <a:r>
              <a:rPr lang="th-TH" sz="3400" b="1" i="1" u="sng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กรณี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เป็นโครงการที่ดำเนินการใน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ภาพรวมของ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จังหวัด ให้ยื่น ณ 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สำนักงานเลขานุการ 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อก</a:t>
            </a:r>
            <a:r>
              <a:rPr lang="th-TH" sz="3400" b="1" dirty="0" err="1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. (สำนักงานพัฒนาชุมชนจังหวัด)</a:t>
            </a:r>
            <a:endParaRPr lang="en-US" sz="34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  <a:p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 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3400" b="1" i="1" u="sng" spc="-120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สำหรับ</a:t>
            </a:r>
            <a:r>
              <a:rPr lang="th-TH" sz="3400" b="1" spc="-120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กรุงเทพมหานคร ให้ยื่น ณ </a:t>
            </a:r>
            <a:r>
              <a:rPr lang="th-TH" sz="3400" b="1" spc="-120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สำนักงาน</a:t>
            </a:r>
            <a:r>
              <a:rPr lang="th-TH" sz="3400" b="1" spc="-120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เลขานุการ </a:t>
            </a:r>
            <a:r>
              <a:rPr lang="th-TH" sz="3400" b="1" spc="-120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อกส</a:t>
            </a:r>
            <a:r>
              <a:rPr lang="th-TH" sz="3400" b="1" spc="-120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.</a:t>
            </a:r>
            <a:r>
              <a:rPr lang="th-TH" sz="3400" b="1" spc="-120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กทม. </a:t>
            </a:r>
            <a:r>
              <a:rPr lang="th-TH" sz="3400" b="1" spc="-120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(</a:t>
            </a:r>
            <a:r>
              <a:rPr lang="th-TH" sz="34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สำนักงานกองทุนพัฒนาบทบาทสตรี ) </a:t>
            </a:r>
            <a:r>
              <a:rPr lang="th-TH" sz="3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กรมการพัฒนาชุมชน</a:t>
            </a:r>
            <a:endParaRPr lang="th-TH" sz="34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03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10"/>
              </p:ext>
            </p:extLst>
          </p:nvPr>
        </p:nvGraphicFramePr>
        <p:xfrm>
          <a:off x="251520" y="1772816"/>
          <a:ext cx="8640960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ส.อ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พิจารณากลั่นกรองโครงการ 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ให้ความเห็น</a:t>
                      </a:r>
                      <a:endParaRPr lang="th-TH" sz="36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สัปดาห์ที่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ของเดือน</a:t>
                      </a:r>
                      <a:endParaRPr lang="th-TH" sz="3200" b="1" spc="-6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บันทึกแบบเสนอโครงการ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ในระบบ 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</a:t>
                      </a:r>
                      <a:endParaRPr lang="th-TH" sz="36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1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ของเดือน</a:t>
                      </a:r>
                      <a:endParaRPr lang="th-TH" sz="3200" b="1" spc="-6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คณะทำงานขับเคลื่อนฯจังหวัด 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กลั่นกรองโครงการให้ความเห็น</a:t>
                      </a:r>
                      <a:endParaRPr lang="th-TH" sz="36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1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ของเดือน</a:t>
                      </a:r>
                      <a:endParaRPr lang="th-TH" sz="3200" b="1" spc="-6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1043608" y="188640"/>
            <a:ext cx="7272808" cy="1368152"/>
          </a:xfrm>
          <a:prstGeom prst="cloudCallout">
            <a:avLst>
              <a:gd name="adj1" fmla="val -41652"/>
              <a:gd name="adj2" fmla="val 62297"/>
            </a:avLst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2 การพิจารณาอนุมัติโครงการ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6" name="คำบรรยายภาพแบบลูกศรขวา 5"/>
          <p:cNvSpPr/>
          <p:nvPr/>
        </p:nvSpPr>
        <p:spPr>
          <a:xfrm>
            <a:off x="7884368" y="6037262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68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736278"/>
              </p:ext>
            </p:extLst>
          </p:nvPr>
        </p:nvGraphicFramePr>
        <p:xfrm>
          <a:off x="251520" y="1772816"/>
          <a:ext cx="8640960" cy="4104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22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4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4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อก</a:t>
                      </a:r>
                      <a:r>
                        <a:rPr lang="th-TH" sz="40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40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พิจารณาอนุมัติโครงการ</a:t>
                      </a:r>
                      <a:endParaRPr lang="th-TH" sz="40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2 ของเดือน</a:t>
                      </a:r>
                      <a:endParaRPr lang="th-TH" sz="3600" b="1" spc="-6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สำนักงานเลขานุการ อก</a:t>
                      </a:r>
                      <a:r>
                        <a:rPr lang="th-TH" sz="4000" b="1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4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4000" b="1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อกส</a:t>
                      </a:r>
                      <a:r>
                        <a:rPr lang="th-TH" sz="4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.กทม.</a:t>
                      </a:r>
                      <a:r>
                        <a:rPr lang="th-TH" sz="40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แจ้งผลการอนุมัติเป็น</a:t>
                      </a:r>
                      <a:br>
                        <a:rPr lang="th-TH" sz="40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40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ลายลักษณ์อักษร</a:t>
                      </a:r>
                      <a:endParaRPr lang="th-TH" sz="40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 15 วันทำการหลังจากมีมติที่ประชุม</a:t>
                      </a:r>
                    </a:p>
                    <a:p>
                      <a:pPr algn="l"/>
                      <a:endParaRPr lang="th-TH" sz="3600" b="1" spc="-6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611560" y="332656"/>
            <a:ext cx="7632848" cy="1368152"/>
          </a:xfrm>
          <a:prstGeom prst="cloudCallout">
            <a:avLst>
              <a:gd name="adj1" fmla="val -41652"/>
              <a:gd name="adj2" fmla="val 62297"/>
            </a:avLst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2 การพิจารณาอนุมัติโครงการ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64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1001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Angsana New</vt:lpstr>
      <vt:lpstr>Arial</vt:lpstr>
      <vt:lpstr>Calibri</vt:lpstr>
      <vt:lpstr>Cordia New</vt:lpstr>
      <vt:lpstr>Garamond</vt:lpstr>
      <vt:lpstr>TH SarabunIT๙</vt:lpstr>
      <vt:lpstr>TH SarabunPSK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 8 Pro</dc:creator>
  <cp:lastModifiedBy>HP</cp:lastModifiedBy>
  <cp:revision>292</cp:revision>
  <cp:lastPrinted>2016-09-06T16:56:20Z</cp:lastPrinted>
  <dcterms:created xsi:type="dcterms:W3CDTF">2016-08-13T08:13:43Z</dcterms:created>
  <dcterms:modified xsi:type="dcterms:W3CDTF">2016-11-29T04:29:18Z</dcterms:modified>
</cp:coreProperties>
</file>