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4" r:id="rId2"/>
    <p:sldId id="415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13" r:id="rId11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สไตล์สีอ่อน 1 - เน้น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70" d="100"/>
          <a:sy n="70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9ADAB-DF0E-49E0-952B-D76480EC3EE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24209C-4BC4-45BA-9593-B0162687E24B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 prst="convex"/>
        </a:sp3d>
      </dgm:spPr>
      <dgm:t>
        <a:bodyPr/>
        <a:lstStyle/>
        <a:p>
          <a:pPr algn="ctr"/>
          <a:r>
            <a:rPr lang="th-TH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+mj-cs"/>
            </a:rPr>
            <a:t>คุณสมบัติการเป็นสมาชิก</a:t>
          </a:r>
          <a:endParaRPr lang="en-US" sz="4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IT๙" pitchFamily="34" charset="-34"/>
            <a:cs typeface="+mj-cs"/>
          </a:endParaRPr>
        </a:p>
      </dgm:t>
    </dgm:pt>
    <dgm:pt modelId="{5A6237C3-2C25-4E2E-B9D7-26EBB447A860}" type="parTrans" cxnId="{037F8352-7E71-421C-86BB-6AA2D89866EE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B65393A4-57E0-421F-A95F-B4EE382E6D92}" type="sibTrans" cxnId="{037F8352-7E71-421C-86BB-6AA2D89866EE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27B1F65A-C8E0-4EE8-9C92-DE78F4F994DB}">
      <dgm:prSet phldrT="[Text]" custT="1"/>
      <dgm:spPr>
        <a:ln w="28575">
          <a:solidFill>
            <a:srgbClr val="002060"/>
          </a:solidFill>
        </a:ln>
      </dgm:spPr>
      <dgm:t>
        <a:bodyPr/>
        <a:lstStyle/>
        <a:p>
          <a:pPr algn="l"/>
          <a:r>
            <a:rPr lang="th-TH" sz="3200" b="1" dirty="0" smtClean="0">
              <a:latin typeface="TH SarabunPSK" panose="020B0500040200020003" pitchFamily="34" charset="-34"/>
              <a:cs typeface="+mj-cs"/>
            </a:rPr>
            <a:t>สตรีผู้มีสัญชาติไทย และมีอายุ </a:t>
          </a:r>
          <a:r>
            <a:rPr lang="en-US" sz="3200" b="1" dirty="0" smtClean="0">
              <a:latin typeface="TH SarabunPSK" panose="020B0500040200020003" pitchFamily="34" charset="-34"/>
              <a:cs typeface="+mj-cs"/>
            </a:rPr>
            <a:t>15</a:t>
          </a:r>
          <a:r>
            <a:rPr lang="th-TH" sz="3200" b="1" dirty="0" smtClean="0">
              <a:latin typeface="TH SarabunPSK" panose="020B0500040200020003" pitchFamily="34" charset="-34"/>
              <a:cs typeface="+mj-cs"/>
            </a:rPr>
            <a:t> ปีบริบูรณ์ขึ้นไป  และได้ขึ้นทะเบียนเป็นสมาชิกกองทุนพัฒนาบทบาทสตรี</a:t>
          </a:r>
          <a:endParaRPr lang="en-US" sz="3200" b="1" dirty="0">
            <a:latin typeface="TH SarabunPSK" panose="020B0500040200020003" pitchFamily="34" charset="-34"/>
            <a:cs typeface="+mj-cs"/>
          </a:endParaRPr>
        </a:p>
      </dgm:t>
    </dgm:pt>
    <dgm:pt modelId="{22A96F16-FAB1-444D-A931-1D44830BE02D}" type="parTrans" cxnId="{F5E449AD-A3B9-4434-AF3D-6725F8F0888C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F3F77AD4-23DE-425E-83CD-72E2591A86C0}" type="sibTrans" cxnId="{F5E449AD-A3B9-4434-AF3D-6725F8F0888C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6688264E-2AB2-46B6-969E-70A08BFB463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pPr algn="l"/>
          <a:r>
            <a:rPr lang="en-US" sz="3600" b="1" dirty="0" smtClean="0">
              <a:latin typeface="TH SarabunPSK" panose="020B0500040200020003" pitchFamily="34" charset="-34"/>
              <a:cs typeface="+mj-cs"/>
            </a:rPr>
            <a:t>1.</a:t>
          </a:r>
          <a:r>
            <a:rPr lang="th-TH" sz="3600" b="1" dirty="0" smtClean="0">
              <a:latin typeface="TH SarabunPSK" panose="020B0500040200020003" pitchFamily="34" charset="-34"/>
              <a:cs typeface="+mj-cs"/>
            </a:rPr>
            <a:t> </a:t>
          </a:r>
          <a:r>
            <a:rPr lang="th-TH" sz="4000" b="1" dirty="0" smtClean="0">
              <a:latin typeface="TH SarabunPSK" panose="020B0500040200020003" pitchFamily="34" charset="-34"/>
              <a:cs typeface="+mj-cs"/>
            </a:rPr>
            <a:t>ประเภทบุคคลธรรมดา</a:t>
          </a:r>
          <a:endParaRPr lang="en-US" sz="3800" b="1" dirty="0">
            <a:latin typeface="TH SarabunPSK" panose="020B0500040200020003" pitchFamily="34" charset="-34"/>
            <a:cs typeface="+mj-cs"/>
          </a:endParaRPr>
        </a:p>
      </dgm:t>
    </dgm:pt>
    <dgm:pt modelId="{60D3AD4A-5549-421B-B502-A03486CCEDD7}" type="parTrans" cxnId="{722C7EA3-C0A0-4A64-9756-87DE9D26AC1F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08EA29D2-590B-4F61-A0E8-91586D110C0B}" type="sibTrans" cxnId="{722C7EA3-C0A0-4A64-9756-87DE9D26AC1F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EC0D6D55-0C52-458C-9985-0022EF284FD4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38100">
          <a:solidFill>
            <a:srgbClr val="002060"/>
          </a:solidFill>
        </a:ln>
      </dgm:spPr>
      <dgm:t>
        <a:bodyPr/>
        <a:lstStyle/>
        <a:p>
          <a:pPr algn="l"/>
          <a:r>
            <a:rPr lang="en-US" sz="4000" b="1" dirty="0" smtClean="0">
              <a:latin typeface="TH SarabunPSK" panose="020B0500040200020003" pitchFamily="34" charset="-34"/>
              <a:cs typeface="+mj-cs"/>
            </a:rPr>
            <a:t>2.</a:t>
          </a:r>
          <a:r>
            <a:rPr lang="th-TH" sz="4000" b="1" dirty="0" smtClean="0">
              <a:latin typeface="TH SarabunPSK" panose="020B0500040200020003" pitchFamily="34" charset="-34"/>
              <a:cs typeface="+mj-cs"/>
            </a:rPr>
            <a:t> ประเภทองค์กรสตรี</a:t>
          </a:r>
          <a:endParaRPr lang="en-US" sz="4000" b="1" dirty="0">
            <a:latin typeface="TH SarabunPSK" panose="020B0500040200020003" pitchFamily="34" charset="-34"/>
            <a:cs typeface="+mj-cs"/>
          </a:endParaRPr>
        </a:p>
      </dgm:t>
    </dgm:pt>
    <dgm:pt modelId="{295718D0-2C51-4D57-8D70-86D91604F4EF}" type="sibTrans" cxnId="{217097C0-C876-43BF-B59F-DE84AA24CAB5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06F38C8A-5413-4E75-8D58-F865B4CEFAA9}" type="parTrans" cxnId="{217097C0-C876-43BF-B59F-DE84AA24CAB5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0EFEB5A1-23D7-4F0A-B0C0-B4CFD05AA8B0}" type="pres">
      <dgm:prSet presAssocID="{ACD9ADAB-DF0E-49E0-952B-D76480EC3EE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5289ABC-13E5-4E63-9D82-575BBF6F5119}" type="pres">
      <dgm:prSet presAssocID="{ACD9ADAB-DF0E-49E0-952B-D76480EC3EE8}" presName="pyramid" presStyleLbl="node1" presStyleIdx="0" presStyleCnt="1" custAng="0" custScaleX="105332" custScaleY="83881" custLinFactNeighborX="1990" custLinFactNeighborY="519"/>
      <dgm:spPr/>
      <dgm:t>
        <a:bodyPr/>
        <a:lstStyle/>
        <a:p>
          <a:endParaRPr lang="en-US"/>
        </a:p>
      </dgm:t>
    </dgm:pt>
    <dgm:pt modelId="{4BBDBE56-0F0B-4FDC-ADF8-F1576E33D07D}" type="pres">
      <dgm:prSet presAssocID="{ACD9ADAB-DF0E-49E0-952B-D76480EC3EE8}" presName="theList" presStyleCnt="0"/>
      <dgm:spPr/>
      <dgm:t>
        <a:bodyPr/>
        <a:lstStyle/>
        <a:p>
          <a:endParaRPr lang="en-US"/>
        </a:p>
      </dgm:t>
    </dgm:pt>
    <dgm:pt modelId="{EE6C9180-E84E-4DEC-833B-67FC1F548C18}" type="pres">
      <dgm:prSet presAssocID="{0E24209C-4BC4-45BA-9593-B0162687E24B}" presName="aNode" presStyleLbl="fgAcc1" presStyleIdx="0" presStyleCnt="4" custScaleX="112360" custScaleY="1006383" custLinFactY="-564423" custLinFactNeighborX="-45141" custLinFactNeighborY="-6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D09793-4322-4A06-9B12-86719062DF5B}" type="pres">
      <dgm:prSet presAssocID="{0E24209C-4BC4-45BA-9593-B0162687E24B}" presName="aSpace" presStyleCnt="0"/>
      <dgm:spPr/>
      <dgm:t>
        <a:bodyPr/>
        <a:lstStyle/>
        <a:p>
          <a:endParaRPr lang="en-US"/>
        </a:p>
      </dgm:t>
    </dgm:pt>
    <dgm:pt modelId="{DF5BEC7B-67AC-4100-9733-179474FB4EB4}" type="pres">
      <dgm:prSet presAssocID="{6688264E-2AB2-46B6-969E-70A08BFB463D}" presName="aNode" presStyleLbl="fgAcc1" presStyleIdx="1" presStyleCnt="4" custScaleX="93670" custScaleY="1545502" custLinFactX="-7857" custLinFactY="-100000" custLinFactNeighborX="-100000" custLinFactNeighborY="-1130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C3F58-5EF2-4F6C-B58E-BB212CB98997}" type="pres">
      <dgm:prSet presAssocID="{6688264E-2AB2-46B6-969E-70A08BFB463D}" presName="aSpace" presStyleCnt="0"/>
      <dgm:spPr/>
      <dgm:t>
        <a:bodyPr/>
        <a:lstStyle/>
        <a:p>
          <a:endParaRPr lang="en-US"/>
        </a:p>
      </dgm:t>
    </dgm:pt>
    <dgm:pt modelId="{F5048D00-BE39-41B3-948C-3F4F211579F4}" type="pres">
      <dgm:prSet presAssocID="{EC0D6D55-0C52-458C-9985-0022EF284FD4}" presName="aNode" presStyleLbl="fgAcc1" presStyleIdx="2" presStyleCnt="4" custScaleX="93427" custScaleY="1477920" custLinFactX="-10305" custLinFactY="401135" custLinFactNeighborX="-100000" custLinFactNeighborY="5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2A75D-0704-4791-B1F3-5BDE0FCB0A55}" type="pres">
      <dgm:prSet presAssocID="{EC0D6D55-0C52-458C-9985-0022EF284FD4}" presName="aSpace" presStyleCnt="0"/>
      <dgm:spPr/>
      <dgm:t>
        <a:bodyPr/>
        <a:lstStyle/>
        <a:p>
          <a:endParaRPr lang="en-US"/>
        </a:p>
      </dgm:t>
    </dgm:pt>
    <dgm:pt modelId="{5E428F44-06D1-420B-9A20-311C9CD8FA28}" type="pres">
      <dgm:prSet presAssocID="{27B1F65A-C8E0-4EE8-9C92-DE78F4F994DB}" presName="aNode" presStyleLbl="fgAcc1" presStyleIdx="3" presStyleCnt="4" custScaleX="107255" custScaleY="1599170" custLinFactY="-2741223" custLinFactNeighborX="11514" custLinFactNeighborY="-28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755863-21BA-4B5F-8EFC-7CE1D6E81A89}" type="pres">
      <dgm:prSet presAssocID="{27B1F65A-C8E0-4EE8-9C92-DE78F4F994DB}" presName="aSpace" presStyleCnt="0"/>
      <dgm:spPr/>
      <dgm:t>
        <a:bodyPr/>
        <a:lstStyle/>
        <a:p>
          <a:endParaRPr lang="en-US"/>
        </a:p>
      </dgm:t>
    </dgm:pt>
  </dgm:ptLst>
  <dgm:cxnLst>
    <dgm:cxn modelId="{FD391CDB-DA56-4012-803B-C2B77879FFEF}" type="presOf" srcId="{ACD9ADAB-DF0E-49E0-952B-D76480EC3EE8}" destId="{0EFEB5A1-23D7-4F0A-B0C0-B4CFD05AA8B0}" srcOrd="0" destOrd="0" presId="urn:microsoft.com/office/officeart/2005/8/layout/pyramid2"/>
    <dgm:cxn modelId="{037F8352-7E71-421C-86BB-6AA2D89866EE}" srcId="{ACD9ADAB-DF0E-49E0-952B-D76480EC3EE8}" destId="{0E24209C-4BC4-45BA-9593-B0162687E24B}" srcOrd="0" destOrd="0" parTransId="{5A6237C3-2C25-4E2E-B9D7-26EBB447A860}" sibTransId="{B65393A4-57E0-421F-A95F-B4EE382E6D92}"/>
    <dgm:cxn modelId="{58FBDF70-6A0C-4BD3-A394-DC8182005561}" type="presOf" srcId="{0E24209C-4BC4-45BA-9593-B0162687E24B}" destId="{EE6C9180-E84E-4DEC-833B-67FC1F548C18}" srcOrd="0" destOrd="0" presId="urn:microsoft.com/office/officeart/2005/8/layout/pyramid2"/>
    <dgm:cxn modelId="{F5E449AD-A3B9-4434-AF3D-6725F8F0888C}" srcId="{ACD9ADAB-DF0E-49E0-952B-D76480EC3EE8}" destId="{27B1F65A-C8E0-4EE8-9C92-DE78F4F994DB}" srcOrd="3" destOrd="0" parTransId="{22A96F16-FAB1-444D-A931-1D44830BE02D}" sibTransId="{F3F77AD4-23DE-425E-83CD-72E2591A86C0}"/>
    <dgm:cxn modelId="{893B04F2-43F0-4776-8B65-75BE47CA3633}" type="presOf" srcId="{EC0D6D55-0C52-458C-9985-0022EF284FD4}" destId="{F5048D00-BE39-41B3-948C-3F4F211579F4}" srcOrd="0" destOrd="0" presId="urn:microsoft.com/office/officeart/2005/8/layout/pyramid2"/>
    <dgm:cxn modelId="{217097C0-C876-43BF-B59F-DE84AA24CAB5}" srcId="{ACD9ADAB-DF0E-49E0-952B-D76480EC3EE8}" destId="{EC0D6D55-0C52-458C-9985-0022EF284FD4}" srcOrd="2" destOrd="0" parTransId="{06F38C8A-5413-4E75-8D58-F865B4CEFAA9}" sibTransId="{295718D0-2C51-4D57-8D70-86D91604F4EF}"/>
    <dgm:cxn modelId="{722C7EA3-C0A0-4A64-9756-87DE9D26AC1F}" srcId="{ACD9ADAB-DF0E-49E0-952B-D76480EC3EE8}" destId="{6688264E-2AB2-46B6-969E-70A08BFB463D}" srcOrd="1" destOrd="0" parTransId="{60D3AD4A-5549-421B-B502-A03486CCEDD7}" sibTransId="{08EA29D2-590B-4F61-A0E8-91586D110C0B}"/>
    <dgm:cxn modelId="{7F598510-862E-4F85-8C76-7E595ADA0A58}" type="presOf" srcId="{27B1F65A-C8E0-4EE8-9C92-DE78F4F994DB}" destId="{5E428F44-06D1-420B-9A20-311C9CD8FA28}" srcOrd="0" destOrd="0" presId="urn:microsoft.com/office/officeart/2005/8/layout/pyramid2"/>
    <dgm:cxn modelId="{641B93A5-9720-4840-9082-F44C650FBE08}" type="presOf" srcId="{6688264E-2AB2-46B6-969E-70A08BFB463D}" destId="{DF5BEC7B-67AC-4100-9733-179474FB4EB4}" srcOrd="0" destOrd="0" presId="urn:microsoft.com/office/officeart/2005/8/layout/pyramid2"/>
    <dgm:cxn modelId="{BBE6F721-95D2-488D-B9C0-044BEE541624}" type="presParOf" srcId="{0EFEB5A1-23D7-4F0A-B0C0-B4CFD05AA8B0}" destId="{F5289ABC-13E5-4E63-9D82-575BBF6F5119}" srcOrd="0" destOrd="0" presId="urn:microsoft.com/office/officeart/2005/8/layout/pyramid2"/>
    <dgm:cxn modelId="{239E5FE4-3BA3-4D1D-8CC2-C0B89DDC8AC7}" type="presParOf" srcId="{0EFEB5A1-23D7-4F0A-B0C0-B4CFD05AA8B0}" destId="{4BBDBE56-0F0B-4FDC-ADF8-F1576E33D07D}" srcOrd="1" destOrd="0" presId="urn:microsoft.com/office/officeart/2005/8/layout/pyramid2"/>
    <dgm:cxn modelId="{B4289594-EBC1-46E4-937D-46AFE2723355}" type="presParOf" srcId="{4BBDBE56-0F0B-4FDC-ADF8-F1576E33D07D}" destId="{EE6C9180-E84E-4DEC-833B-67FC1F548C18}" srcOrd="0" destOrd="0" presId="urn:microsoft.com/office/officeart/2005/8/layout/pyramid2"/>
    <dgm:cxn modelId="{62C62645-79B5-44DE-A3CC-D09A9883A4F7}" type="presParOf" srcId="{4BBDBE56-0F0B-4FDC-ADF8-F1576E33D07D}" destId="{5ED09793-4322-4A06-9B12-86719062DF5B}" srcOrd="1" destOrd="0" presId="urn:microsoft.com/office/officeart/2005/8/layout/pyramid2"/>
    <dgm:cxn modelId="{F619D60F-BC34-47E8-B441-ED34133140D2}" type="presParOf" srcId="{4BBDBE56-0F0B-4FDC-ADF8-F1576E33D07D}" destId="{DF5BEC7B-67AC-4100-9733-179474FB4EB4}" srcOrd="2" destOrd="0" presId="urn:microsoft.com/office/officeart/2005/8/layout/pyramid2"/>
    <dgm:cxn modelId="{42D258E3-C8CA-4394-93CA-FD691F50B222}" type="presParOf" srcId="{4BBDBE56-0F0B-4FDC-ADF8-F1576E33D07D}" destId="{2BFC3F58-5EF2-4F6C-B58E-BB212CB98997}" srcOrd="3" destOrd="0" presId="urn:microsoft.com/office/officeart/2005/8/layout/pyramid2"/>
    <dgm:cxn modelId="{6AE42AD7-5ABD-493A-99FB-2272A96BE6DA}" type="presParOf" srcId="{4BBDBE56-0F0B-4FDC-ADF8-F1576E33D07D}" destId="{F5048D00-BE39-41B3-948C-3F4F211579F4}" srcOrd="4" destOrd="0" presId="urn:microsoft.com/office/officeart/2005/8/layout/pyramid2"/>
    <dgm:cxn modelId="{18DA8F5C-0B04-40A0-9D3F-57108D42FEEB}" type="presParOf" srcId="{4BBDBE56-0F0B-4FDC-ADF8-F1576E33D07D}" destId="{9672A75D-0704-4791-B1F3-5BDE0FCB0A55}" srcOrd="5" destOrd="0" presId="urn:microsoft.com/office/officeart/2005/8/layout/pyramid2"/>
    <dgm:cxn modelId="{61076199-4A36-4A69-82D2-527BC6890A3A}" type="presParOf" srcId="{4BBDBE56-0F0B-4FDC-ADF8-F1576E33D07D}" destId="{5E428F44-06D1-420B-9A20-311C9CD8FA28}" srcOrd="6" destOrd="0" presId="urn:microsoft.com/office/officeart/2005/8/layout/pyramid2"/>
    <dgm:cxn modelId="{0B0848EA-D984-443C-AD1D-D80F31C3B22B}" type="presParOf" srcId="{4BBDBE56-0F0B-4FDC-ADF8-F1576E33D07D}" destId="{75755863-21BA-4B5F-8EFC-7CE1D6E81A8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5B4E76-A78D-4DB6-BE7C-AF1C6F457095}" type="doc">
      <dgm:prSet loTypeId="urn:microsoft.com/office/officeart/2011/layout/Tab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BAE84AA-063B-49AE-883D-61054FBC1C17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b="1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1</a:t>
          </a:r>
          <a:r>
            <a:rPr lang="en-US" sz="28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</a:t>
          </a:r>
          <a:r>
            <a:rPr lang="th-TH" sz="32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 สมัครด้วยตนเอง</a:t>
          </a:r>
          <a:endParaRPr lang="en-US" sz="3200" b="1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gm:t>
    </dgm:pt>
    <dgm:pt modelId="{CA8F876A-8212-4C09-AA9E-4F6C3F2D2BAF}" type="parTrans" cxnId="{26902C86-AE6F-43B5-AE81-6CC1F13B8F01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9F0273BB-E559-4689-9DBB-21C2AB33F11E}" type="sibTrans" cxnId="{26902C86-AE6F-43B5-AE81-6CC1F13B8F01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70811D37-B56D-4489-BF35-2CB80C7F8572}">
      <dgm:prSet phldrT="[Text]" custT="1"/>
      <dgm:spPr/>
      <dgm:t>
        <a:bodyPr/>
        <a:lstStyle/>
        <a:p>
          <a:r>
            <a:rPr lang="th-TH" sz="1800" b="1" dirty="0" smtClean="0">
              <a:latin typeface="TH SarabunIT๙" pitchFamily="34" charset="-34"/>
              <a:cs typeface="TH SarabunIT๙" pitchFamily="34" charset="-34"/>
            </a:rPr>
            <a:t>          </a:t>
          </a:r>
          <a:r>
            <a:rPr lang="th-TH" sz="2800" b="1" dirty="0" smtClean="0">
              <a:latin typeface="TH SarabunIT๙" pitchFamily="34" charset="-34"/>
              <a:cs typeface="+mj-cs"/>
            </a:rPr>
            <a:t>พร้อมแสดงบัตรประจำตัวประชาชน </a:t>
          </a:r>
          <a:br>
            <a:rPr lang="th-TH" sz="2800" b="1" dirty="0" smtClean="0">
              <a:latin typeface="TH SarabunIT๙" pitchFamily="34" charset="-34"/>
              <a:cs typeface="+mj-cs"/>
            </a:rPr>
          </a:br>
          <a:r>
            <a:rPr lang="th-TH" sz="2800" b="1" dirty="0" smtClean="0">
              <a:latin typeface="TH SarabunIT๙" pitchFamily="34" charset="-34"/>
              <a:cs typeface="+mj-cs"/>
            </a:rPr>
            <a:t>     ยื่น ณ สำนักงานเลขานุการคณะอนุกรรมการ</a:t>
          </a:r>
          <a:br>
            <a:rPr lang="th-TH" sz="2800" b="1" dirty="0" smtClean="0">
              <a:latin typeface="TH SarabunIT๙" pitchFamily="34" charset="-34"/>
              <a:cs typeface="+mj-cs"/>
            </a:rPr>
          </a:br>
          <a:r>
            <a:rPr lang="th-TH" sz="2800" b="1" dirty="0" smtClean="0">
              <a:latin typeface="TH SarabunIT๙" pitchFamily="34" charset="-34"/>
              <a:cs typeface="+mj-cs"/>
            </a:rPr>
            <a:t>     กลั่นกรองฯ อำเภอ สำนักงานกองทุนพัฒนาบทบาทสตรี</a:t>
          </a:r>
          <a:endParaRPr lang="en-US" sz="3600" b="1" dirty="0">
            <a:latin typeface="TH SarabunIT๙" pitchFamily="34" charset="-34"/>
            <a:cs typeface="+mj-cs"/>
          </a:endParaRPr>
        </a:p>
      </dgm:t>
    </dgm:pt>
    <dgm:pt modelId="{CC3E3DB4-CE23-4DD7-B258-CA359DE80FDB}" type="parTrans" cxnId="{86025D57-FCF8-45D0-80C5-A029C853DB3A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9A96DE98-B3DE-4A17-B171-FE79A5C8C329}" type="sibTrans" cxnId="{86025D57-FCF8-45D0-80C5-A029C853DB3A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3ACA117C-23DD-4F44-BD85-E584BC1F5526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b="1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3</a:t>
          </a:r>
          <a:r>
            <a:rPr lang="en-US" sz="28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</a:t>
          </a:r>
          <a:r>
            <a:rPr lang="en-US" sz="24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 </a:t>
          </a:r>
          <a:r>
            <a:rPr lang="th-TH" sz="32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สมัครโดยทางไปรษณีย์ลงทะเบียนตอบรับ</a:t>
          </a:r>
          <a:endParaRPr lang="en-US" sz="3200" b="1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gm:t>
    </dgm:pt>
    <dgm:pt modelId="{133B3327-4743-4683-8B1E-47ED635EE2F3}" type="parTrans" cxnId="{B84BA95C-3B6F-4B0D-B11F-8CA9D16B242F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5A646AEE-A949-4DBF-8227-BA0557FCB49E}" type="sibTrans" cxnId="{B84BA95C-3B6F-4B0D-B11F-8CA9D16B242F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4C603689-F8F8-4127-A1A8-3ECDF9403BA6}">
      <dgm:prSet phldrT="[Text]" custT="1"/>
      <dgm:spPr/>
      <dgm:t>
        <a:bodyPr/>
        <a:lstStyle/>
        <a:p>
          <a:r>
            <a:rPr lang="th-TH" sz="2000" b="1" dirty="0" smtClean="0">
              <a:latin typeface="TH SarabunIT๙" pitchFamily="34" charset="-34"/>
              <a:cs typeface="TH SarabunIT๙" pitchFamily="34" charset="-34"/>
            </a:rPr>
            <a:t>                              </a:t>
          </a:r>
          <a:r>
            <a:rPr lang="th-TH" sz="2800" b="1" dirty="0" smtClean="0">
              <a:latin typeface="TH SarabunIT๙" pitchFamily="34" charset="-34"/>
              <a:cs typeface="+mj-cs"/>
            </a:rPr>
            <a:t>พร้อมสำเนาบัตรประจำตัวประชาชน </a:t>
          </a:r>
          <a:br>
            <a:rPr lang="th-TH" sz="2800" b="1" dirty="0" smtClean="0">
              <a:latin typeface="TH SarabunIT๙" pitchFamily="34" charset="-34"/>
              <a:cs typeface="+mj-cs"/>
            </a:rPr>
          </a:br>
          <a:r>
            <a:rPr lang="th-TH" sz="2800" b="1" dirty="0" smtClean="0">
              <a:latin typeface="TH SarabunIT๙" pitchFamily="34" charset="-34"/>
              <a:cs typeface="+mj-cs"/>
            </a:rPr>
            <a:t>                             รับรองสำเนาถูกต้อง</a:t>
          </a:r>
          <a:endParaRPr lang="en-US" sz="2800" b="1" dirty="0">
            <a:latin typeface="TH SarabunIT๙" pitchFamily="34" charset="-34"/>
            <a:cs typeface="+mj-cs"/>
          </a:endParaRPr>
        </a:p>
      </dgm:t>
    </dgm:pt>
    <dgm:pt modelId="{56132E8A-8E64-4EFD-9805-755122F16509}" type="parTrans" cxnId="{50AE4F1E-2D7E-454B-A7EE-A32FA4A2B821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2C8808AF-51E1-4568-81E2-B26F6A7A7B52}" type="sibTrans" cxnId="{50AE4F1E-2D7E-454B-A7EE-A32FA4A2B821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360B7F65-0414-41D1-8141-FF8725A5C49D}">
      <dgm:prSet phldrT="[Text]" custT="1"/>
      <dgm:spPr/>
      <dgm:t>
        <a:bodyPr/>
        <a:lstStyle/>
        <a:p>
          <a:r>
            <a:rPr lang="th-TH" sz="1900" dirty="0" smtClean="0">
              <a:latin typeface="TH SarabunIT๙" pitchFamily="34" charset="-34"/>
              <a:cs typeface="+mj-cs"/>
            </a:rPr>
            <a:t>  </a:t>
          </a:r>
          <a:r>
            <a:rPr lang="en-US" sz="3600" b="1" dirty="0" smtClean="0">
              <a:solidFill>
                <a:srgbClr val="3333FF"/>
              </a:solidFill>
              <a:latin typeface="TH SarabunIT๙" pitchFamily="34" charset="-34"/>
              <a:cs typeface="+mj-cs"/>
            </a:rPr>
            <a:t>http://womenfund.in.th/</a:t>
          </a:r>
          <a:endParaRPr lang="en-US" sz="3600" b="1" dirty="0">
            <a:solidFill>
              <a:srgbClr val="3333FF"/>
            </a:solidFill>
            <a:latin typeface="TH SarabunIT๙" pitchFamily="34" charset="-34"/>
            <a:cs typeface="+mj-cs"/>
          </a:endParaRPr>
        </a:p>
      </dgm:t>
    </dgm:pt>
    <dgm:pt modelId="{217706F6-0E91-44E2-8578-2ACDE3C0AFEF}" type="sibTrans" cxnId="{D61A6C57-39A8-4249-9C91-DA41C1C72AB9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BEC2573C-9828-4EB5-BF4B-AC680E101D1F}" type="parTrans" cxnId="{D61A6C57-39A8-4249-9C91-DA41C1C72AB9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7E55DD8B-9F68-49AB-94BA-97CFEA9983CE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en-US" sz="2800" b="1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2</a:t>
          </a:r>
          <a:r>
            <a:rPr lang="en-US" sz="32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 </a:t>
          </a:r>
          <a:r>
            <a:rPr lang="th-TH" sz="3200" b="1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สมัครด้วยวิธีทางอิเล็กทรอนิกส์</a:t>
          </a:r>
          <a:endParaRPr lang="en-US" sz="3200" b="1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gm:t>
    </dgm:pt>
    <dgm:pt modelId="{867ED960-6415-46B3-A277-737DFFE0C91B}" type="sibTrans" cxnId="{C307B953-7552-44E3-92E5-45BAF3916FFB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141C09D1-01E3-41DC-90ED-962CBF28100B}" type="parTrans" cxnId="{C307B953-7552-44E3-92E5-45BAF3916FFB}">
      <dgm:prSet/>
      <dgm:spPr/>
      <dgm:t>
        <a:bodyPr/>
        <a:lstStyle/>
        <a:p>
          <a:endParaRPr lang="en-US">
            <a:latin typeface="TH SarabunIT๙" pitchFamily="34" charset="-34"/>
            <a:cs typeface="TH SarabunIT๙" pitchFamily="34" charset="-34"/>
          </a:endParaRPr>
        </a:p>
      </dgm:t>
    </dgm:pt>
    <dgm:pt modelId="{3353677F-476F-4642-B55E-7BC7245B5078}" type="pres">
      <dgm:prSet presAssocID="{825B4E76-A78D-4DB6-BE7C-AF1C6F457095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612F06E-8465-438E-BE4C-61412AE2BD9F}" type="pres">
      <dgm:prSet presAssocID="{7BAE84AA-063B-49AE-883D-61054FBC1C17}" presName="composite" presStyleCnt="0"/>
      <dgm:spPr/>
      <dgm:t>
        <a:bodyPr/>
        <a:lstStyle/>
        <a:p>
          <a:endParaRPr lang="en-US"/>
        </a:p>
      </dgm:t>
    </dgm:pt>
    <dgm:pt modelId="{0E3894AF-2B1B-4F9F-87F9-4987B37C4D69}" type="pres">
      <dgm:prSet presAssocID="{7BAE84AA-063B-49AE-883D-61054FBC1C17}" presName="FirstChild" presStyleLbl="revTx" presStyleIdx="0" presStyleCnt="3" custScaleX="94045" custScaleY="97108" custLinFactNeighborX="4754" custLinFactNeighborY="12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DD27F-DE79-48AD-8C56-D281C3EFD68F}" type="pres">
      <dgm:prSet presAssocID="{7BAE84AA-063B-49AE-883D-61054FBC1C17}" presName="Parent" presStyleLbl="alignNode1" presStyleIdx="0" presStyleCnt="3" custScaleX="110474" custScaleY="61498" custLinFactNeighborX="3715" custLinFactNeighborY="1333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C3E910-A076-434D-B6FD-8DECF0ABB2FF}" type="pres">
      <dgm:prSet presAssocID="{7BAE84AA-063B-49AE-883D-61054FBC1C17}" presName="Accent" presStyleLbl="parChTrans1D1" presStyleIdx="0" presStyleCnt="3" custFlipVert="0" custSzY="59126" custScaleX="98200"/>
      <dgm:spPr/>
      <dgm:t>
        <a:bodyPr/>
        <a:lstStyle/>
        <a:p>
          <a:endParaRPr lang="en-US"/>
        </a:p>
      </dgm:t>
    </dgm:pt>
    <dgm:pt modelId="{63686E71-EC2F-42A8-B5EE-566486AC9BEC}" type="pres">
      <dgm:prSet presAssocID="{9F0273BB-E559-4689-9DBB-21C2AB33F11E}" presName="sibTrans" presStyleCnt="0"/>
      <dgm:spPr/>
      <dgm:t>
        <a:bodyPr/>
        <a:lstStyle/>
        <a:p>
          <a:endParaRPr lang="en-US"/>
        </a:p>
      </dgm:t>
    </dgm:pt>
    <dgm:pt modelId="{460519EB-EABC-43F7-A73C-C91C80C2F1E4}" type="pres">
      <dgm:prSet presAssocID="{7E55DD8B-9F68-49AB-94BA-97CFEA9983CE}" presName="composite" presStyleCnt="0"/>
      <dgm:spPr/>
      <dgm:t>
        <a:bodyPr/>
        <a:lstStyle/>
        <a:p>
          <a:endParaRPr lang="en-US"/>
        </a:p>
      </dgm:t>
    </dgm:pt>
    <dgm:pt modelId="{1A5CFF32-D037-43AB-844D-1C15D22C653D}" type="pres">
      <dgm:prSet presAssocID="{7E55DD8B-9F68-49AB-94BA-97CFEA9983CE}" presName="FirstChild" presStyleLbl="revTx" presStyleIdx="1" presStyleCnt="3" custScaleX="66790" custScaleY="66536" custLinFactNeighborX="-427" custLinFactNeighborY="9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43082D-664E-42EB-9CD5-6BE5C41AC9AA}" type="pres">
      <dgm:prSet presAssocID="{7E55DD8B-9F68-49AB-94BA-97CFEA9983CE}" presName="Parent" presStyleLbl="alignNode1" presStyleIdx="1" presStyleCnt="3" custScaleX="175587" custScaleY="67432" custLinFactNeighborX="2392" custLinFactNeighborY="10620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1977B-0D66-4BD0-AAC5-63BAACB88064}" type="pres">
      <dgm:prSet presAssocID="{7E55DD8B-9F68-49AB-94BA-97CFEA9983CE}" presName="Accent" presStyleLbl="parChTrans1D1" presStyleIdx="1" presStyleCnt="3" custSzY="113034" custScaleX="83459"/>
      <dgm:spPr/>
      <dgm:t>
        <a:bodyPr/>
        <a:lstStyle/>
        <a:p>
          <a:endParaRPr lang="en-US"/>
        </a:p>
      </dgm:t>
    </dgm:pt>
    <dgm:pt modelId="{FDD7B707-1D81-4FDB-AD07-1054A4DE4A47}" type="pres">
      <dgm:prSet presAssocID="{867ED960-6415-46B3-A277-737DFFE0C91B}" presName="sibTrans" presStyleCnt="0"/>
      <dgm:spPr/>
      <dgm:t>
        <a:bodyPr/>
        <a:lstStyle/>
        <a:p>
          <a:endParaRPr lang="en-US"/>
        </a:p>
      </dgm:t>
    </dgm:pt>
    <dgm:pt modelId="{32D9481D-EB09-4779-BAD0-CC48A77615ED}" type="pres">
      <dgm:prSet presAssocID="{3ACA117C-23DD-4F44-BD85-E584BC1F5526}" presName="composite" presStyleCnt="0"/>
      <dgm:spPr/>
      <dgm:t>
        <a:bodyPr/>
        <a:lstStyle/>
        <a:p>
          <a:endParaRPr lang="en-US"/>
        </a:p>
      </dgm:t>
    </dgm:pt>
    <dgm:pt modelId="{AE3AF0BE-79D4-41B9-905E-5EA9D67A405B}" type="pres">
      <dgm:prSet presAssocID="{3ACA117C-23DD-4F44-BD85-E584BC1F5526}" presName="FirstChild" presStyleLbl="revTx" presStyleIdx="2" presStyleCnt="3" custScaleX="86874" custLinFactNeighborX="-2326" custLinFactNeighborY="315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27C5E-0A9D-4A83-93DB-25C9824ED0D4}" type="pres">
      <dgm:prSet presAssocID="{3ACA117C-23DD-4F44-BD85-E584BC1F5526}" presName="Parent" presStyleLbl="alignNode1" presStyleIdx="2" presStyleCnt="3" custScaleX="219311" custScaleY="78653" custLinFactNeighborX="24190" custLinFactNeighborY="748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EACC6B-097A-4479-A2F9-3D7D790FB33E}" type="pres">
      <dgm:prSet presAssocID="{3ACA117C-23DD-4F44-BD85-E584BC1F5526}" presName="Accent" presStyleLbl="parChTrans1D1" presStyleIdx="2" presStyleCnt="3" custFlipVert="0" custSzY="45720" custScaleX="84246" custLinFactNeighborX="-1821"/>
      <dgm:spPr/>
      <dgm:t>
        <a:bodyPr/>
        <a:lstStyle/>
        <a:p>
          <a:endParaRPr lang="en-US"/>
        </a:p>
      </dgm:t>
    </dgm:pt>
  </dgm:ptLst>
  <dgm:cxnLst>
    <dgm:cxn modelId="{B84BA95C-3B6F-4B0D-B11F-8CA9D16B242F}" srcId="{825B4E76-A78D-4DB6-BE7C-AF1C6F457095}" destId="{3ACA117C-23DD-4F44-BD85-E584BC1F5526}" srcOrd="2" destOrd="0" parTransId="{133B3327-4743-4683-8B1E-47ED635EE2F3}" sibTransId="{5A646AEE-A949-4DBF-8227-BA0557FCB49E}"/>
    <dgm:cxn modelId="{7108DD49-18F7-4049-877B-5484F43647B6}" type="presOf" srcId="{7E55DD8B-9F68-49AB-94BA-97CFEA9983CE}" destId="{B243082D-664E-42EB-9CD5-6BE5C41AC9AA}" srcOrd="0" destOrd="0" presId="urn:microsoft.com/office/officeart/2011/layout/TabList"/>
    <dgm:cxn modelId="{1E6BF78D-4502-4574-94E1-2E6320EC8EC9}" type="presOf" srcId="{360B7F65-0414-41D1-8141-FF8725A5C49D}" destId="{1A5CFF32-D037-43AB-844D-1C15D22C653D}" srcOrd="0" destOrd="0" presId="urn:microsoft.com/office/officeart/2011/layout/TabList"/>
    <dgm:cxn modelId="{50AE4F1E-2D7E-454B-A7EE-A32FA4A2B821}" srcId="{3ACA117C-23DD-4F44-BD85-E584BC1F5526}" destId="{4C603689-F8F8-4127-A1A8-3ECDF9403BA6}" srcOrd="0" destOrd="0" parTransId="{56132E8A-8E64-4EFD-9805-755122F16509}" sibTransId="{2C8808AF-51E1-4568-81E2-B26F6A7A7B52}"/>
    <dgm:cxn modelId="{26902C86-AE6F-43B5-AE81-6CC1F13B8F01}" srcId="{825B4E76-A78D-4DB6-BE7C-AF1C6F457095}" destId="{7BAE84AA-063B-49AE-883D-61054FBC1C17}" srcOrd="0" destOrd="0" parTransId="{CA8F876A-8212-4C09-AA9E-4F6C3F2D2BAF}" sibTransId="{9F0273BB-E559-4689-9DBB-21C2AB33F11E}"/>
    <dgm:cxn modelId="{F494B517-BD3A-4C77-9E36-B013E4F360DF}" type="presOf" srcId="{7BAE84AA-063B-49AE-883D-61054FBC1C17}" destId="{909DD27F-DE79-48AD-8C56-D281C3EFD68F}" srcOrd="0" destOrd="0" presId="urn:microsoft.com/office/officeart/2011/layout/TabList"/>
    <dgm:cxn modelId="{FBC5E5ED-6D72-40D3-8619-DB6FB2A862C6}" type="presOf" srcId="{825B4E76-A78D-4DB6-BE7C-AF1C6F457095}" destId="{3353677F-476F-4642-B55E-7BC7245B5078}" srcOrd="0" destOrd="0" presId="urn:microsoft.com/office/officeart/2011/layout/TabList"/>
    <dgm:cxn modelId="{D61A6C57-39A8-4249-9C91-DA41C1C72AB9}" srcId="{7E55DD8B-9F68-49AB-94BA-97CFEA9983CE}" destId="{360B7F65-0414-41D1-8141-FF8725A5C49D}" srcOrd="0" destOrd="0" parTransId="{BEC2573C-9828-4EB5-BF4B-AC680E101D1F}" sibTransId="{217706F6-0E91-44E2-8578-2ACDE3C0AFEF}"/>
    <dgm:cxn modelId="{C307B953-7552-44E3-92E5-45BAF3916FFB}" srcId="{825B4E76-A78D-4DB6-BE7C-AF1C6F457095}" destId="{7E55DD8B-9F68-49AB-94BA-97CFEA9983CE}" srcOrd="1" destOrd="0" parTransId="{141C09D1-01E3-41DC-90ED-962CBF28100B}" sibTransId="{867ED960-6415-46B3-A277-737DFFE0C91B}"/>
    <dgm:cxn modelId="{BB239BC5-BFA8-4733-89C0-956EDE4B9607}" type="presOf" srcId="{4C603689-F8F8-4127-A1A8-3ECDF9403BA6}" destId="{AE3AF0BE-79D4-41B9-905E-5EA9D67A405B}" srcOrd="0" destOrd="0" presId="urn:microsoft.com/office/officeart/2011/layout/TabList"/>
    <dgm:cxn modelId="{86025D57-FCF8-45D0-80C5-A029C853DB3A}" srcId="{7BAE84AA-063B-49AE-883D-61054FBC1C17}" destId="{70811D37-B56D-4489-BF35-2CB80C7F8572}" srcOrd="0" destOrd="0" parTransId="{CC3E3DB4-CE23-4DD7-B258-CA359DE80FDB}" sibTransId="{9A96DE98-B3DE-4A17-B171-FE79A5C8C329}"/>
    <dgm:cxn modelId="{558FA256-64A1-412F-A5D4-1817A365C7A4}" type="presOf" srcId="{70811D37-B56D-4489-BF35-2CB80C7F8572}" destId="{0E3894AF-2B1B-4F9F-87F9-4987B37C4D69}" srcOrd="0" destOrd="0" presId="urn:microsoft.com/office/officeart/2011/layout/TabList"/>
    <dgm:cxn modelId="{9C185B81-D8E5-4958-85A0-3DBC892FFD9F}" type="presOf" srcId="{3ACA117C-23DD-4F44-BD85-E584BC1F5526}" destId="{8C027C5E-0A9D-4A83-93DB-25C9824ED0D4}" srcOrd="0" destOrd="0" presId="urn:microsoft.com/office/officeart/2011/layout/TabList"/>
    <dgm:cxn modelId="{09CEA46F-21CC-4CC2-93B4-0AB477C0E877}" type="presParOf" srcId="{3353677F-476F-4642-B55E-7BC7245B5078}" destId="{C612F06E-8465-438E-BE4C-61412AE2BD9F}" srcOrd="0" destOrd="0" presId="urn:microsoft.com/office/officeart/2011/layout/TabList"/>
    <dgm:cxn modelId="{30F6CB5A-7635-43C1-A051-AB49A6FCECEB}" type="presParOf" srcId="{C612F06E-8465-438E-BE4C-61412AE2BD9F}" destId="{0E3894AF-2B1B-4F9F-87F9-4987B37C4D69}" srcOrd="0" destOrd="0" presId="urn:microsoft.com/office/officeart/2011/layout/TabList"/>
    <dgm:cxn modelId="{8A05B3EB-DF45-45A1-8045-5A29596F300F}" type="presParOf" srcId="{C612F06E-8465-438E-BE4C-61412AE2BD9F}" destId="{909DD27F-DE79-48AD-8C56-D281C3EFD68F}" srcOrd="1" destOrd="0" presId="urn:microsoft.com/office/officeart/2011/layout/TabList"/>
    <dgm:cxn modelId="{49A3EB75-606C-4F46-85FC-7477BF6B1A6C}" type="presParOf" srcId="{C612F06E-8465-438E-BE4C-61412AE2BD9F}" destId="{F4C3E910-A076-434D-B6FD-8DECF0ABB2FF}" srcOrd="2" destOrd="0" presId="urn:microsoft.com/office/officeart/2011/layout/TabList"/>
    <dgm:cxn modelId="{3471E4FC-4A71-4CE2-AF64-D61CB0879729}" type="presParOf" srcId="{3353677F-476F-4642-B55E-7BC7245B5078}" destId="{63686E71-EC2F-42A8-B5EE-566486AC9BEC}" srcOrd="1" destOrd="0" presId="urn:microsoft.com/office/officeart/2011/layout/TabList"/>
    <dgm:cxn modelId="{1E8FA86A-5B2D-4FF6-A929-C68371AE2882}" type="presParOf" srcId="{3353677F-476F-4642-B55E-7BC7245B5078}" destId="{460519EB-EABC-43F7-A73C-C91C80C2F1E4}" srcOrd="2" destOrd="0" presId="urn:microsoft.com/office/officeart/2011/layout/TabList"/>
    <dgm:cxn modelId="{9D5F843C-48EA-46BD-9042-185DD1C56182}" type="presParOf" srcId="{460519EB-EABC-43F7-A73C-C91C80C2F1E4}" destId="{1A5CFF32-D037-43AB-844D-1C15D22C653D}" srcOrd="0" destOrd="0" presId="urn:microsoft.com/office/officeart/2011/layout/TabList"/>
    <dgm:cxn modelId="{9D937A1A-A739-4A57-9CDB-094FF13F46F2}" type="presParOf" srcId="{460519EB-EABC-43F7-A73C-C91C80C2F1E4}" destId="{B243082D-664E-42EB-9CD5-6BE5C41AC9AA}" srcOrd="1" destOrd="0" presId="urn:microsoft.com/office/officeart/2011/layout/TabList"/>
    <dgm:cxn modelId="{A58C17E9-BD37-4F37-B0BF-10E249BCA9FC}" type="presParOf" srcId="{460519EB-EABC-43F7-A73C-C91C80C2F1E4}" destId="{3AA1977B-0D66-4BD0-AAC5-63BAACB88064}" srcOrd="2" destOrd="0" presId="urn:microsoft.com/office/officeart/2011/layout/TabList"/>
    <dgm:cxn modelId="{039F081B-7F26-4ACA-BA7A-406F60BD5FD7}" type="presParOf" srcId="{3353677F-476F-4642-B55E-7BC7245B5078}" destId="{FDD7B707-1D81-4FDB-AD07-1054A4DE4A47}" srcOrd="3" destOrd="0" presId="urn:microsoft.com/office/officeart/2011/layout/TabList"/>
    <dgm:cxn modelId="{10ED9DF6-9EE8-4BD7-B358-D2F1DC5F660F}" type="presParOf" srcId="{3353677F-476F-4642-B55E-7BC7245B5078}" destId="{32D9481D-EB09-4779-BAD0-CC48A77615ED}" srcOrd="4" destOrd="0" presId="urn:microsoft.com/office/officeart/2011/layout/TabList"/>
    <dgm:cxn modelId="{65DD0A5C-3671-44AE-A347-C92B87219D62}" type="presParOf" srcId="{32D9481D-EB09-4779-BAD0-CC48A77615ED}" destId="{AE3AF0BE-79D4-41B9-905E-5EA9D67A405B}" srcOrd="0" destOrd="0" presId="urn:microsoft.com/office/officeart/2011/layout/TabList"/>
    <dgm:cxn modelId="{F877AB27-2132-48F6-B739-C4B2913A1200}" type="presParOf" srcId="{32D9481D-EB09-4779-BAD0-CC48A77615ED}" destId="{8C027C5E-0A9D-4A83-93DB-25C9824ED0D4}" srcOrd="1" destOrd="0" presId="urn:microsoft.com/office/officeart/2011/layout/TabList"/>
    <dgm:cxn modelId="{63070416-9B77-42C6-B746-B8D08C988CAE}" type="presParOf" srcId="{32D9481D-EB09-4779-BAD0-CC48A77615ED}" destId="{44EACC6B-097A-4479-A2F9-3D7D790FB33E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289ABC-13E5-4E63-9D82-575BBF6F5119}">
      <dsp:nvSpPr>
        <dsp:cNvPr id="0" name=""/>
        <dsp:cNvSpPr/>
      </dsp:nvSpPr>
      <dsp:spPr>
        <a:xfrm>
          <a:off x="535964" y="588313"/>
          <a:ext cx="7223668" cy="575255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C9180-E84E-4DEC-833B-67FC1F548C18}">
      <dsp:nvSpPr>
        <dsp:cNvPr id="0" name=""/>
        <dsp:cNvSpPr/>
      </dsp:nvSpPr>
      <dsp:spPr>
        <a:xfrm>
          <a:off x="1723587" y="68092"/>
          <a:ext cx="5008671" cy="97224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9525" cap="flat" cmpd="sng" algn="ctr">
          <a:noFill/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 prst="convex"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+mj-cs"/>
            </a:rPr>
            <a:t>คุณสมบัติการเป็นสมาชิก</a:t>
          </a:r>
          <a:endParaRPr lang="en-US" sz="4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H SarabunIT๙" pitchFamily="34" charset="-34"/>
            <a:cs typeface="+mj-cs"/>
          </a:endParaRPr>
        </a:p>
      </dsp:txBody>
      <dsp:txXfrm>
        <a:off x="1771048" y="115553"/>
        <a:ext cx="4913749" cy="877325"/>
      </dsp:txXfrm>
    </dsp:sp>
    <dsp:sp modelId="{DF5BEC7B-67AC-4100-9733-179474FB4EB4}">
      <dsp:nvSpPr>
        <dsp:cNvPr id="0" name=""/>
        <dsp:cNvSpPr/>
      </dsp:nvSpPr>
      <dsp:spPr>
        <a:xfrm>
          <a:off x="0" y="1559883"/>
          <a:ext cx="4175527" cy="149307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atin typeface="TH SarabunPSK" panose="020B0500040200020003" pitchFamily="34" charset="-34"/>
              <a:cs typeface="+mj-cs"/>
            </a:rPr>
            <a:t>1.</a:t>
          </a:r>
          <a:r>
            <a:rPr lang="th-TH" sz="3600" b="1" kern="1200" dirty="0" smtClean="0">
              <a:latin typeface="TH SarabunPSK" panose="020B0500040200020003" pitchFamily="34" charset="-34"/>
              <a:cs typeface="+mj-cs"/>
            </a:rPr>
            <a:t> </a:t>
          </a:r>
          <a:r>
            <a:rPr lang="th-TH" sz="4000" b="1" kern="1200" dirty="0" smtClean="0">
              <a:latin typeface="TH SarabunPSK" panose="020B0500040200020003" pitchFamily="34" charset="-34"/>
              <a:cs typeface="+mj-cs"/>
            </a:rPr>
            <a:t>ประเภทบุคคลธรรมดา</a:t>
          </a:r>
          <a:endParaRPr lang="en-US" sz="3800" b="1" kern="1200" dirty="0">
            <a:latin typeface="TH SarabunPSK" panose="020B0500040200020003" pitchFamily="34" charset="-34"/>
            <a:cs typeface="+mj-cs"/>
          </a:endParaRPr>
        </a:p>
      </dsp:txBody>
      <dsp:txXfrm>
        <a:off x="72886" y="1632769"/>
        <a:ext cx="4029755" cy="1347307"/>
      </dsp:txXfrm>
    </dsp:sp>
    <dsp:sp modelId="{F5048D00-BE39-41B3-948C-3F4F211579F4}">
      <dsp:nvSpPr>
        <dsp:cNvPr id="0" name=""/>
        <dsp:cNvSpPr/>
      </dsp:nvSpPr>
      <dsp:spPr>
        <a:xfrm>
          <a:off x="0" y="3623213"/>
          <a:ext cx="4164695" cy="1427789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rgbClr val="00206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latin typeface="TH SarabunPSK" panose="020B0500040200020003" pitchFamily="34" charset="-34"/>
              <a:cs typeface="+mj-cs"/>
            </a:rPr>
            <a:t>2.</a:t>
          </a:r>
          <a:r>
            <a:rPr lang="th-TH" sz="4000" b="1" kern="1200" dirty="0" smtClean="0">
              <a:latin typeface="TH SarabunPSK" panose="020B0500040200020003" pitchFamily="34" charset="-34"/>
              <a:cs typeface="+mj-cs"/>
            </a:rPr>
            <a:t> ประเภทองค์กรสตรี</a:t>
          </a:r>
          <a:endParaRPr lang="en-US" sz="4000" b="1" kern="1200" dirty="0">
            <a:latin typeface="TH SarabunPSK" panose="020B0500040200020003" pitchFamily="34" charset="-34"/>
            <a:cs typeface="+mj-cs"/>
          </a:endParaRPr>
        </a:p>
      </dsp:txBody>
      <dsp:txXfrm>
        <a:off x="69699" y="3692912"/>
        <a:ext cx="4025297" cy="1288391"/>
      </dsp:txXfrm>
    </dsp:sp>
    <dsp:sp modelId="{5E428F44-06D1-420B-9A20-311C9CD8FA28}">
      <dsp:nvSpPr>
        <dsp:cNvPr id="0" name=""/>
        <dsp:cNvSpPr/>
      </dsp:nvSpPr>
      <dsp:spPr>
        <a:xfrm>
          <a:off x="4362880" y="1628800"/>
          <a:ext cx="4781106" cy="154492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H SarabunPSK" panose="020B0500040200020003" pitchFamily="34" charset="-34"/>
              <a:cs typeface="+mj-cs"/>
            </a:rPr>
            <a:t>สตรีผู้มีสัญชาติไทย และมีอายุ </a:t>
          </a:r>
          <a:r>
            <a:rPr lang="en-US" sz="3200" b="1" kern="1200" dirty="0" smtClean="0">
              <a:latin typeface="TH SarabunPSK" panose="020B0500040200020003" pitchFamily="34" charset="-34"/>
              <a:cs typeface="+mj-cs"/>
            </a:rPr>
            <a:t>15</a:t>
          </a:r>
          <a:r>
            <a:rPr lang="th-TH" sz="3200" b="1" kern="1200" dirty="0" smtClean="0">
              <a:latin typeface="TH SarabunPSK" panose="020B0500040200020003" pitchFamily="34" charset="-34"/>
              <a:cs typeface="+mj-cs"/>
            </a:rPr>
            <a:t> ปีบริบูรณ์ขึ้นไป  และได้ขึ้นทะเบียนเป็นสมาชิกกองทุนพัฒนาบทบาทสตรี</a:t>
          </a:r>
          <a:endParaRPr lang="en-US" sz="3200" b="1" kern="1200" dirty="0">
            <a:latin typeface="TH SarabunPSK" panose="020B0500040200020003" pitchFamily="34" charset="-34"/>
            <a:cs typeface="+mj-cs"/>
          </a:endParaRPr>
        </a:p>
      </dsp:txBody>
      <dsp:txXfrm>
        <a:off x="4438297" y="1704217"/>
        <a:ext cx="4630272" cy="13940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ACC6B-097A-4479-A2F9-3D7D790FB33E}">
      <dsp:nvSpPr>
        <dsp:cNvPr id="0" name=""/>
        <dsp:cNvSpPr/>
      </dsp:nvSpPr>
      <dsp:spPr>
        <a:xfrm>
          <a:off x="1446710" y="3775250"/>
          <a:ext cx="7505118" cy="45720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1977B-0D66-4BD0-AAC5-63BAACB88064}">
      <dsp:nvSpPr>
        <dsp:cNvPr id="0" name=""/>
        <dsp:cNvSpPr/>
      </dsp:nvSpPr>
      <dsp:spPr>
        <a:xfrm>
          <a:off x="1542867" y="2351648"/>
          <a:ext cx="7435008" cy="113034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3E910-A076-434D-B6FD-8DECF0ABB2FF}">
      <dsp:nvSpPr>
        <dsp:cNvPr id="0" name=""/>
        <dsp:cNvSpPr/>
      </dsp:nvSpPr>
      <dsp:spPr>
        <a:xfrm>
          <a:off x="180916" y="1222406"/>
          <a:ext cx="8748221" cy="59126"/>
        </a:xfrm>
        <a:prstGeom prst="line">
          <a:avLst/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3894AF-2B1B-4F9F-87F9-4987B37C4D69}">
      <dsp:nvSpPr>
        <dsp:cNvPr id="0" name=""/>
        <dsp:cNvSpPr/>
      </dsp:nvSpPr>
      <dsp:spPr>
        <a:xfrm>
          <a:off x="2708803" y="15703"/>
          <a:ext cx="6199772" cy="12332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800" b="1" kern="1200" dirty="0" smtClean="0">
              <a:latin typeface="TH SarabunIT๙" pitchFamily="34" charset="-34"/>
              <a:cs typeface="TH SarabunIT๙" pitchFamily="34" charset="-34"/>
            </a:rPr>
            <a:t>          </a:t>
          </a:r>
          <a:r>
            <a:rPr lang="th-TH" sz="2800" b="1" kern="1200" dirty="0" smtClean="0">
              <a:latin typeface="TH SarabunIT๙" pitchFamily="34" charset="-34"/>
              <a:cs typeface="+mj-cs"/>
            </a:rPr>
            <a:t>พร้อมแสดงบัตรประจำตัวประชาชน </a:t>
          </a:r>
          <a:br>
            <a:rPr lang="th-TH" sz="2800" b="1" kern="1200" dirty="0" smtClean="0">
              <a:latin typeface="TH SarabunIT๙" pitchFamily="34" charset="-34"/>
              <a:cs typeface="+mj-cs"/>
            </a:rPr>
          </a:br>
          <a:r>
            <a:rPr lang="th-TH" sz="2800" b="1" kern="1200" dirty="0" smtClean="0">
              <a:latin typeface="TH SarabunIT๙" pitchFamily="34" charset="-34"/>
              <a:cs typeface="+mj-cs"/>
            </a:rPr>
            <a:t>     ยื่น ณ สำนักงานเลขานุการคณะอนุกรรมการ</a:t>
          </a:r>
          <a:br>
            <a:rPr lang="th-TH" sz="2800" b="1" kern="1200" dirty="0" smtClean="0">
              <a:latin typeface="TH SarabunIT๙" pitchFamily="34" charset="-34"/>
              <a:cs typeface="+mj-cs"/>
            </a:rPr>
          </a:br>
          <a:r>
            <a:rPr lang="th-TH" sz="2800" b="1" kern="1200" dirty="0" smtClean="0">
              <a:latin typeface="TH SarabunIT๙" pitchFamily="34" charset="-34"/>
              <a:cs typeface="+mj-cs"/>
            </a:rPr>
            <a:t>     กลั่นกรองฯ อำเภอ สำนักงานกองทุนพัฒนาบทบาทสตรี</a:t>
          </a:r>
          <a:endParaRPr lang="en-US" sz="3600" b="1" kern="1200" dirty="0">
            <a:latin typeface="TH SarabunIT๙" pitchFamily="34" charset="-34"/>
            <a:cs typeface="+mj-cs"/>
          </a:endParaRPr>
        </a:p>
      </dsp:txBody>
      <dsp:txXfrm>
        <a:off x="2708803" y="15703"/>
        <a:ext cx="6199772" cy="1233205"/>
      </dsp:txXfrm>
    </dsp:sp>
    <dsp:sp modelId="{909DD27F-DE79-48AD-8C56-D281C3EFD68F}">
      <dsp:nvSpPr>
        <dsp:cNvPr id="0" name=""/>
        <dsp:cNvSpPr/>
      </dsp:nvSpPr>
      <dsp:spPr>
        <a:xfrm>
          <a:off x="65486" y="395845"/>
          <a:ext cx="2558831" cy="780982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1</a:t>
          </a:r>
          <a:r>
            <a:rPr lang="en-US" sz="28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</a:t>
          </a:r>
          <a:r>
            <a:rPr lang="th-TH" sz="32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 สมัครด้วยตนเอง</a:t>
          </a:r>
          <a:endParaRPr lang="en-US" sz="3200" b="1" kern="1200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sp:txBody>
      <dsp:txXfrm>
        <a:off x="103617" y="433976"/>
        <a:ext cx="2482569" cy="742851"/>
      </dsp:txXfrm>
    </dsp:sp>
    <dsp:sp modelId="{1A5CFF32-D037-43AB-844D-1C15D22C653D}">
      <dsp:nvSpPr>
        <dsp:cNvPr id="0" name=""/>
        <dsp:cNvSpPr/>
      </dsp:nvSpPr>
      <dsp:spPr>
        <a:xfrm>
          <a:off x="4188823" y="1363252"/>
          <a:ext cx="4403028" cy="8449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b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900" kern="1200" dirty="0" smtClean="0">
              <a:latin typeface="TH SarabunIT๙" pitchFamily="34" charset="-34"/>
              <a:cs typeface="+mj-cs"/>
            </a:rPr>
            <a:t>  </a:t>
          </a:r>
          <a:r>
            <a:rPr lang="en-US" sz="3600" b="1" kern="1200" dirty="0" smtClean="0">
              <a:solidFill>
                <a:srgbClr val="3333FF"/>
              </a:solidFill>
              <a:latin typeface="TH SarabunIT๙" pitchFamily="34" charset="-34"/>
              <a:cs typeface="+mj-cs"/>
            </a:rPr>
            <a:t>http://womenfund.in.th/</a:t>
          </a:r>
          <a:endParaRPr lang="en-US" sz="3600" b="1" kern="1200" dirty="0">
            <a:solidFill>
              <a:srgbClr val="3333FF"/>
            </a:solidFill>
            <a:latin typeface="TH SarabunIT๙" pitchFamily="34" charset="-34"/>
            <a:cs typeface="+mj-cs"/>
          </a:endParaRPr>
        </a:p>
      </dsp:txBody>
      <dsp:txXfrm>
        <a:off x="4188823" y="1363252"/>
        <a:ext cx="4403028" cy="844961"/>
      </dsp:txXfrm>
    </dsp:sp>
    <dsp:sp modelId="{B243082D-664E-42EB-9CD5-6BE5C41AC9AA}">
      <dsp:nvSpPr>
        <dsp:cNvPr id="0" name=""/>
        <dsp:cNvSpPr/>
      </dsp:nvSpPr>
      <dsp:spPr>
        <a:xfrm>
          <a:off x="-13896" y="1479896"/>
          <a:ext cx="4066998" cy="856340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2</a:t>
          </a:r>
          <a:r>
            <a:rPr lang="en-US" sz="32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 </a:t>
          </a:r>
          <a:r>
            <a:rPr lang="th-TH" sz="32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สมัครด้วยวิธีทางอิเล็กทรอนิกส์</a:t>
          </a:r>
          <a:endParaRPr lang="en-US" sz="3200" b="1" kern="1200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sp:txBody>
      <dsp:txXfrm>
        <a:off x="27915" y="1521707"/>
        <a:ext cx="3983376" cy="814529"/>
      </dsp:txXfrm>
    </dsp:sp>
    <dsp:sp modelId="{AE3AF0BE-79D4-41B9-905E-5EA9D67A405B}">
      <dsp:nvSpPr>
        <dsp:cNvPr id="0" name=""/>
        <dsp:cNvSpPr/>
      </dsp:nvSpPr>
      <dsp:spPr>
        <a:xfrm>
          <a:off x="3502754" y="2551440"/>
          <a:ext cx="5727034" cy="12699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kern="1200" dirty="0" smtClean="0">
              <a:latin typeface="TH SarabunIT๙" pitchFamily="34" charset="-34"/>
              <a:cs typeface="TH SarabunIT๙" pitchFamily="34" charset="-34"/>
            </a:rPr>
            <a:t>                              </a:t>
          </a:r>
          <a:r>
            <a:rPr lang="th-TH" sz="2800" b="1" kern="1200" dirty="0" smtClean="0">
              <a:latin typeface="TH SarabunIT๙" pitchFamily="34" charset="-34"/>
              <a:cs typeface="+mj-cs"/>
            </a:rPr>
            <a:t>พร้อมสำเนาบัตรประจำตัวประชาชน </a:t>
          </a:r>
          <a:br>
            <a:rPr lang="th-TH" sz="2800" b="1" kern="1200" dirty="0" smtClean="0">
              <a:latin typeface="TH SarabunIT๙" pitchFamily="34" charset="-34"/>
              <a:cs typeface="+mj-cs"/>
            </a:rPr>
          </a:br>
          <a:r>
            <a:rPr lang="th-TH" sz="2800" b="1" kern="1200" dirty="0" smtClean="0">
              <a:latin typeface="TH SarabunIT๙" pitchFamily="34" charset="-34"/>
              <a:cs typeface="+mj-cs"/>
            </a:rPr>
            <a:t>                             รับรองสำเนาถูกต้อง</a:t>
          </a:r>
          <a:endParaRPr lang="en-US" sz="2800" b="1" kern="1200" dirty="0">
            <a:latin typeface="TH SarabunIT๙" pitchFamily="34" charset="-34"/>
            <a:cs typeface="+mj-cs"/>
          </a:endParaRPr>
        </a:p>
      </dsp:txBody>
      <dsp:txXfrm>
        <a:off x="3502754" y="2551440"/>
        <a:ext cx="5727034" cy="1269931"/>
      </dsp:txXfrm>
    </dsp:sp>
    <dsp:sp modelId="{8C027C5E-0A9D-4A83-93DB-25C9824ED0D4}">
      <dsp:nvSpPr>
        <dsp:cNvPr id="0" name=""/>
        <dsp:cNvSpPr/>
      </dsp:nvSpPr>
      <dsp:spPr>
        <a:xfrm>
          <a:off x="85744" y="2758766"/>
          <a:ext cx="5079746" cy="99883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  <a:effectLst/>
              <a:latin typeface="Cordia New" pitchFamily="34" charset="-34"/>
              <a:cs typeface="+mj-cs"/>
            </a:rPr>
            <a:t>3</a:t>
          </a:r>
          <a:r>
            <a:rPr lang="en-US" sz="28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.</a:t>
          </a:r>
          <a:r>
            <a:rPr lang="en-US" sz="24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 </a:t>
          </a:r>
          <a:r>
            <a:rPr lang="th-TH" sz="3200" b="1" kern="1200" dirty="0" smtClean="0">
              <a:solidFill>
                <a:schemeClr val="bg1"/>
              </a:solidFill>
              <a:effectLst/>
              <a:latin typeface="TH SarabunIT๙" pitchFamily="34" charset="-34"/>
              <a:cs typeface="+mj-cs"/>
            </a:rPr>
            <a:t>สมัครโดยทางไปรษณีย์ลงทะเบียนตอบรับ</a:t>
          </a:r>
          <a:endParaRPr lang="en-US" sz="3200" b="1" kern="1200" dirty="0">
            <a:solidFill>
              <a:schemeClr val="bg1"/>
            </a:solidFill>
            <a:effectLst/>
            <a:latin typeface="TH SarabunIT๙" pitchFamily="34" charset="-34"/>
            <a:cs typeface="+mj-cs"/>
          </a:endParaRPr>
        </a:p>
      </dsp:txBody>
      <dsp:txXfrm>
        <a:off x="134512" y="2807534"/>
        <a:ext cx="4982210" cy="9500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AE7828-AB03-447C-8145-ED2D154EB190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0B90ACF8-EEED-4698-9A2F-B717D1C7A9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21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4263E2E5-1D3C-4DF8-B870-742470D761A2}" type="datetimeFigureOut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1" y="4724202"/>
            <a:ext cx="5486400" cy="4475560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9"/>
            <a:ext cx="2971801" cy="497284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9086435-F06C-489B-8941-A3AABEFAA98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2111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25E5-97CA-4510-A876-063B8712547B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05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FEF03-E03D-4CBC-8BEF-77360D1AC12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8334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F003-9A7E-4CD9-9570-22A87997EE42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018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F4118-5CB2-4DAC-919B-B04179F953CD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636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1D0A-7404-4F1B-8791-C62943CBD680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1738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FDA85-7DE2-40AE-BE28-4548084D075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525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9F99A-BE7A-4477-A7C2-ADFDC210896E}" type="datetime1">
              <a:rPr lang="th-TH" smtClean="0"/>
              <a:t>29/11/59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7793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D15-617C-4FD7-9DE4-4D760E586705}" type="datetime1">
              <a:rPr lang="th-TH" smtClean="0"/>
              <a:t>29/11/59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67893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154B6-AA1A-4B49-B23D-00B6194341D6}" type="datetime1">
              <a:rPr lang="th-TH" smtClean="0"/>
              <a:t>29/11/59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390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9DFF7-9543-4244-945C-66043840ADCE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29496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31D0-77A9-456E-A4C4-9026F3D7738C}" type="datetime1">
              <a:rPr lang="th-TH" smtClean="0"/>
              <a:t>29/11/59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304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CE0B2-5C0A-484F-B642-BB2DC596C594}" type="datetime1">
              <a:rPr lang="th-TH" smtClean="0"/>
              <a:t>29/11/59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B0463-124F-4306-806C-BFF741B2EE5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298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319536" y="1700808"/>
            <a:ext cx="8504928" cy="4032448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atin typeface="TH SarabunIT๙" pitchFamily="34" charset="-34"/>
                <a:cs typeface="+mj-cs"/>
              </a:rPr>
              <a:t>หลักเกณฑ์  วิธีการ และเงื่อนไข เกี่ยวกับคุณสมบัติ</a:t>
            </a:r>
            <a:br>
              <a:rPr lang="th-TH" sz="4400" b="1" dirty="0" smtClean="0">
                <a:latin typeface="TH SarabunIT๙" pitchFamily="34" charset="-34"/>
                <a:cs typeface="+mj-cs"/>
              </a:rPr>
            </a:br>
            <a:r>
              <a:rPr lang="th-TH" sz="4400" b="1" dirty="0" smtClean="0">
                <a:latin typeface="TH SarabunIT๙" pitchFamily="34" charset="-34"/>
                <a:cs typeface="+mj-cs"/>
              </a:rPr>
              <a:t>การเป็นสมาชิก การขอขึ้นทะเบียนเป็นสมาชิก </a:t>
            </a:r>
            <a:br>
              <a:rPr lang="th-TH" sz="4400" b="1" dirty="0" smtClean="0">
                <a:latin typeface="TH SarabunIT๙" pitchFamily="34" charset="-34"/>
                <a:cs typeface="+mj-cs"/>
              </a:rPr>
            </a:br>
            <a:r>
              <a:rPr lang="th-TH" sz="4400" b="1" dirty="0" smtClean="0">
                <a:latin typeface="TH SarabunIT๙" pitchFamily="34" charset="-34"/>
                <a:cs typeface="+mj-cs"/>
              </a:rPr>
              <a:t>และการพ้นจากการเป็นสมาชิก</a:t>
            </a:r>
            <a:br>
              <a:rPr lang="th-TH" sz="4400" b="1" dirty="0" smtClean="0">
                <a:latin typeface="TH SarabunIT๙" pitchFamily="34" charset="-34"/>
                <a:cs typeface="+mj-cs"/>
              </a:rPr>
            </a:br>
            <a:r>
              <a:rPr lang="th-TH" sz="4400" b="1" dirty="0" smtClean="0">
                <a:latin typeface="TH SarabunIT๙" pitchFamily="34" charset="-34"/>
                <a:cs typeface="+mj-cs"/>
              </a:rPr>
              <a:t>ของกองทุนพัฒนาบทบาทสตรี พ.ศ.</a:t>
            </a:r>
            <a:r>
              <a:rPr lang="en-US" sz="4400" b="1" dirty="0" smtClean="0">
                <a:latin typeface="TH SarabunIT๙" pitchFamily="34" charset="-34"/>
                <a:cs typeface="+mj-cs"/>
              </a:rPr>
              <a:t> </a:t>
            </a:r>
            <a:r>
              <a:rPr lang="en-US" sz="4400" b="1" dirty="0" smtClean="0">
                <a:latin typeface="Cordia New" pitchFamily="34" charset="-34"/>
                <a:cs typeface="+mj-cs"/>
              </a:rPr>
              <a:t>2559</a:t>
            </a:r>
            <a:br>
              <a:rPr lang="en-US" sz="4400" b="1" dirty="0" smtClean="0">
                <a:latin typeface="Cordia New" pitchFamily="34" charset="-34"/>
                <a:cs typeface="+mj-cs"/>
              </a:rPr>
            </a:br>
            <a:r>
              <a:rPr lang="th-TH" sz="4400" b="1" dirty="0" smtClean="0">
                <a:latin typeface="Cordia New" pitchFamily="34" charset="-34"/>
                <a:cs typeface="+mj-cs"/>
              </a:rPr>
              <a:t>(ตามข้อ 16)</a:t>
            </a:r>
            <a:endParaRPr lang="th-TH" sz="4400" b="1" dirty="0">
              <a:latin typeface="Cordia New" pitchFamily="34" charset="-34"/>
              <a:cs typeface="+mj-cs"/>
            </a:endParaRPr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9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/>
              <a:t>สำนักงานกองทุนพัฒนาบทบาทสตรี (สกส.) กรมการพัฒนาชุมชน</a:t>
            </a:r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649839" y="1916832"/>
            <a:ext cx="384432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6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สวัสดี</a:t>
            </a:r>
            <a:endParaRPr lang="th-TH" sz="16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11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5101678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สี่เหลี่ยมมุมมน 4"/>
          <p:cNvSpPr/>
          <p:nvPr/>
        </p:nvSpPr>
        <p:spPr>
          <a:xfrm>
            <a:off x="4238501" y="3284984"/>
            <a:ext cx="4877789" cy="3312368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thaiDist"/>
            <a:r>
              <a:rPr lang="th-TH" b="1" dirty="0">
                <a:latin typeface="TH SarabunPSK" panose="020B0500040200020003" pitchFamily="34" charset="-34"/>
                <a:cs typeface="+mj-cs"/>
              </a:rPr>
              <a:t>มูลนิธิหรือสมาคมที่ทำงานด้านการพัฒนาสตรี   ที่เป็นนิติบุคคล หรือองค์กรสตรีที่ไม่</a:t>
            </a: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เป็น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นิติ</a:t>
            </a:r>
            <a:r>
              <a:rPr lang="th-TH" b="1" dirty="0">
                <a:latin typeface="TH SarabunPSK" panose="020B0500040200020003" pitchFamily="34" charset="-34"/>
                <a:cs typeface="+mj-cs"/>
              </a:rPr>
              <a:t>บุคคลที่มีหน่วยงานราชการรับรอง มีที่ตั้งอยู่ในท้องที่ตำบลหรือจังหวัดที่ขอขึ้นทะเบียนไม่น้อยกว่าหกเดือน  มีผลงานเป็นที่ประจักษ์  และได้ขึ้นทะเบียนเป็นสมาชิกกองทุนพัฒนาบทบาทสตรี </a:t>
            </a:r>
            <a:endParaRPr lang="th-TH" b="1" dirty="0" smtClean="0"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930445" y="4181587"/>
            <a:ext cx="480951" cy="47765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j-cs"/>
            </a:endParaRPr>
          </a:p>
        </p:txBody>
      </p:sp>
      <p:sp>
        <p:nvSpPr>
          <p:cNvPr id="6" name="Right Arrow 2"/>
          <p:cNvSpPr/>
          <p:nvPr/>
        </p:nvSpPr>
        <p:spPr>
          <a:xfrm>
            <a:off x="3985864" y="2204864"/>
            <a:ext cx="480951" cy="47765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j-cs"/>
            </a:endParaRPr>
          </a:p>
        </p:txBody>
      </p:sp>
      <p:sp>
        <p:nvSpPr>
          <p:cNvPr id="7" name="ตัวแทนท้ายกระดาษ 6"/>
          <p:cNvSpPr>
            <a:spLocks noGrp="1"/>
          </p:cNvSpPr>
          <p:nvPr>
            <p:ph type="ftr" sz="quarter" idx="11"/>
          </p:nvPr>
        </p:nvSpPr>
        <p:spPr>
          <a:xfrm>
            <a:off x="3131840" y="6492875"/>
            <a:ext cx="2895600" cy="365125"/>
          </a:xfrm>
        </p:spPr>
        <p:txBody>
          <a:bodyPr/>
          <a:lstStyle/>
          <a:p>
            <a:r>
              <a:rPr lang="th-TH" dirty="0" smtClean="0">
                <a:cs typeface="+mj-cs"/>
              </a:rPr>
              <a:t>สำนักงานกองทุนพัฒนาบทบาทสตรี (</a:t>
            </a:r>
            <a:r>
              <a:rPr lang="th-TH" dirty="0" err="1" smtClean="0">
                <a:cs typeface="+mj-cs"/>
              </a:rPr>
              <a:t>สกส</a:t>
            </a:r>
            <a:r>
              <a:rPr lang="th-TH" dirty="0" smtClean="0">
                <a:cs typeface="+mj-cs"/>
              </a:rPr>
              <a:t>.) กรมการพัฒนาชุมชน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7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1873529"/>
              </p:ext>
            </p:extLst>
          </p:nvPr>
        </p:nvGraphicFramePr>
        <p:xfrm>
          <a:off x="133163" y="2300909"/>
          <a:ext cx="8908576" cy="382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429307" y="11765"/>
            <a:ext cx="5801041" cy="103722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การขอขึ้นทะเบียนเป็นสมาชิก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79512" y="1268760"/>
            <a:ext cx="3636986" cy="621657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ln w="0"/>
                <a:solidFill>
                  <a:schemeClr val="tx1"/>
                </a:solidFill>
                <a:latin typeface="TH SarabunIT๙" pitchFamily="34" charset="-34"/>
                <a:cs typeface="+mj-cs"/>
              </a:rPr>
              <a:t>ประเภทบุคคลธรรมดา</a:t>
            </a:r>
            <a:endParaRPr lang="en-US" sz="4400" b="1" dirty="0">
              <a:ln w="0"/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25851" y="6475897"/>
            <a:ext cx="2843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000" i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(ข้อบังคับฯ ข้อ 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Cordia New" pitchFamily="34" charset="-34"/>
                <a:cs typeface="+mj-cs"/>
              </a:rPr>
              <a:t>16</a:t>
            </a:r>
            <a:r>
              <a:rPr lang="en-US" sz="2000" i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000" i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วรรคสอง)</a:t>
            </a:r>
            <a:endParaRPr lang="th-TH" sz="2000" i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3149859" y="6323491"/>
            <a:ext cx="2895600" cy="365125"/>
          </a:xfrm>
        </p:spPr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81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36"/>
          <p:cNvCxnSpPr/>
          <p:nvPr/>
        </p:nvCxnSpPr>
        <p:spPr>
          <a:xfrm>
            <a:off x="6869027" y="3110067"/>
            <a:ext cx="0" cy="2294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92" y="116632"/>
            <a:ext cx="3592772" cy="576064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ประเภทองค์กรสตรี</a:t>
            </a:r>
            <a:endParaRPr lang="en-US" b="1" dirty="0">
              <a:latin typeface="TH SarabunIT๙" pitchFamily="34" charset="-34"/>
              <a:cs typeface="+mj-cs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104407" y="3110066"/>
            <a:ext cx="4764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07504" y="3744273"/>
            <a:ext cx="4356484" cy="3055904"/>
          </a:xfrm>
          <a:prstGeom prst="roundRect">
            <a:avLst/>
          </a:prstGeom>
          <a:ln w="19050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Cordia New" pitchFamily="34" charset="-34"/>
                <a:cs typeface="+mj-cs"/>
              </a:rPr>
              <a:t>1</a:t>
            </a:r>
            <a:r>
              <a:rPr lang="en-US" b="1" dirty="0" smtClean="0"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latin typeface="TH SarabunIT๙" pitchFamily="34" charset="-34"/>
                <a:cs typeface="+mj-cs"/>
              </a:rPr>
              <a:t> สำเนาหนังสือรับรองการจดทะเบียน</a:t>
            </a:r>
            <a:br>
              <a:rPr lang="th-TH" b="1" dirty="0" smtClean="0">
                <a:latin typeface="TH SarabunIT๙" pitchFamily="34" charset="-34"/>
                <a:cs typeface="+mj-cs"/>
              </a:rPr>
            </a:br>
            <a:r>
              <a:rPr lang="th-TH" b="1" dirty="0" smtClean="0">
                <a:latin typeface="TH SarabunIT๙" pitchFamily="34" charset="-34"/>
                <a:cs typeface="+mj-cs"/>
              </a:rPr>
              <a:t>   จัดตั้งมูลนิธิหรือสมาคม</a:t>
            </a:r>
          </a:p>
          <a:p>
            <a:r>
              <a:rPr lang="en-US" b="1" spc="-40" dirty="0" smtClean="0">
                <a:latin typeface="Cordia New" pitchFamily="34" charset="-34"/>
                <a:cs typeface="+mj-cs"/>
              </a:rPr>
              <a:t>2</a:t>
            </a:r>
            <a:r>
              <a:rPr lang="en-US" b="1" spc="-40" dirty="0" smtClean="0">
                <a:latin typeface="TH SarabunIT๙" pitchFamily="34" charset="-34"/>
                <a:cs typeface="+mj-cs"/>
              </a:rPr>
              <a:t>.</a:t>
            </a:r>
            <a:r>
              <a:rPr lang="th-TH" b="1" spc="-40" dirty="0" smtClean="0">
                <a:latin typeface="TH SarabunIT๙" pitchFamily="34" charset="-34"/>
                <a:cs typeface="+mj-cs"/>
              </a:rPr>
              <a:t> สำเนาบันทึกการประชุม </a:t>
            </a:r>
            <a:br>
              <a:rPr lang="th-TH" b="1" spc="-40" dirty="0" smtClean="0">
                <a:latin typeface="TH SarabunIT๙" pitchFamily="34" charset="-34"/>
                <a:cs typeface="+mj-cs"/>
              </a:rPr>
            </a:br>
            <a:r>
              <a:rPr lang="th-TH" b="1" spc="-40" dirty="0" smtClean="0">
                <a:latin typeface="TH SarabunIT๙" pitchFamily="34" charset="-34"/>
                <a:cs typeface="+mj-cs"/>
              </a:rPr>
              <a:t>    ที่มีมติขอขึ้นทะเบียน</a:t>
            </a:r>
          </a:p>
          <a:p>
            <a:r>
              <a:rPr lang="en-US" b="1" dirty="0" smtClean="0">
                <a:latin typeface="Cordia New" pitchFamily="34" charset="-34"/>
                <a:cs typeface="+mj-cs"/>
              </a:rPr>
              <a:t>3</a:t>
            </a:r>
            <a:r>
              <a:rPr lang="en-US" b="1" dirty="0" smtClean="0"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latin typeface="TH SarabunIT๙" pitchFamily="34" charset="-34"/>
                <a:cs typeface="+mj-cs"/>
              </a:rPr>
              <a:t> หนังสือมอบอำนาจ</a:t>
            </a:r>
          </a:p>
          <a:p>
            <a:r>
              <a:rPr lang="en-US" b="1" dirty="0" smtClean="0">
                <a:latin typeface="Cordia New" pitchFamily="34" charset="-34"/>
                <a:cs typeface="+mj-cs"/>
              </a:rPr>
              <a:t>4</a:t>
            </a:r>
            <a:r>
              <a:rPr lang="en-US" b="1" dirty="0" smtClean="0"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latin typeface="TH SarabunIT๙" pitchFamily="34" charset="-34"/>
                <a:cs typeface="+mj-cs"/>
              </a:rPr>
              <a:t> ทะเบียนรายชื่อคณะกรรมการฯ</a:t>
            </a:r>
            <a:endParaRPr lang="en-US" b="1" dirty="0">
              <a:latin typeface="TH SarabunIT๙" pitchFamily="34" charset="-34"/>
              <a:cs typeface="+mj-cs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691039" y="3768054"/>
            <a:ext cx="4355976" cy="3032123"/>
          </a:xfrm>
          <a:prstGeom prst="roundRect">
            <a:avLst/>
          </a:prstGeom>
          <a:ln w="28575"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1</a:t>
            </a:r>
            <a:r>
              <a:rPr lang="en-US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หนังสือรับรองการเป็นองค์กรสตรีจาก     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หน่วยงานภาครัฐที่กำกับดูแล</a:t>
            </a:r>
          </a:p>
          <a:p>
            <a:r>
              <a:rPr lang="en-US" b="1" spc="-30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2</a:t>
            </a:r>
            <a:r>
              <a:rPr lang="en-US" b="1" spc="-3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</a:t>
            </a:r>
            <a:r>
              <a:rPr lang="th-TH" b="1" spc="-3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สำเนาบันทึกการประชุม </a:t>
            </a:r>
            <a:br>
              <a:rPr lang="th-TH" b="1" spc="-3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b="1" spc="-30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ที่มีมติขอขึ้นทะเบียน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3</a:t>
            </a:r>
            <a:r>
              <a:rPr lang="en-US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สำเนาคำสั่งแต่งตั้งคณะกรรมการ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4</a:t>
            </a:r>
            <a:r>
              <a:rPr lang="en-US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หนังสือมอบอำนาจ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ordia New" pitchFamily="34" charset="-34"/>
                <a:cs typeface="+mj-cs"/>
              </a:rPr>
              <a:t>5</a:t>
            </a:r>
            <a:r>
              <a:rPr lang="en-US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.</a:t>
            </a:r>
            <a:r>
              <a:rPr lang="th-TH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ทะเบียนรายชื่อคณะกรรมการฯ</a:t>
            </a:r>
            <a:endParaRPr lang="en-US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8" name="Pentagon 47"/>
          <p:cNvSpPr/>
          <p:nvPr/>
        </p:nvSpPr>
        <p:spPr>
          <a:xfrm>
            <a:off x="1269672" y="908721"/>
            <a:ext cx="3415360" cy="1512168"/>
          </a:xfrm>
          <a:prstGeom prst="homePlat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สมัครด้วยต</a:t>
            </a:r>
            <a:r>
              <a:rPr lang="th-TH" sz="32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นเอง </a:t>
            </a:r>
            <a:br>
              <a:rPr lang="th-TH" sz="32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</a:b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หรือไปรษณีย์</a:t>
            </a:r>
            <a:r>
              <a:rPr lang="en-US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   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ลงทะเบียน</a:t>
            </a:r>
            <a:r>
              <a:rPr lang="th-TH" sz="32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ตอบรับ</a:t>
            </a:r>
            <a:endParaRPr lang="en-US" sz="32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9" name="Pentagon 48"/>
          <p:cNvSpPr/>
          <p:nvPr/>
        </p:nvSpPr>
        <p:spPr>
          <a:xfrm>
            <a:off x="4685032" y="908721"/>
            <a:ext cx="3703392" cy="1512168"/>
          </a:xfrm>
          <a:prstGeom prst="homePlate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พื้นที่</a:t>
            </a: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จังหวัดยื่นที่สำนักงาน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พัฒนาชุมชน</a:t>
            </a: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จังหวัดในเขต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พื้นที่</a:t>
            </a:r>
            <a:r>
              <a:rPr lang="th-TH" sz="32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/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กทม.</a:t>
            </a:r>
            <a:r>
              <a:rPr lang="th-TH" sz="2800" b="1" dirty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ยื่น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ที่ </a:t>
            </a:r>
            <a:r>
              <a:rPr lang="th-TH" sz="2800" b="1" dirty="0" err="1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สกส</a:t>
            </a: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+mj-cs"/>
              </a:rPr>
              <a:t>.</a:t>
            </a:r>
            <a:endParaRPr lang="en-US" sz="2800" b="1" dirty="0">
              <a:solidFill>
                <a:schemeClr val="bg1"/>
              </a:solidFill>
              <a:latin typeface="TH SarabunIT๙" pitchFamily="34" charset="-34"/>
              <a:cs typeface="+mj-cs"/>
            </a:endParaRPr>
          </a:p>
        </p:txBody>
      </p:sp>
      <p:cxnSp>
        <p:nvCxnSpPr>
          <p:cNvPr id="21" name="Straight Connector 36"/>
          <p:cNvCxnSpPr/>
          <p:nvPr/>
        </p:nvCxnSpPr>
        <p:spPr>
          <a:xfrm>
            <a:off x="2097200" y="3090741"/>
            <a:ext cx="0" cy="2433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วงรี 2"/>
          <p:cNvSpPr/>
          <p:nvPr/>
        </p:nvSpPr>
        <p:spPr>
          <a:xfrm>
            <a:off x="3563888" y="2678019"/>
            <a:ext cx="1800200" cy="86409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TH SarabunIT๙" pitchFamily="34" charset="-34"/>
                <a:cs typeface="+mj-cs"/>
              </a:rPr>
              <a:t>หลักฐาน</a:t>
            </a:r>
            <a:endParaRPr lang="th-TH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4" name="สี่เหลี่ยมผืนผ้ามุมมน 3"/>
          <p:cNvSpPr/>
          <p:nvPr/>
        </p:nvSpPr>
        <p:spPr>
          <a:xfrm>
            <a:off x="952279" y="3297383"/>
            <a:ext cx="2304256" cy="4053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นิติบุคคล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15" name="สี่เหลี่ยมผืนผ้ามุมมน 14"/>
          <p:cNvSpPr/>
          <p:nvPr/>
        </p:nvSpPr>
        <p:spPr>
          <a:xfrm>
            <a:off x="5796136" y="3297383"/>
            <a:ext cx="2304256" cy="4053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ไม่เป็นนิติบุคคล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022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4"/>
          <p:cNvSpPr/>
          <p:nvPr/>
        </p:nvSpPr>
        <p:spPr>
          <a:xfrm>
            <a:off x="79450" y="3563624"/>
            <a:ext cx="8940458" cy="2145686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 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20" y="980729"/>
            <a:ext cx="8964488" cy="23270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 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0463" y="6021288"/>
            <a:ext cx="9015481" cy="7485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  สมาชิกทั้งสองประเภทใน กทม. ให้สำนักงานเลขานุการคณะอนุกรรมการฯ กทม.</a:t>
            </a:r>
            <a:b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</a:br>
            <a:r>
              <a:rPr lang="th-TH" sz="24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ตรวจสอบความถูกต้องประกาศรายชื่อ</a:t>
            </a:r>
            <a:endParaRPr lang="en-US" sz="24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7504" y="3620080"/>
            <a:ext cx="1728192" cy="19679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latin typeface="TH SarabunIT๙" pitchFamily="34" charset="-34"/>
                <a:cs typeface="+mj-cs"/>
              </a:rPr>
              <a:t>  ประเภทองค์กรสตรี</a:t>
            </a:r>
            <a:endParaRPr lang="en-US" sz="3200" b="1" dirty="0">
              <a:solidFill>
                <a:schemeClr val="tx1"/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1025026"/>
            <a:ext cx="1728192" cy="215414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latin typeface="TH SarabunIT๙" pitchFamily="34" charset="-34"/>
                <a:cs typeface="+mj-cs"/>
              </a:rPr>
              <a:t> </a:t>
            </a:r>
            <a:r>
              <a:rPr lang="th-TH" sz="3600" b="1" dirty="0" smtClean="0">
                <a:latin typeface="TH SarabunIT๙" pitchFamily="34" charset="-34"/>
                <a:cs typeface="+mj-cs"/>
              </a:rPr>
              <a:t>ประเภทบุคคลธรรมดา</a:t>
            </a:r>
            <a:endParaRPr lang="en-US" sz="3200" b="1" dirty="0">
              <a:latin typeface="TH SarabunIT๙" pitchFamily="34" charset="-34"/>
              <a:cs typeface="+mj-cs"/>
            </a:endParaRPr>
          </a:p>
        </p:txBody>
      </p:sp>
      <p:sp>
        <p:nvSpPr>
          <p:cNvPr id="25" name="Rounded Rectangle 1"/>
          <p:cNvSpPr/>
          <p:nvPr/>
        </p:nvSpPr>
        <p:spPr>
          <a:xfrm>
            <a:off x="1907704" y="61213"/>
            <a:ext cx="5801041" cy="775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การตรวจสอบคุณสมบัติ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2060984" y="1124554"/>
            <a:ext cx="1430896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ตรวจสอบคุณสมบัติ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3635896" y="1124554"/>
            <a:ext cx="1389091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ประกาศรายชื่อสมาชิก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5204240" y="1124554"/>
            <a:ext cx="1528000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รายงานข้อมูลสมาชิกให้จังหวัด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7193044" y="1124554"/>
            <a:ext cx="1758841" cy="129614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จังหวัดสรุปรายงานผลให้ </a:t>
            </a:r>
            <a:r>
              <a:rPr lang="th-TH" b="1" dirty="0" err="1" smtClean="0">
                <a:latin typeface="TH SarabunIT๙" pitchFamily="34" charset="-34"/>
                <a:cs typeface="+mj-cs"/>
              </a:rPr>
              <a:t>สกส</a:t>
            </a:r>
            <a:r>
              <a:rPr lang="th-TH" b="1" dirty="0" smtClean="0">
                <a:latin typeface="TH SarabunIT๙" pitchFamily="34" charset="-34"/>
                <a:cs typeface="+mj-cs"/>
              </a:rPr>
              <a:t>.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6" name="ลูกศรขวา 5"/>
          <p:cNvSpPr/>
          <p:nvPr/>
        </p:nvSpPr>
        <p:spPr>
          <a:xfrm>
            <a:off x="3424024" y="1524782"/>
            <a:ext cx="368323" cy="4673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30" name="ลูกศรขวา 29"/>
          <p:cNvSpPr/>
          <p:nvPr/>
        </p:nvSpPr>
        <p:spPr>
          <a:xfrm>
            <a:off x="4981910" y="1524840"/>
            <a:ext cx="368323" cy="4673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31" name="ลูกศรขวา 30"/>
          <p:cNvSpPr/>
          <p:nvPr/>
        </p:nvSpPr>
        <p:spPr>
          <a:xfrm>
            <a:off x="6810866" y="1529503"/>
            <a:ext cx="368323" cy="46734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2804142" y="2658895"/>
            <a:ext cx="3191808" cy="1411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5736" y="2664365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สำนักงานเลขานุการคณะอนุกรรมการกลั่นกรองฯ อำเภอ</a:t>
            </a:r>
            <a:endParaRPr lang="th-TH" sz="2000" b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+mj-cs"/>
            </a:endParaRPr>
          </a:p>
        </p:txBody>
      </p:sp>
      <p:cxnSp>
        <p:nvCxnSpPr>
          <p:cNvPr id="34" name="ตัวเชื่อมต่อตรง 33"/>
          <p:cNvCxnSpPr/>
          <p:nvPr/>
        </p:nvCxnSpPr>
        <p:spPr>
          <a:xfrm>
            <a:off x="4221081" y="2478780"/>
            <a:ext cx="0" cy="1801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5926297" y="2465186"/>
            <a:ext cx="0" cy="1801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444208" y="2492706"/>
            <a:ext cx="31631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สำนักงานเลขานุการ</a:t>
            </a:r>
            <a:b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</a:br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คณะอนุกรรมการฯ จังหวัด</a:t>
            </a:r>
            <a:endParaRPr lang="th-TH" sz="2000" b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+mj-cs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2113387" y="3789040"/>
            <a:ext cx="1760694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ตรวจสอบคุณสมบัติ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4048309" y="3789040"/>
            <a:ext cx="1709253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ประกาศรายชื่อสมาชิก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5932182" y="3789040"/>
            <a:ext cx="1880178" cy="10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IT๙" pitchFamily="34" charset="-34"/>
                <a:cs typeface="+mj-cs"/>
              </a:rPr>
              <a:t>รายงานข้อมูลสมาชิกให้ </a:t>
            </a:r>
            <a:r>
              <a:rPr lang="th-TH" b="1" dirty="0" err="1" smtClean="0">
                <a:latin typeface="TH SarabunIT๙" pitchFamily="34" charset="-34"/>
                <a:cs typeface="+mj-cs"/>
              </a:rPr>
              <a:t>สกส</a:t>
            </a:r>
            <a:r>
              <a:rPr lang="th-TH" b="1" dirty="0" smtClean="0">
                <a:latin typeface="TH SarabunIT๙" pitchFamily="34" charset="-34"/>
                <a:cs typeface="+mj-cs"/>
              </a:rPr>
              <a:t>.</a:t>
            </a:r>
            <a:endParaRPr lang="th-TH" b="1" dirty="0">
              <a:latin typeface="TH SarabunIT๙" pitchFamily="34" charset="-34"/>
              <a:cs typeface="+mj-cs"/>
            </a:endParaRPr>
          </a:p>
        </p:txBody>
      </p:sp>
      <p:sp>
        <p:nvSpPr>
          <p:cNvPr id="41" name="ลูกศรขวา 40"/>
          <p:cNvSpPr/>
          <p:nvPr/>
        </p:nvSpPr>
        <p:spPr>
          <a:xfrm>
            <a:off x="3776190" y="4021652"/>
            <a:ext cx="368323" cy="4673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5729852" y="4031712"/>
            <a:ext cx="368323" cy="467348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cs typeface="+mj-cs"/>
            </a:endParaRPr>
          </a:p>
        </p:txBody>
      </p:sp>
      <p:cxnSp>
        <p:nvCxnSpPr>
          <p:cNvPr id="43" name="ตัวเชื่อมต่อตรง 42"/>
          <p:cNvCxnSpPr/>
          <p:nvPr/>
        </p:nvCxnSpPr>
        <p:spPr>
          <a:xfrm>
            <a:off x="2993734" y="5013176"/>
            <a:ext cx="3989377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03224" y="5085184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accent1">
                    <a:lumMod val="50000"/>
                  </a:schemeClr>
                </a:solidFill>
                <a:latin typeface="TH SarabunIT๙" pitchFamily="34" charset="-34"/>
                <a:cs typeface="+mj-cs"/>
              </a:rPr>
              <a:t>สำนักงานเลขานุการคณะอนุกรรมการฯ จังหวัด</a:t>
            </a:r>
            <a:endParaRPr lang="th-TH" sz="2000" b="1" dirty="0">
              <a:solidFill>
                <a:schemeClr val="accent1">
                  <a:lumMod val="50000"/>
                </a:schemeClr>
              </a:solidFill>
              <a:latin typeface="TH SarabunIT๙" pitchFamily="34" charset="-34"/>
              <a:cs typeface="+mj-cs"/>
            </a:endParaRPr>
          </a:p>
        </p:txBody>
      </p:sp>
      <p:cxnSp>
        <p:nvCxnSpPr>
          <p:cNvPr id="45" name="ตัวเชื่อมต่อตรง 44"/>
          <p:cNvCxnSpPr/>
          <p:nvPr/>
        </p:nvCxnSpPr>
        <p:spPr>
          <a:xfrm>
            <a:off x="2958887" y="4831088"/>
            <a:ext cx="0" cy="180115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4941161" y="4825618"/>
            <a:ext cx="0" cy="180115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ตัวเชื่อมต่อตรง 46"/>
          <p:cNvCxnSpPr/>
          <p:nvPr/>
        </p:nvCxnSpPr>
        <p:spPr>
          <a:xfrm>
            <a:off x="6948264" y="4831088"/>
            <a:ext cx="0" cy="180115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ตัวเชื่อมต่อตรง 47"/>
          <p:cNvCxnSpPr/>
          <p:nvPr/>
        </p:nvCxnSpPr>
        <p:spPr>
          <a:xfrm>
            <a:off x="2771876" y="2464996"/>
            <a:ext cx="0" cy="18011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2510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/>
          <p:cNvSpPr/>
          <p:nvPr/>
        </p:nvSpPr>
        <p:spPr>
          <a:xfrm>
            <a:off x="1763688" y="483965"/>
            <a:ext cx="5801041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การพ้นจากสภาพสมาชิก</a:t>
            </a:r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>
          <a:xfrm>
            <a:off x="6215399" y="6492875"/>
            <a:ext cx="2895600" cy="365125"/>
          </a:xfrm>
        </p:spPr>
        <p:txBody>
          <a:bodyPr/>
          <a:lstStyle/>
          <a:p>
            <a:pPr algn="r"/>
            <a:r>
              <a:rPr lang="th-TH" sz="1100" dirty="0" smtClean="0">
                <a:latin typeface="TH SarabunIT๙" pitchFamily="34" charset="-34"/>
                <a:cs typeface="+mj-cs"/>
              </a:rPr>
              <a:t>สำนักงานกองทุนพัฒนาบทบาทสตรี (</a:t>
            </a:r>
            <a:r>
              <a:rPr lang="th-TH" sz="1100" dirty="0" err="1" smtClean="0">
                <a:latin typeface="TH SarabunIT๙" pitchFamily="34" charset="-34"/>
                <a:cs typeface="+mj-cs"/>
              </a:rPr>
              <a:t>สกส</a:t>
            </a:r>
            <a:r>
              <a:rPr lang="th-TH" sz="1100" dirty="0" smtClean="0">
                <a:latin typeface="TH SarabunIT๙" pitchFamily="34" charset="-34"/>
                <a:cs typeface="+mj-cs"/>
              </a:rPr>
              <a:t>.) กรมการพัฒนาชุมชน</a:t>
            </a:r>
            <a:endParaRPr lang="th-TH" sz="1100" dirty="0">
              <a:latin typeface="TH SarabunIT๙" pitchFamily="34" charset="-34"/>
              <a:cs typeface="+mj-cs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395536" y="1671073"/>
            <a:ext cx="8280920" cy="4494231"/>
            <a:chOff x="395536" y="1455049"/>
            <a:chExt cx="8280920" cy="4494231"/>
          </a:xfrm>
        </p:grpSpPr>
        <p:sp>
          <p:nvSpPr>
            <p:cNvPr id="5" name="Rectangle 4"/>
            <p:cNvSpPr/>
            <p:nvPr/>
          </p:nvSpPr>
          <p:spPr>
            <a:xfrm>
              <a:off x="395536" y="2204864"/>
              <a:ext cx="8280920" cy="3744416"/>
            </a:xfrm>
            <a:prstGeom prst="rect">
              <a:avLst/>
            </a:prstGeom>
            <a:ln w="38100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1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ตาย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ลาออก ยื่นต่อสำนักงานเลขานุการคณะอนุกรรมการฯ อำเภอ/สกส.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คณะอนุกรรมการฯ จังหวัด/กทม.  มีมติให้ออก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ใน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ของกรรมการที่มาประชุม เนื่องจากมีพฤติกรรมทำให้เกิดความเสียหายแก่กองทุน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4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ผู้ที่พ้นจากสมาชิกตามข้อ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และ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อาจยื่นคำขอขึ้นทะเบียนเป็นสมาชิกใหม่ได้ทั้งนี้ต้องพ้นจากสมาชิกมาแล้วไม่น้อยกว่า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6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เดือน</a:t>
              </a:r>
              <a:endParaRPr lang="en-US" sz="24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  <p:sp>
          <p:nvSpPr>
            <p:cNvPr id="11" name="Rounded Rectangle 3"/>
            <p:cNvSpPr/>
            <p:nvPr/>
          </p:nvSpPr>
          <p:spPr>
            <a:xfrm>
              <a:off x="2267744" y="1455049"/>
              <a:ext cx="4409076" cy="720080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latin typeface="TH SarabunIT๙" pitchFamily="34" charset="-34"/>
                  <a:cs typeface="+mj-cs"/>
                </a:rPr>
                <a:t> </a:t>
              </a:r>
              <a:r>
                <a:rPr lang="th-TH" sz="3600" b="1" dirty="0" smtClean="0">
                  <a:latin typeface="TH SarabunIT๙" pitchFamily="34" charset="-34"/>
                  <a:cs typeface="+mj-cs"/>
                </a:rPr>
                <a:t>ประเภทบุคคลธรรมดา</a:t>
              </a:r>
              <a:endParaRPr lang="en-US" sz="3200" b="1" dirty="0">
                <a:latin typeface="TH SarabunIT๙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452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1"/>
          <p:cNvSpPr/>
          <p:nvPr/>
        </p:nvSpPr>
        <p:spPr>
          <a:xfrm>
            <a:off x="1872097" y="260648"/>
            <a:ext cx="5801041" cy="864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+mj-cs"/>
              </a:rPr>
              <a:t>การพ้นจากสภาพสมาชิก</a:t>
            </a:r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>
          <a:xfrm>
            <a:off x="6215399" y="6492875"/>
            <a:ext cx="2895600" cy="365125"/>
          </a:xfrm>
        </p:spPr>
        <p:txBody>
          <a:bodyPr/>
          <a:lstStyle/>
          <a:p>
            <a:pPr algn="r"/>
            <a:r>
              <a:rPr lang="th-TH" sz="1100" dirty="0" smtClean="0">
                <a:latin typeface="TH SarabunIT๙" pitchFamily="34" charset="-34"/>
                <a:cs typeface="+mj-cs"/>
              </a:rPr>
              <a:t>สำนักงานกองทุนพัฒนาบทบาทสตรี (</a:t>
            </a:r>
            <a:r>
              <a:rPr lang="th-TH" sz="1100" dirty="0" err="1" smtClean="0">
                <a:latin typeface="TH SarabunIT๙" pitchFamily="34" charset="-34"/>
                <a:cs typeface="+mj-cs"/>
              </a:rPr>
              <a:t>สกส</a:t>
            </a:r>
            <a:r>
              <a:rPr lang="th-TH" sz="1100" dirty="0" smtClean="0">
                <a:latin typeface="TH SarabunIT๙" pitchFamily="34" charset="-34"/>
                <a:cs typeface="+mj-cs"/>
              </a:rPr>
              <a:t>.) กรมการพัฒนาชุมชน</a:t>
            </a:r>
            <a:endParaRPr lang="th-TH" sz="1100" dirty="0">
              <a:latin typeface="TH SarabunIT๙" pitchFamily="34" charset="-34"/>
              <a:cs typeface="+mj-cs"/>
            </a:endParaRPr>
          </a:p>
        </p:txBody>
      </p:sp>
      <p:grpSp>
        <p:nvGrpSpPr>
          <p:cNvPr id="3" name="กลุ่ม 2"/>
          <p:cNvGrpSpPr/>
          <p:nvPr/>
        </p:nvGrpSpPr>
        <p:grpSpPr>
          <a:xfrm>
            <a:off x="179512" y="1268760"/>
            <a:ext cx="8589195" cy="5105789"/>
            <a:chOff x="251520" y="1124744"/>
            <a:chExt cx="8589195" cy="5105789"/>
          </a:xfrm>
        </p:grpSpPr>
        <p:sp>
          <p:nvSpPr>
            <p:cNvPr id="7" name="Rectangle 6"/>
            <p:cNvSpPr/>
            <p:nvPr/>
          </p:nvSpPr>
          <p:spPr>
            <a:xfrm>
              <a:off x="251520" y="1838045"/>
              <a:ext cx="8589195" cy="4392488"/>
            </a:xfrm>
            <a:prstGeom prst="rect">
              <a:avLst/>
            </a:prstGeom>
            <a:ln w="38100"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1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เมื่อองค์กรสตรีมีเหตุต้องเลิก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เมื่อองค์กรสตรี ไม่ต้องดำเนินกิจการติดต่อกันเกินกว่าหนึ่งปี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ลาออก และคณะอนุกรรมการฯ จังหวัด/กทม. มีมติอนุมัติให้ออก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4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ขาดคุณสมบัติของสมาชิกประเภทองค์กรสตรี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5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คณะอนุกรรมการฯ จังหวัด/กทม. มีมติให้ออก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2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ใน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ของกรรมการ</a:t>
              </a:r>
              <a:b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     ที่มาประชุม เนื่องจากมีพฤติกรรมทำให้เกิดความเสียหายแก่กองทุน</a:t>
              </a:r>
            </a:p>
            <a:p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6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ผู้ที่พ้นจากสมาชิกตามข้อ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3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และ 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(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5</a:t>
              </a:r>
              <a:r>
                <a:rPr lang="en-US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)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อาจยื่น คำขอขึ้นทะเบียน</a:t>
              </a:r>
              <a:b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</a:b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    เป็นสมาชิกใหม่ได้ ทั้งนี้ต้องพ้นจากสมาชิกมาแล้วไม่น้อยกว่า</a:t>
              </a:r>
              <a:r>
                <a:rPr lang="th-TH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 </a:t>
              </a:r>
              <a:r>
                <a:rPr lang="en-US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6</a:t>
              </a:r>
              <a:r>
                <a:rPr lang="th-TH" sz="3200" b="1" dirty="0" smtClean="0">
                  <a:solidFill>
                    <a:schemeClr val="tx1"/>
                  </a:solidFill>
                  <a:latin typeface="Cordia New" pitchFamily="34" charset="-34"/>
                  <a:cs typeface="+mj-cs"/>
                </a:rPr>
                <a:t> </a:t>
              </a:r>
              <a:r>
                <a:rPr lang="th-TH" sz="32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เดือน</a:t>
              </a:r>
              <a:endParaRPr lang="en-US" sz="32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  <p:sp>
          <p:nvSpPr>
            <p:cNvPr id="12" name="Rounded Rectangle 6"/>
            <p:cNvSpPr/>
            <p:nvPr/>
          </p:nvSpPr>
          <p:spPr>
            <a:xfrm>
              <a:off x="2483768" y="1124744"/>
              <a:ext cx="4380935" cy="713301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600" b="1" dirty="0" smtClean="0">
                  <a:solidFill>
                    <a:schemeClr val="tx1"/>
                  </a:solidFill>
                  <a:latin typeface="TH SarabunIT๙" pitchFamily="34" charset="-34"/>
                  <a:cs typeface="+mj-cs"/>
                </a:rPr>
                <a:t>  ประเภทองค์กรสตรี</a:t>
              </a:r>
              <a:endParaRPr lang="en-US" sz="3200" b="1" dirty="0">
                <a:solidFill>
                  <a:schemeClr val="tx1"/>
                </a:solidFill>
                <a:latin typeface="TH SarabunIT๙" pitchFamily="34" charset="-34"/>
                <a:cs typeface="+mj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493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225425"/>
            <a:ext cx="4536504" cy="64960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คำบรรยายภาพแบบเมฆ 6"/>
          <p:cNvSpPr/>
          <p:nvPr/>
        </p:nvSpPr>
        <p:spPr>
          <a:xfrm>
            <a:off x="251520" y="764704"/>
            <a:ext cx="3528392" cy="1872208"/>
          </a:xfrm>
          <a:prstGeom prst="cloudCallout">
            <a:avLst>
              <a:gd name="adj1" fmla="val 42152"/>
              <a:gd name="adj2" fmla="val 81687"/>
            </a:avLst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ใบสมัครสมาชิกฯ</a:t>
            </a:r>
            <a:br>
              <a:rPr lang="th-TH" b="1" dirty="0" smtClean="0">
                <a:latin typeface="TH SarabunPSK" panose="020B0500040200020003" pitchFamily="34" charset="-34"/>
                <a:cs typeface="+mj-cs"/>
              </a:rPr>
            </a:br>
            <a:r>
              <a:rPr lang="th-TH" b="1" dirty="0" smtClean="0">
                <a:latin typeface="TH SarabunPSK" panose="020B0500040200020003" pitchFamily="34" charset="-34"/>
                <a:cs typeface="+mj-cs"/>
              </a:rPr>
              <a:t>ประเภทบุคคลธรรมดา</a:t>
            </a:r>
            <a:endParaRPr lang="th-TH" b="1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314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 smtClean="0">
                <a:cs typeface="+mj-cs"/>
              </a:rPr>
              <a:t>สำนักงานกองทุนพัฒนาบทบาทสตรี (สกส.) กรมการพัฒนาชุมชน</a:t>
            </a:r>
            <a:endParaRPr lang="th-TH">
              <a:cs typeface="+mj-cs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053" y="1580486"/>
            <a:ext cx="2981511" cy="4854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596662"/>
            <a:ext cx="2815952" cy="469508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620116"/>
            <a:ext cx="2992972" cy="46481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ม้วนกระดาษแนวนอน 5"/>
          <p:cNvSpPr/>
          <p:nvPr/>
        </p:nvSpPr>
        <p:spPr>
          <a:xfrm>
            <a:off x="1691680" y="476672"/>
            <a:ext cx="5544616" cy="943747"/>
          </a:xfrm>
          <a:prstGeom prst="horizontalScroll">
            <a:avLst/>
          </a:prstGeom>
          <a:solidFill>
            <a:srgbClr val="00206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latin typeface="TH SarabunPSK" panose="020B0500040200020003" pitchFamily="34" charset="-34"/>
                <a:cs typeface="+mj-cs"/>
              </a:rPr>
              <a:t>ใบสมัครสมาชิกประเภทองค์กรสตรี</a:t>
            </a:r>
            <a:endParaRPr lang="th-TH" sz="3600" b="1" dirty="0">
              <a:latin typeface="TH SarabunPSK" panose="020B0500040200020003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307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514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TH SarabunIT๙</vt:lpstr>
      <vt:lpstr>TH SarabunPSK</vt:lpstr>
      <vt:lpstr>ชุดรูปแบบของ Office</vt:lpstr>
      <vt:lpstr>PowerPoint Presentation</vt:lpstr>
      <vt:lpstr>PowerPoint Presentation</vt:lpstr>
      <vt:lpstr>PowerPoint Presentation</vt:lpstr>
      <vt:lpstr>ประเภทองค์กรสตรี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 8 Pro</dc:creator>
  <cp:lastModifiedBy>HP</cp:lastModifiedBy>
  <cp:revision>345</cp:revision>
  <cp:lastPrinted>2016-09-07T05:36:03Z</cp:lastPrinted>
  <dcterms:created xsi:type="dcterms:W3CDTF">2016-08-13T08:13:43Z</dcterms:created>
  <dcterms:modified xsi:type="dcterms:W3CDTF">2016-11-29T03:38:27Z</dcterms:modified>
</cp:coreProperties>
</file>