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63" r:id="rId2"/>
    <p:sldId id="364" r:id="rId3"/>
    <p:sldId id="365" r:id="rId4"/>
    <p:sldId id="379" r:id="rId5"/>
    <p:sldId id="380" r:id="rId6"/>
    <p:sldId id="366" r:id="rId7"/>
    <p:sldId id="367" r:id="rId8"/>
    <p:sldId id="381" r:id="rId9"/>
    <p:sldId id="382" r:id="rId10"/>
    <p:sldId id="368" r:id="rId11"/>
    <p:sldId id="369" r:id="rId12"/>
    <p:sldId id="383" r:id="rId13"/>
    <p:sldId id="370" r:id="rId14"/>
    <p:sldId id="384" r:id="rId15"/>
    <p:sldId id="371" r:id="rId16"/>
    <p:sldId id="385" r:id="rId17"/>
    <p:sldId id="386" r:id="rId18"/>
    <p:sldId id="372" r:id="rId19"/>
    <p:sldId id="387" r:id="rId20"/>
    <p:sldId id="373" r:id="rId21"/>
    <p:sldId id="388" r:id="rId22"/>
    <p:sldId id="389" r:id="rId23"/>
    <p:sldId id="375" r:id="rId24"/>
    <p:sldId id="390" r:id="rId25"/>
    <p:sldId id="376" r:id="rId26"/>
    <p:sldId id="392" r:id="rId27"/>
    <p:sldId id="391" r:id="rId28"/>
    <p:sldId id="377" r:id="rId29"/>
    <p:sldId id="378" r:id="rId30"/>
    <p:sldId id="413" r:id="rId31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สไตล์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สไตล์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70" d="100"/>
          <a:sy n="70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9C5D9A-B248-4FBE-82E0-84E48ADE6CED}" type="doc">
      <dgm:prSet loTypeId="urn:microsoft.com/office/officeart/2005/8/layout/radial1" loCatId="cycle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68961408-AB89-4EEC-8A5A-DB3B2867F91C}">
      <dgm:prSet phldrT="[ข้อความ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6</a:t>
          </a:r>
          <a:r>
            <a:rPr lang="en-US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</a:t>
          </a:r>
          <a:r>
            <a:rPr lang="th-TH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29</a:t>
          </a:r>
          <a:r>
            <a:rPr lang="en-US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</a:t>
          </a:r>
          <a:r>
            <a:rPr lang="th-TH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ข้อ</a:t>
          </a:r>
          <a:endParaRPr lang="th-TH" b="1" dirty="0">
            <a:solidFill>
              <a:schemeClr val="bg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44882D3-D9D6-4721-80B2-838E511450FC}" type="parTrans" cxnId="{CEF2302F-081B-4F18-A489-78833B12103D}">
      <dgm:prSet/>
      <dgm:spPr/>
      <dgm:t>
        <a:bodyPr/>
        <a:lstStyle/>
        <a:p>
          <a:endParaRPr lang="th-TH"/>
        </a:p>
      </dgm:t>
    </dgm:pt>
    <dgm:pt modelId="{6A1366C9-1856-42F6-8A79-7CF885708384}" type="sibTrans" cxnId="{CEF2302F-081B-4F18-A489-78833B12103D}">
      <dgm:prSet/>
      <dgm:spPr/>
      <dgm:t>
        <a:bodyPr/>
        <a:lstStyle/>
        <a:p>
          <a:endParaRPr lang="th-TH"/>
        </a:p>
      </dgm:t>
    </dgm:pt>
    <dgm:pt modelId="{300E1B61-611A-4CE7-A680-69B9D84E8496}">
      <dgm:prSet phldrT="[ข้อความ]" custT="1"/>
      <dgm:spPr/>
      <dgm:t>
        <a:bodyPr/>
        <a:lstStyle/>
        <a:p>
          <a:r>
            <a:rPr lang="th-TH" sz="2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8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1</a:t>
          </a:r>
          <a:r>
            <a:rPr lang="th-TH" sz="2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การบริหารกองทุน (ข้อ </a:t>
          </a:r>
          <a:r>
            <a:rPr lang="en-US" sz="28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5-14</a:t>
          </a:r>
          <a:r>
            <a:rPr lang="th-TH" sz="2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  <a:endParaRPr lang="th-TH" sz="2800" b="1" dirty="0">
            <a:solidFill>
              <a:schemeClr val="bg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E606A72-C86F-46E0-8F87-1B402A59196B}" type="parTrans" cxnId="{D9E3F2D6-69D6-4A4D-8F20-E6471B1F5564}">
      <dgm:prSet/>
      <dgm:spPr/>
      <dgm:t>
        <a:bodyPr/>
        <a:lstStyle/>
        <a:p>
          <a:endParaRPr lang="th-TH"/>
        </a:p>
      </dgm:t>
    </dgm:pt>
    <dgm:pt modelId="{CC8A4BC4-B5DD-4A18-8D63-524F24BA6E94}" type="sibTrans" cxnId="{D9E3F2D6-69D6-4A4D-8F20-E6471B1F5564}">
      <dgm:prSet/>
      <dgm:spPr/>
      <dgm:t>
        <a:bodyPr/>
        <a:lstStyle/>
        <a:p>
          <a:endParaRPr lang="th-TH"/>
        </a:p>
      </dgm:t>
    </dgm:pt>
    <dgm:pt modelId="{2DFE434A-AB8F-4F26-96CA-3CF9091A3A50}">
      <dgm:prSet phldrT="[ข้อความ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8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2 </a:t>
          </a:r>
          <a:r>
            <a:rPr lang="th-TH" sz="2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สมาชิกกองทุนฯ (ข้อ </a:t>
          </a:r>
          <a:r>
            <a:rPr lang="en-US" sz="28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15-16</a:t>
          </a:r>
          <a:r>
            <a:rPr lang="th-TH" sz="2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  <a:endParaRPr lang="th-TH" sz="2800" b="1" dirty="0">
            <a:solidFill>
              <a:schemeClr val="bg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B346B18-1599-4E53-83F7-6EC3B8977A53}" type="parTrans" cxnId="{FC537870-5ABE-459E-9A39-29C2D318F160}">
      <dgm:prSet/>
      <dgm:spPr/>
      <dgm:t>
        <a:bodyPr/>
        <a:lstStyle/>
        <a:p>
          <a:endParaRPr lang="th-TH"/>
        </a:p>
      </dgm:t>
    </dgm:pt>
    <dgm:pt modelId="{B7E81C4F-E9FA-4F61-88BC-D3E14DD36028}" type="sibTrans" cxnId="{FC537870-5ABE-459E-9A39-29C2D318F160}">
      <dgm:prSet/>
      <dgm:spPr/>
      <dgm:t>
        <a:bodyPr/>
        <a:lstStyle/>
        <a:p>
          <a:endParaRPr lang="th-TH"/>
        </a:p>
      </dgm:t>
    </dgm:pt>
    <dgm:pt modelId="{6A14AF71-64AC-4163-9B82-044EA67A4E3D}">
      <dgm:prSet phldrT="[ข้อความ]" custT="1"/>
      <dgm:spPr>
        <a:solidFill>
          <a:srgbClr val="7030A0"/>
        </a:solidFill>
      </dgm:spPr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4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3</a:t>
          </a:r>
          <a:r>
            <a:rPr lang="th-TH" sz="24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การรับเงิน การจ่ายเงิน และการเก็บรักษาเงิน (</a:t>
          </a:r>
          <a:r>
            <a:rPr lang="en-US" sz="24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17-22</a:t>
          </a:r>
          <a:r>
            <a:rPr lang="th-TH" sz="24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  <a:endParaRPr lang="th-TH" sz="2400" b="1" dirty="0">
            <a:solidFill>
              <a:schemeClr val="bg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9E91E34-9BF2-495A-9841-95F0F54A43E3}" type="parTrans" cxnId="{99064ECC-4170-4C26-937E-7C6FDEF5D1B4}">
      <dgm:prSet/>
      <dgm:spPr/>
      <dgm:t>
        <a:bodyPr/>
        <a:lstStyle/>
        <a:p>
          <a:endParaRPr lang="th-TH"/>
        </a:p>
      </dgm:t>
    </dgm:pt>
    <dgm:pt modelId="{A2BF89F2-11B7-4860-8D83-0276572A40C9}" type="sibTrans" cxnId="{99064ECC-4170-4C26-937E-7C6FDEF5D1B4}">
      <dgm:prSet/>
      <dgm:spPr/>
      <dgm:t>
        <a:bodyPr/>
        <a:lstStyle/>
        <a:p>
          <a:endParaRPr lang="th-TH"/>
        </a:p>
      </dgm:t>
    </dgm:pt>
    <dgm:pt modelId="{B7FDE17F-86CE-4D70-9074-567DF272A6AB}">
      <dgm:prSet phldrT="[ข้อความ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th-TH" sz="20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0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4</a:t>
          </a:r>
          <a:r>
            <a:rPr lang="th-TH" sz="20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การบัญชี การตรวจสอบ  และการรายงานผล (ข้อ </a:t>
          </a:r>
          <a:r>
            <a:rPr lang="en-US" sz="20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23-27</a:t>
          </a:r>
          <a:r>
            <a:rPr lang="th-TH" sz="20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</a:p>
      </dgm:t>
    </dgm:pt>
    <dgm:pt modelId="{5C8A0159-9FFA-47AA-B0EA-515CEA8D511D}" type="parTrans" cxnId="{19FB7479-37D3-4D33-8776-69039DA3E47A}">
      <dgm:prSet/>
      <dgm:spPr/>
      <dgm:t>
        <a:bodyPr/>
        <a:lstStyle/>
        <a:p>
          <a:endParaRPr lang="th-TH"/>
        </a:p>
      </dgm:t>
    </dgm:pt>
    <dgm:pt modelId="{37012E75-DF55-42E7-B879-7E930720387B}" type="sibTrans" cxnId="{19FB7479-37D3-4D33-8776-69039DA3E47A}">
      <dgm:prSet/>
      <dgm:spPr/>
      <dgm:t>
        <a:bodyPr/>
        <a:lstStyle/>
        <a:p>
          <a:endParaRPr lang="th-TH"/>
        </a:p>
      </dgm:t>
    </dgm:pt>
    <dgm:pt modelId="{162A9D5C-A9DA-41E7-A4C4-A481DD2D9C2E}">
      <dgm:prSet phldrT="[ข้อความ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4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5</a:t>
          </a:r>
          <a:r>
            <a:rPr lang="th-TH" sz="24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การประเมินผล (ข้อ </a:t>
          </a:r>
          <a:r>
            <a:rPr lang="en-US" sz="24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28</a:t>
          </a:r>
          <a:r>
            <a:rPr lang="th-TH" sz="24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</a:p>
      </dgm:t>
    </dgm:pt>
    <dgm:pt modelId="{272DEBD4-CEC0-476D-8A41-BBB7687087EA}" type="parTrans" cxnId="{D7A945FC-915F-4E42-8479-12782CD01006}">
      <dgm:prSet/>
      <dgm:spPr/>
      <dgm:t>
        <a:bodyPr/>
        <a:lstStyle/>
        <a:p>
          <a:endParaRPr lang="th-TH"/>
        </a:p>
      </dgm:t>
    </dgm:pt>
    <dgm:pt modelId="{93F221F1-30FB-476C-9916-AC75ED3750CC}" type="sibTrans" cxnId="{D7A945FC-915F-4E42-8479-12782CD01006}">
      <dgm:prSet/>
      <dgm:spPr/>
      <dgm:t>
        <a:bodyPr/>
        <a:lstStyle/>
        <a:p>
          <a:endParaRPr lang="th-TH"/>
        </a:p>
      </dgm:t>
    </dgm:pt>
    <dgm:pt modelId="{93385875-FDD5-44C5-BB59-7ED58AB411A7}">
      <dgm:prSet phldrT="[ข้อความ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8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6</a:t>
          </a:r>
          <a:r>
            <a:rPr lang="th-TH" sz="2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บทเฉพาะกาล (ข้อ </a:t>
          </a:r>
          <a:r>
            <a:rPr lang="en-US" sz="2800" b="1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29</a:t>
          </a:r>
          <a:r>
            <a:rPr lang="th-TH" sz="28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</a:p>
      </dgm:t>
    </dgm:pt>
    <dgm:pt modelId="{CFA3C4A5-2A60-4A0B-81A8-03C11CAA88E1}" type="parTrans" cxnId="{4F0E5F6C-3F48-44BC-92E2-38E04D1F228F}">
      <dgm:prSet/>
      <dgm:spPr/>
      <dgm:t>
        <a:bodyPr/>
        <a:lstStyle/>
        <a:p>
          <a:endParaRPr lang="th-TH"/>
        </a:p>
      </dgm:t>
    </dgm:pt>
    <dgm:pt modelId="{5287B1C0-245F-4E20-9080-A4D7C8F8D863}" type="sibTrans" cxnId="{4F0E5F6C-3F48-44BC-92E2-38E04D1F228F}">
      <dgm:prSet/>
      <dgm:spPr/>
      <dgm:t>
        <a:bodyPr/>
        <a:lstStyle/>
        <a:p>
          <a:endParaRPr lang="th-TH"/>
        </a:p>
      </dgm:t>
    </dgm:pt>
    <dgm:pt modelId="{4EB46859-8E15-4023-8C43-20F624FD9D51}" type="pres">
      <dgm:prSet presAssocID="{EC9C5D9A-B248-4FBE-82E0-84E48ADE6CE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B86F679-1670-4059-8717-F07FD59BA419}" type="pres">
      <dgm:prSet presAssocID="{68961408-AB89-4EEC-8A5A-DB3B2867F91C}" presName="centerShape" presStyleLbl="node0" presStyleIdx="0" presStyleCnt="1"/>
      <dgm:spPr/>
      <dgm:t>
        <a:bodyPr/>
        <a:lstStyle/>
        <a:p>
          <a:endParaRPr lang="th-TH"/>
        </a:p>
      </dgm:t>
    </dgm:pt>
    <dgm:pt modelId="{796E9309-05AE-4167-8C04-419476BD6D20}" type="pres">
      <dgm:prSet presAssocID="{9E606A72-C86F-46E0-8F87-1B402A59196B}" presName="Name9" presStyleLbl="parChTrans1D2" presStyleIdx="0" presStyleCnt="6"/>
      <dgm:spPr/>
      <dgm:t>
        <a:bodyPr/>
        <a:lstStyle/>
        <a:p>
          <a:endParaRPr lang="th-TH"/>
        </a:p>
      </dgm:t>
    </dgm:pt>
    <dgm:pt modelId="{18276DAD-523B-4B4A-8E46-1062FE91CE4F}" type="pres">
      <dgm:prSet presAssocID="{9E606A72-C86F-46E0-8F87-1B402A59196B}" presName="connTx" presStyleLbl="parChTrans1D2" presStyleIdx="0" presStyleCnt="6"/>
      <dgm:spPr/>
      <dgm:t>
        <a:bodyPr/>
        <a:lstStyle/>
        <a:p>
          <a:endParaRPr lang="th-TH"/>
        </a:p>
      </dgm:t>
    </dgm:pt>
    <dgm:pt modelId="{A639F76B-1D25-47DF-B886-48C2FB49E05C}" type="pres">
      <dgm:prSet presAssocID="{300E1B61-611A-4CE7-A680-69B9D84E849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4B79C7C-0706-4ACE-9B16-3EDBC3B29A7D}" type="pres">
      <dgm:prSet presAssocID="{EB346B18-1599-4E53-83F7-6EC3B8977A53}" presName="Name9" presStyleLbl="parChTrans1D2" presStyleIdx="1" presStyleCnt="6"/>
      <dgm:spPr/>
      <dgm:t>
        <a:bodyPr/>
        <a:lstStyle/>
        <a:p>
          <a:endParaRPr lang="th-TH"/>
        </a:p>
      </dgm:t>
    </dgm:pt>
    <dgm:pt modelId="{CE28DEE3-B3DA-4D25-A81C-B026E5294E62}" type="pres">
      <dgm:prSet presAssocID="{EB346B18-1599-4E53-83F7-6EC3B8977A53}" presName="connTx" presStyleLbl="parChTrans1D2" presStyleIdx="1" presStyleCnt="6"/>
      <dgm:spPr/>
      <dgm:t>
        <a:bodyPr/>
        <a:lstStyle/>
        <a:p>
          <a:endParaRPr lang="th-TH"/>
        </a:p>
      </dgm:t>
    </dgm:pt>
    <dgm:pt modelId="{9FC748F6-54A9-4169-B198-37267EF4C603}" type="pres">
      <dgm:prSet presAssocID="{2DFE434A-AB8F-4F26-96CA-3CF9091A3A5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A203BB9-22BF-42C9-B5E4-4DAA11B7EC13}" type="pres">
      <dgm:prSet presAssocID="{A9E91E34-9BF2-495A-9841-95F0F54A43E3}" presName="Name9" presStyleLbl="parChTrans1D2" presStyleIdx="2" presStyleCnt="6"/>
      <dgm:spPr/>
      <dgm:t>
        <a:bodyPr/>
        <a:lstStyle/>
        <a:p>
          <a:endParaRPr lang="th-TH"/>
        </a:p>
      </dgm:t>
    </dgm:pt>
    <dgm:pt modelId="{857E59B3-A577-46BB-A1DD-A72CDD058EBF}" type="pres">
      <dgm:prSet presAssocID="{A9E91E34-9BF2-495A-9841-95F0F54A43E3}" presName="connTx" presStyleLbl="parChTrans1D2" presStyleIdx="2" presStyleCnt="6"/>
      <dgm:spPr/>
      <dgm:t>
        <a:bodyPr/>
        <a:lstStyle/>
        <a:p>
          <a:endParaRPr lang="th-TH"/>
        </a:p>
      </dgm:t>
    </dgm:pt>
    <dgm:pt modelId="{54E4EFD2-7492-4D10-84E3-25F368616CFB}" type="pres">
      <dgm:prSet presAssocID="{6A14AF71-64AC-4163-9B82-044EA67A4E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4950FA4-DB85-4ED3-B449-331C92B76CAE}" type="pres">
      <dgm:prSet presAssocID="{5C8A0159-9FFA-47AA-B0EA-515CEA8D511D}" presName="Name9" presStyleLbl="parChTrans1D2" presStyleIdx="3" presStyleCnt="6"/>
      <dgm:spPr/>
      <dgm:t>
        <a:bodyPr/>
        <a:lstStyle/>
        <a:p>
          <a:endParaRPr lang="th-TH"/>
        </a:p>
      </dgm:t>
    </dgm:pt>
    <dgm:pt modelId="{2A3E7964-9C07-487F-861D-BBFF4A5E224B}" type="pres">
      <dgm:prSet presAssocID="{5C8A0159-9FFA-47AA-B0EA-515CEA8D511D}" presName="connTx" presStyleLbl="parChTrans1D2" presStyleIdx="3" presStyleCnt="6"/>
      <dgm:spPr/>
      <dgm:t>
        <a:bodyPr/>
        <a:lstStyle/>
        <a:p>
          <a:endParaRPr lang="th-TH"/>
        </a:p>
      </dgm:t>
    </dgm:pt>
    <dgm:pt modelId="{F3A963AD-6754-462B-B248-6FCB73987866}" type="pres">
      <dgm:prSet presAssocID="{B7FDE17F-86CE-4D70-9074-567DF272A6A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1E80CF-6913-4D8C-B726-1AA694B1DF02}" type="pres">
      <dgm:prSet presAssocID="{272DEBD4-CEC0-476D-8A41-BBB7687087EA}" presName="Name9" presStyleLbl="parChTrans1D2" presStyleIdx="4" presStyleCnt="6"/>
      <dgm:spPr/>
      <dgm:t>
        <a:bodyPr/>
        <a:lstStyle/>
        <a:p>
          <a:endParaRPr lang="th-TH"/>
        </a:p>
      </dgm:t>
    </dgm:pt>
    <dgm:pt modelId="{EFC0572B-38E3-4759-9DCA-32D43139408B}" type="pres">
      <dgm:prSet presAssocID="{272DEBD4-CEC0-476D-8A41-BBB7687087EA}" presName="connTx" presStyleLbl="parChTrans1D2" presStyleIdx="4" presStyleCnt="6"/>
      <dgm:spPr/>
      <dgm:t>
        <a:bodyPr/>
        <a:lstStyle/>
        <a:p>
          <a:endParaRPr lang="th-TH"/>
        </a:p>
      </dgm:t>
    </dgm:pt>
    <dgm:pt modelId="{4A1FF4D4-9568-4E76-BA81-8C7725627895}" type="pres">
      <dgm:prSet presAssocID="{162A9D5C-A9DA-41E7-A4C4-A481DD2D9C2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E14FECF-C773-48D9-BA55-38752361FBB9}" type="pres">
      <dgm:prSet presAssocID="{CFA3C4A5-2A60-4A0B-81A8-03C11CAA88E1}" presName="Name9" presStyleLbl="parChTrans1D2" presStyleIdx="5" presStyleCnt="6"/>
      <dgm:spPr/>
      <dgm:t>
        <a:bodyPr/>
        <a:lstStyle/>
        <a:p>
          <a:endParaRPr lang="th-TH"/>
        </a:p>
      </dgm:t>
    </dgm:pt>
    <dgm:pt modelId="{7252C170-6644-43DB-A433-8CC8AB577B1C}" type="pres">
      <dgm:prSet presAssocID="{CFA3C4A5-2A60-4A0B-81A8-03C11CAA88E1}" presName="connTx" presStyleLbl="parChTrans1D2" presStyleIdx="5" presStyleCnt="6"/>
      <dgm:spPr/>
      <dgm:t>
        <a:bodyPr/>
        <a:lstStyle/>
        <a:p>
          <a:endParaRPr lang="th-TH"/>
        </a:p>
      </dgm:t>
    </dgm:pt>
    <dgm:pt modelId="{E355909B-FD3E-445D-88BB-20A5AEF63B2C}" type="pres">
      <dgm:prSet presAssocID="{93385875-FDD5-44C5-BB59-7ED58AB411A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EB0384D-6BBB-4347-AE29-2A25D5062F92}" type="presOf" srcId="{A9E91E34-9BF2-495A-9841-95F0F54A43E3}" destId="{FA203BB9-22BF-42C9-B5E4-4DAA11B7EC13}" srcOrd="0" destOrd="0" presId="urn:microsoft.com/office/officeart/2005/8/layout/radial1"/>
    <dgm:cxn modelId="{9B385FB8-788D-4BC3-B09D-0B1670EC4E68}" type="presOf" srcId="{272DEBD4-CEC0-476D-8A41-BBB7687087EA}" destId="{7A1E80CF-6913-4D8C-B726-1AA694B1DF02}" srcOrd="0" destOrd="0" presId="urn:microsoft.com/office/officeart/2005/8/layout/radial1"/>
    <dgm:cxn modelId="{D7A945FC-915F-4E42-8479-12782CD01006}" srcId="{68961408-AB89-4EEC-8A5A-DB3B2867F91C}" destId="{162A9D5C-A9DA-41E7-A4C4-A481DD2D9C2E}" srcOrd="4" destOrd="0" parTransId="{272DEBD4-CEC0-476D-8A41-BBB7687087EA}" sibTransId="{93F221F1-30FB-476C-9916-AC75ED3750CC}"/>
    <dgm:cxn modelId="{80105DB7-B858-40AB-A512-00373B2F44EF}" type="presOf" srcId="{2DFE434A-AB8F-4F26-96CA-3CF9091A3A50}" destId="{9FC748F6-54A9-4169-B198-37267EF4C603}" srcOrd="0" destOrd="0" presId="urn:microsoft.com/office/officeart/2005/8/layout/radial1"/>
    <dgm:cxn modelId="{4F0E5F6C-3F48-44BC-92E2-38E04D1F228F}" srcId="{68961408-AB89-4EEC-8A5A-DB3B2867F91C}" destId="{93385875-FDD5-44C5-BB59-7ED58AB411A7}" srcOrd="5" destOrd="0" parTransId="{CFA3C4A5-2A60-4A0B-81A8-03C11CAA88E1}" sibTransId="{5287B1C0-245F-4E20-9080-A4D7C8F8D863}"/>
    <dgm:cxn modelId="{CEF2302F-081B-4F18-A489-78833B12103D}" srcId="{EC9C5D9A-B248-4FBE-82E0-84E48ADE6CED}" destId="{68961408-AB89-4EEC-8A5A-DB3B2867F91C}" srcOrd="0" destOrd="0" parTransId="{744882D3-D9D6-4721-80B2-838E511450FC}" sibTransId="{6A1366C9-1856-42F6-8A79-7CF885708384}"/>
    <dgm:cxn modelId="{99064ECC-4170-4C26-937E-7C6FDEF5D1B4}" srcId="{68961408-AB89-4EEC-8A5A-DB3B2867F91C}" destId="{6A14AF71-64AC-4163-9B82-044EA67A4E3D}" srcOrd="2" destOrd="0" parTransId="{A9E91E34-9BF2-495A-9841-95F0F54A43E3}" sibTransId="{A2BF89F2-11B7-4860-8D83-0276572A40C9}"/>
    <dgm:cxn modelId="{634EE409-BACA-4925-BC61-A441321563D3}" type="presOf" srcId="{162A9D5C-A9DA-41E7-A4C4-A481DD2D9C2E}" destId="{4A1FF4D4-9568-4E76-BA81-8C7725627895}" srcOrd="0" destOrd="0" presId="urn:microsoft.com/office/officeart/2005/8/layout/radial1"/>
    <dgm:cxn modelId="{507D5DAD-0250-4BB6-902A-F84CD5A0A3C5}" type="presOf" srcId="{9E606A72-C86F-46E0-8F87-1B402A59196B}" destId="{18276DAD-523B-4B4A-8E46-1062FE91CE4F}" srcOrd="1" destOrd="0" presId="urn:microsoft.com/office/officeart/2005/8/layout/radial1"/>
    <dgm:cxn modelId="{D9E3F2D6-69D6-4A4D-8F20-E6471B1F5564}" srcId="{68961408-AB89-4EEC-8A5A-DB3B2867F91C}" destId="{300E1B61-611A-4CE7-A680-69B9D84E8496}" srcOrd="0" destOrd="0" parTransId="{9E606A72-C86F-46E0-8F87-1B402A59196B}" sibTransId="{CC8A4BC4-B5DD-4A18-8D63-524F24BA6E94}"/>
    <dgm:cxn modelId="{5D30B8D7-3378-4DC5-9866-3DE443663FC7}" type="presOf" srcId="{68961408-AB89-4EEC-8A5A-DB3B2867F91C}" destId="{9B86F679-1670-4059-8717-F07FD59BA419}" srcOrd="0" destOrd="0" presId="urn:microsoft.com/office/officeart/2005/8/layout/radial1"/>
    <dgm:cxn modelId="{29CBF42E-97D0-4ECB-BC00-225EC90EB026}" type="presOf" srcId="{EC9C5D9A-B248-4FBE-82E0-84E48ADE6CED}" destId="{4EB46859-8E15-4023-8C43-20F624FD9D51}" srcOrd="0" destOrd="0" presId="urn:microsoft.com/office/officeart/2005/8/layout/radial1"/>
    <dgm:cxn modelId="{A593B27A-A959-4E68-B900-2463EF9BD310}" type="presOf" srcId="{EB346B18-1599-4E53-83F7-6EC3B8977A53}" destId="{94B79C7C-0706-4ACE-9B16-3EDBC3B29A7D}" srcOrd="0" destOrd="0" presId="urn:microsoft.com/office/officeart/2005/8/layout/radial1"/>
    <dgm:cxn modelId="{BD9A6492-52F9-42E3-B4C0-C0C807E36A40}" type="presOf" srcId="{272DEBD4-CEC0-476D-8A41-BBB7687087EA}" destId="{EFC0572B-38E3-4759-9DCA-32D43139408B}" srcOrd="1" destOrd="0" presId="urn:microsoft.com/office/officeart/2005/8/layout/radial1"/>
    <dgm:cxn modelId="{8373AC26-BA76-47D0-AD02-2F8CCC53DAE5}" type="presOf" srcId="{CFA3C4A5-2A60-4A0B-81A8-03C11CAA88E1}" destId="{7252C170-6644-43DB-A433-8CC8AB577B1C}" srcOrd="1" destOrd="0" presId="urn:microsoft.com/office/officeart/2005/8/layout/radial1"/>
    <dgm:cxn modelId="{0CD2AD97-4C5D-4317-8000-B5D485CA2F85}" type="presOf" srcId="{B7FDE17F-86CE-4D70-9074-567DF272A6AB}" destId="{F3A963AD-6754-462B-B248-6FCB73987866}" srcOrd="0" destOrd="0" presId="urn:microsoft.com/office/officeart/2005/8/layout/radial1"/>
    <dgm:cxn modelId="{142DA9D7-8710-48B8-987A-C6DFD8A1EC93}" type="presOf" srcId="{CFA3C4A5-2A60-4A0B-81A8-03C11CAA88E1}" destId="{6E14FECF-C773-48D9-BA55-38752361FBB9}" srcOrd="0" destOrd="0" presId="urn:microsoft.com/office/officeart/2005/8/layout/radial1"/>
    <dgm:cxn modelId="{FC537870-5ABE-459E-9A39-29C2D318F160}" srcId="{68961408-AB89-4EEC-8A5A-DB3B2867F91C}" destId="{2DFE434A-AB8F-4F26-96CA-3CF9091A3A50}" srcOrd="1" destOrd="0" parTransId="{EB346B18-1599-4E53-83F7-6EC3B8977A53}" sibTransId="{B7E81C4F-E9FA-4F61-88BC-D3E14DD36028}"/>
    <dgm:cxn modelId="{4FA3C044-11C3-477D-9D76-84CD8F493A27}" type="presOf" srcId="{93385875-FDD5-44C5-BB59-7ED58AB411A7}" destId="{E355909B-FD3E-445D-88BB-20A5AEF63B2C}" srcOrd="0" destOrd="0" presId="urn:microsoft.com/office/officeart/2005/8/layout/radial1"/>
    <dgm:cxn modelId="{7F7A699B-95A9-48DA-A64C-5F117DD98AAF}" type="presOf" srcId="{9E606A72-C86F-46E0-8F87-1B402A59196B}" destId="{796E9309-05AE-4167-8C04-419476BD6D20}" srcOrd="0" destOrd="0" presId="urn:microsoft.com/office/officeart/2005/8/layout/radial1"/>
    <dgm:cxn modelId="{C9C2F11B-A890-4B16-BEA9-CC6B583D20D4}" type="presOf" srcId="{6A14AF71-64AC-4163-9B82-044EA67A4E3D}" destId="{54E4EFD2-7492-4D10-84E3-25F368616CFB}" srcOrd="0" destOrd="0" presId="urn:microsoft.com/office/officeart/2005/8/layout/radial1"/>
    <dgm:cxn modelId="{D758F2CD-0F2D-4334-BD17-45E6AEFF2391}" type="presOf" srcId="{300E1B61-611A-4CE7-A680-69B9D84E8496}" destId="{A639F76B-1D25-47DF-B886-48C2FB49E05C}" srcOrd="0" destOrd="0" presId="urn:microsoft.com/office/officeart/2005/8/layout/radial1"/>
    <dgm:cxn modelId="{3A783F10-68A9-4CBC-BB1D-A57ED280A9EC}" type="presOf" srcId="{EB346B18-1599-4E53-83F7-6EC3B8977A53}" destId="{CE28DEE3-B3DA-4D25-A81C-B026E5294E62}" srcOrd="1" destOrd="0" presId="urn:microsoft.com/office/officeart/2005/8/layout/radial1"/>
    <dgm:cxn modelId="{3F651A61-3FCE-47D7-A7F5-8466D279A670}" type="presOf" srcId="{A9E91E34-9BF2-495A-9841-95F0F54A43E3}" destId="{857E59B3-A577-46BB-A1DD-A72CDD058EBF}" srcOrd="1" destOrd="0" presId="urn:microsoft.com/office/officeart/2005/8/layout/radial1"/>
    <dgm:cxn modelId="{F5225AC7-5C0A-4A12-AC0E-0D52605D99D1}" type="presOf" srcId="{5C8A0159-9FFA-47AA-B0EA-515CEA8D511D}" destId="{34950FA4-DB85-4ED3-B449-331C92B76CAE}" srcOrd="0" destOrd="0" presId="urn:microsoft.com/office/officeart/2005/8/layout/radial1"/>
    <dgm:cxn modelId="{F7595C2F-0EF8-4461-B210-40C8AABFA3FD}" type="presOf" srcId="{5C8A0159-9FFA-47AA-B0EA-515CEA8D511D}" destId="{2A3E7964-9C07-487F-861D-BBFF4A5E224B}" srcOrd="1" destOrd="0" presId="urn:microsoft.com/office/officeart/2005/8/layout/radial1"/>
    <dgm:cxn modelId="{19FB7479-37D3-4D33-8776-69039DA3E47A}" srcId="{68961408-AB89-4EEC-8A5A-DB3B2867F91C}" destId="{B7FDE17F-86CE-4D70-9074-567DF272A6AB}" srcOrd="3" destOrd="0" parTransId="{5C8A0159-9FFA-47AA-B0EA-515CEA8D511D}" sibTransId="{37012E75-DF55-42E7-B879-7E930720387B}"/>
    <dgm:cxn modelId="{D61B4BC2-A269-47E5-859E-F57EF8F29BE7}" type="presParOf" srcId="{4EB46859-8E15-4023-8C43-20F624FD9D51}" destId="{9B86F679-1670-4059-8717-F07FD59BA419}" srcOrd="0" destOrd="0" presId="urn:microsoft.com/office/officeart/2005/8/layout/radial1"/>
    <dgm:cxn modelId="{9DC4C2C6-21B7-4E92-81ED-191170C8696B}" type="presParOf" srcId="{4EB46859-8E15-4023-8C43-20F624FD9D51}" destId="{796E9309-05AE-4167-8C04-419476BD6D20}" srcOrd="1" destOrd="0" presId="urn:microsoft.com/office/officeart/2005/8/layout/radial1"/>
    <dgm:cxn modelId="{941AEB2F-5C6F-43DD-A095-5C341F3CF218}" type="presParOf" srcId="{796E9309-05AE-4167-8C04-419476BD6D20}" destId="{18276DAD-523B-4B4A-8E46-1062FE91CE4F}" srcOrd="0" destOrd="0" presId="urn:microsoft.com/office/officeart/2005/8/layout/radial1"/>
    <dgm:cxn modelId="{D656BE1E-AB83-445F-A417-5A197E7EBE6B}" type="presParOf" srcId="{4EB46859-8E15-4023-8C43-20F624FD9D51}" destId="{A639F76B-1D25-47DF-B886-48C2FB49E05C}" srcOrd="2" destOrd="0" presId="urn:microsoft.com/office/officeart/2005/8/layout/radial1"/>
    <dgm:cxn modelId="{148A983B-E8D6-453F-9D0E-8D2A1253AA81}" type="presParOf" srcId="{4EB46859-8E15-4023-8C43-20F624FD9D51}" destId="{94B79C7C-0706-4ACE-9B16-3EDBC3B29A7D}" srcOrd="3" destOrd="0" presId="urn:microsoft.com/office/officeart/2005/8/layout/radial1"/>
    <dgm:cxn modelId="{020EA6DB-9397-4E68-AFAC-1C71E1E31423}" type="presParOf" srcId="{94B79C7C-0706-4ACE-9B16-3EDBC3B29A7D}" destId="{CE28DEE3-B3DA-4D25-A81C-B026E5294E62}" srcOrd="0" destOrd="0" presId="urn:microsoft.com/office/officeart/2005/8/layout/radial1"/>
    <dgm:cxn modelId="{A9151A6A-D755-4EA3-8CEB-5E1FBFA3893C}" type="presParOf" srcId="{4EB46859-8E15-4023-8C43-20F624FD9D51}" destId="{9FC748F6-54A9-4169-B198-37267EF4C603}" srcOrd="4" destOrd="0" presId="urn:microsoft.com/office/officeart/2005/8/layout/radial1"/>
    <dgm:cxn modelId="{6037B7DB-A42E-45B8-BC5F-EAE4DA1B17E9}" type="presParOf" srcId="{4EB46859-8E15-4023-8C43-20F624FD9D51}" destId="{FA203BB9-22BF-42C9-B5E4-4DAA11B7EC13}" srcOrd="5" destOrd="0" presId="urn:microsoft.com/office/officeart/2005/8/layout/radial1"/>
    <dgm:cxn modelId="{69FC265D-202A-4896-93DC-8DA4AE74C952}" type="presParOf" srcId="{FA203BB9-22BF-42C9-B5E4-4DAA11B7EC13}" destId="{857E59B3-A577-46BB-A1DD-A72CDD058EBF}" srcOrd="0" destOrd="0" presId="urn:microsoft.com/office/officeart/2005/8/layout/radial1"/>
    <dgm:cxn modelId="{0A627D23-0131-42D6-9088-57252E66CA22}" type="presParOf" srcId="{4EB46859-8E15-4023-8C43-20F624FD9D51}" destId="{54E4EFD2-7492-4D10-84E3-25F368616CFB}" srcOrd="6" destOrd="0" presId="urn:microsoft.com/office/officeart/2005/8/layout/radial1"/>
    <dgm:cxn modelId="{5B7563EB-0972-4574-BF5D-070E8E267487}" type="presParOf" srcId="{4EB46859-8E15-4023-8C43-20F624FD9D51}" destId="{34950FA4-DB85-4ED3-B449-331C92B76CAE}" srcOrd="7" destOrd="0" presId="urn:microsoft.com/office/officeart/2005/8/layout/radial1"/>
    <dgm:cxn modelId="{F0889F9D-8E0D-4F8A-988A-C3D0C6AA1152}" type="presParOf" srcId="{34950FA4-DB85-4ED3-B449-331C92B76CAE}" destId="{2A3E7964-9C07-487F-861D-BBFF4A5E224B}" srcOrd="0" destOrd="0" presId="urn:microsoft.com/office/officeart/2005/8/layout/radial1"/>
    <dgm:cxn modelId="{B6AA9E31-8727-48AA-A5D7-D793AA8F9409}" type="presParOf" srcId="{4EB46859-8E15-4023-8C43-20F624FD9D51}" destId="{F3A963AD-6754-462B-B248-6FCB73987866}" srcOrd="8" destOrd="0" presId="urn:microsoft.com/office/officeart/2005/8/layout/radial1"/>
    <dgm:cxn modelId="{1B99D1FB-4061-41A6-84FC-BC52B1FAFF8D}" type="presParOf" srcId="{4EB46859-8E15-4023-8C43-20F624FD9D51}" destId="{7A1E80CF-6913-4D8C-B726-1AA694B1DF02}" srcOrd="9" destOrd="0" presId="urn:microsoft.com/office/officeart/2005/8/layout/radial1"/>
    <dgm:cxn modelId="{E23812BA-2F49-4FF3-9BB7-1CDB11ACA0C1}" type="presParOf" srcId="{7A1E80CF-6913-4D8C-B726-1AA694B1DF02}" destId="{EFC0572B-38E3-4759-9DCA-32D43139408B}" srcOrd="0" destOrd="0" presId="urn:microsoft.com/office/officeart/2005/8/layout/radial1"/>
    <dgm:cxn modelId="{3677BA72-858D-4A2D-A335-D7D19652FE11}" type="presParOf" srcId="{4EB46859-8E15-4023-8C43-20F624FD9D51}" destId="{4A1FF4D4-9568-4E76-BA81-8C7725627895}" srcOrd="10" destOrd="0" presId="urn:microsoft.com/office/officeart/2005/8/layout/radial1"/>
    <dgm:cxn modelId="{EBA9458C-8EEC-4E6A-8FD7-BC765A25A368}" type="presParOf" srcId="{4EB46859-8E15-4023-8C43-20F624FD9D51}" destId="{6E14FECF-C773-48D9-BA55-38752361FBB9}" srcOrd="11" destOrd="0" presId="urn:microsoft.com/office/officeart/2005/8/layout/radial1"/>
    <dgm:cxn modelId="{93484FB7-F9A4-4D8E-8483-86E0F5D4084B}" type="presParOf" srcId="{6E14FECF-C773-48D9-BA55-38752361FBB9}" destId="{7252C170-6644-43DB-A433-8CC8AB577B1C}" srcOrd="0" destOrd="0" presId="urn:microsoft.com/office/officeart/2005/8/layout/radial1"/>
    <dgm:cxn modelId="{5E3F2F5F-EDB9-4F8C-B493-00D03882DDD6}" type="presParOf" srcId="{4EB46859-8E15-4023-8C43-20F624FD9D51}" destId="{E355909B-FD3E-445D-88BB-20A5AEF63B2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6F679-1670-4059-8717-F07FD59BA419}">
      <dsp:nvSpPr>
        <dsp:cNvPr id="0" name=""/>
        <dsp:cNvSpPr/>
      </dsp:nvSpPr>
      <dsp:spPr>
        <a:xfrm>
          <a:off x="4404733" y="2244493"/>
          <a:ext cx="1703701" cy="1703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6</a:t>
          </a:r>
          <a:r>
            <a:rPr lang="en-US" sz="3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</a:t>
          </a:r>
          <a:r>
            <a:rPr lang="th-TH" sz="3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38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29</a:t>
          </a:r>
          <a:r>
            <a:rPr lang="en-US" sz="3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</a:t>
          </a:r>
          <a:r>
            <a:rPr lang="th-TH" sz="3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ข้อ</a:t>
          </a:r>
          <a:endParaRPr lang="th-TH" sz="3800" b="1" kern="1200" dirty="0">
            <a:solidFill>
              <a:schemeClr val="bg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654234" y="2493994"/>
        <a:ext cx="1204699" cy="1204699"/>
      </dsp:txXfrm>
    </dsp:sp>
    <dsp:sp modelId="{796E9309-05AE-4167-8C04-419476BD6D20}">
      <dsp:nvSpPr>
        <dsp:cNvPr id="0" name=""/>
        <dsp:cNvSpPr/>
      </dsp:nvSpPr>
      <dsp:spPr>
        <a:xfrm rot="16200000">
          <a:off x="4999436" y="1972760"/>
          <a:ext cx="514295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514295" y="1458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243726" y="1974488"/>
        <a:ext cx="25714" cy="25714"/>
      </dsp:txXfrm>
    </dsp:sp>
    <dsp:sp modelId="{A639F76B-1D25-47DF-B886-48C2FB49E05C}">
      <dsp:nvSpPr>
        <dsp:cNvPr id="0" name=""/>
        <dsp:cNvSpPr/>
      </dsp:nvSpPr>
      <dsp:spPr>
        <a:xfrm>
          <a:off x="4404733" y="26496"/>
          <a:ext cx="1703701" cy="17037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8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1</a:t>
          </a:r>
          <a:r>
            <a:rPr lang="th-TH" sz="2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การบริหารกองทุน (ข้อ </a:t>
          </a:r>
          <a:r>
            <a:rPr lang="en-US" sz="28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5-14</a:t>
          </a:r>
          <a:r>
            <a:rPr lang="th-TH" sz="2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  <a:endParaRPr lang="th-TH" sz="2800" b="1" kern="1200" dirty="0">
            <a:solidFill>
              <a:schemeClr val="bg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654234" y="275997"/>
        <a:ext cx="1204699" cy="1204699"/>
      </dsp:txXfrm>
    </dsp:sp>
    <dsp:sp modelId="{94B79C7C-0706-4ACE-9B16-3EDBC3B29A7D}">
      <dsp:nvSpPr>
        <dsp:cNvPr id="0" name=""/>
        <dsp:cNvSpPr/>
      </dsp:nvSpPr>
      <dsp:spPr>
        <a:xfrm rot="19800000">
          <a:off x="5959857" y="2527259"/>
          <a:ext cx="514295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514295" y="1458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6204147" y="2528987"/>
        <a:ext cx="25714" cy="25714"/>
      </dsp:txXfrm>
    </dsp:sp>
    <dsp:sp modelId="{9FC748F6-54A9-4169-B198-37267EF4C603}">
      <dsp:nvSpPr>
        <dsp:cNvPr id="0" name=""/>
        <dsp:cNvSpPr/>
      </dsp:nvSpPr>
      <dsp:spPr>
        <a:xfrm>
          <a:off x="6325574" y="1135494"/>
          <a:ext cx="1703701" cy="1703701"/>
        </a:xfrm>
        <a:prstGeom prst="ellipse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8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2 </a:t>
          </a:r>
          <a:r>
            <a:rPr lang="th-TH" sz="2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สมาชิกกองทุนฯ (ข้อ </a:t>
          </a:r>
          <a:r>
            <a:rPr lang="en-US" sz="28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15-16</a:t>
          </a:r>
          <a:r>
            <a:rPr lang="th-TH" sz="2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  <a:endParaRPr lang="th-TH" sz="2800" b="1" kern="1200" dirty="0">
            <a:solidFill>
              <a:schemeClr val="bg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575075" y="1384995"/>
        <a:ext cx="1204699" cy="1204699"/>
      </dsp:txXfrm>
    </dsp:sp>
    <dsp:sp modelId="{FA203BB9-22BF-42C9-B5E4-4DAA11B7EC13}">
      <dsp:nvSpPr>
        <dsp:cNvPr id="0" name=""/>
        <dsp:cNvSpPr/>
      </dsp:nvSpPr>
      <dsp:spPr>
        <a:xfrm rot="1800000">
          <a:off x="5959857" y="3636258"/>
          <a:ext cx="514295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514295" y="1458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6204147" y="3637985"/>
        <a:ext cx="25714" cy="25714"/>
      </dsp:txXfrm>
    </dsp:sp>
    <dsp:sp modelId="{54E4EFD2-7492-4D10-84E3-25F368616CFB}">
      <dsp:nvSpPr>
        <dsp:cNvPr id="0" name=""/>
        <dsp:cNvSpPr/>
      </dsp:nvSpPr>
      <dsp:spPr>
        <a:xfrm>
          <a:off x="6325574" y="3353491"/>
          <a:ext cx="1703701" cy="1703701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4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3</a:t>
          </a:r>
          <a:r>
            <a:rPr lang="th-TH" sz="24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การรับเงิน การจ่ายเงิน และการเก็บรักษาเงิน (</a:t>
          </a:r>
          <a:r>
            <a:rPr lang="en-US" sz="24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17-22</a:t>
          </a:r>
          <a:r>
            <a:rPr lang="th-TH" sz="24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  <a:endParaRPr lang="th-TH" sz="2400" b="1" kern="1200" dirty="0">
            <a:solidFill>
              <a:schemeClr val="bg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575075" y="3602992"/>
        <a:ext cx="1204699" cy="1204699"/>
      </dsp:txXfrm>
    </dsp:sp>
    <dsp:sp modelId="{34950FA4-DB85-4ED3-B449-331C92B76CAE}">
      <dsp:nvSpPr>
        <dsp:cNvPr id="0" name=""/>
        <dsp:cNvSpPr/>
      </dsp:nvSpPr>
      <dsp:spPr>
        <a:xfrm rot="5400000">
          <a:off x="4999436" y="4190757"/>
          <a:ext cx="514295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514295" y="1458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243726" y="4192484"/>
        <a:ext cx="25714" cy="25714"/>
      </dsp:txXfrm>
    </dsp:sp>
    <dsp:sp modelId="{F3A963AD-6754-462B-B248-6FCB73987866}">
      <dsp:nvSpPr>
        <dsp:cNvPr id="0" name=""/>
        <dsp:cNvSpPr/>
      </dsp:nvSpPr>
      <dsp:spPr>
        <a:xfrm>
          <a:off x="4404733" y="4462489"/>
          <a:ext cx="1703701" cy="1703701"/>
        </a:xfrm>
        <a:prstGeom prst="ellips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0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4</a:t>
          </a:r>
          <a:r>
            <a:rPr lang="th-TH" sz="20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การบัญชี การตรวจสอบ  และการรายงานผล (ข้อ </a:t>
          </a:r>
          <a:r>
            <a:rPr lang="en-US" sz="20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23-27</a:t>
          </a:r>
          <a:r>
            <a:rPr lang="th-TH" sz="20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</a:p>
      </dsp:txBody>
      <dsp:txXfrm>
        <a:off x="4654234" y="4711990"/>
        <a:ext cx="1204699" cy="1204699"/>
      </dsp:txXfrm>
    </dsp:sp>
    <dsp:sp modelId="{7A1E80CF-6913-4D8C-B726-1AA694B1DF02}">
      <dsp:nvSpPr>
        <dsp:cNvPr id="0" name=""/>
        <dsp:cNvSpPr/>
      </dsp:nvSpPr>
      <dsp:spPr>
        <a:xfrm rot="9000000">
          <a:off x="4039015" y="3636258"/>
          <a:ext cx="514295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514295" y="1458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0800000">
        <a:off x="4283305" y="3637985"/>
        <a:ext cx="25714" cy="25714"/>
      </dsp:txXfrm>
    </dsp:sp>
    <dsp:sp modelId="{4A1FF4D4-9568-4E76-BA81-8C7725627895}">
      <dsp:nvSpPr>
        <dsp:cNvPr id="0" name=""/>
        <dsp:cNvSpPr/>
      </dsp:nvSpPr>
      <dsp:spPr>
        <a:xfrm>
          <a:off x="2483891" y="3353491"/>
          <a:ext cx="1703701" cy="1703701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4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5</a:t>
          </a:r>
          <a:r>
            <a:rPr lang="th-TH" sz="24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การประเมินผล (ข้อ </a:t>
          </a:r>
          <a:r>
            <a:rPr lang="en-US" sz="24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28</a:t>
          </a:r>
          <a:r>
            <a:rPr lang="th-TH" sz="24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</a:p>
      </dsp:txBody>
      <dsp:txXfrm>
        <a:off x="2733392" y="3602992"/>
        <a:ext cx="1204699" cy="1204699"/>
      </dsp:txXfrm>
    </dsp:sp>
    <dsp:sp modelId="{6E14FECF-C773-48D9-BA55-38752361FBB9}">
      <dsp:nvSpPr>
        <dsp:cNvPr id="0" name=""/>
        <dsp:cNvSpPr/>
      </dsp:nvSpPr>
      <dsp:spPr>
        <a:xfrm rot="12600000">
          <a:off x="4039015" y="2527259"/>
          <a:ext cx="514295" cy="29169"/>
        </a:xfrm>
        <a:custGeom>
          <a:avLst/>
          <a:gdLst/>
          <a:ahLst/>
          <a:cxnLst/>
          <a:rect l="0" t="0" r="0" b="0"/>
          <a:pathLst>
            <a:path>
              <a:moveTo>
                <a:pt x="0" y="14584"/>
              </a:moveTo>
              <a:lnTo>
                <a:pt x="514295" y="1458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0800000">
        <a:off x="4283305" y="2528987"/>
        <a:ext cx="25714" cy="25714"/>
      </dsp:txXfrm>
    </dsp:sp>
    <dsp:sp modelId="{E355909B-FD3E-445D-88BB-20A5AEF63B2C}">
      <dsp:nvSpPr>
        <dsp:cNvPr id="0" name=""/>
        <dsp:cNvSpPr/>
      </dsp:nvSpPr>
      <dsp:spPr>
        <a:xfrm>
          <a:off x="2483891" y="1135494"/>
          <a:ext cx="1703701" cy="1703701"/>
        </a:xfrm>
        <a:prstGeom prst="ellipse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หมวด </a:t>
          </a:r>
          <a:r>
            <a:rPr lang="en-US" sz="28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6</a:t>
          </a:r>
          <a:r>
            <a:rPr lang="th-TH" sz="2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 บทเฉพาะกาล (ข้อ </a:t>
          </a:r>
          <a:r>
            <a:rPr lang="en-US" sz="2800" b="1" kern="1200" dirty="0" smtClean="0">
              <a:solidFill>
                <a:schemeClr val="bg1"/>
              </a:solidFill>
              <a:latin typeface="Cordia New" pitchFamily="34" charset="-34"/>
              <a:cs typeface="Cordia New" pitchFamily="34" charset="-34"/>
            </a:rPr>
            <a:t>29</a:t>
          </a:r>
          <a:r>
            <a:rPr lang="th-TH" sz="2800" b="1" kern="12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rPr>
            <a:t>)</a:t>
          </a:r>
        </a:p>
      </dsp:txBody>
      <dsp:txXfrm>
        <a:off x="2733392" y="1384995"/>
        <a:ext cx="1204699" cy="1204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2AE7828-AB03-447C-8145-ED2D154EB190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0B90ACF8-EEED-4698-9A2F-B717D1C7A9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21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4263E2E5-1D3C-4DF8-B870-742470D761A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1" y="4724202"/>
            <a:ext cx="5486400" cy="4475560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39086435-F06C-489B-8941-A3AABEFAA9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11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86435-F06C-489B-8941-A3AABEFAA989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144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86435-F06C-489B-8941-A3AABEFAA989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144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25E5-97CA-4510-A876-063B8712547B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05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EF03-E03D-4CBC-8BEF-77360D1AC12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33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F003-9A7E-4CD9-9570-22A87997EE42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01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4118-5CB2-4DAC-919B-B04179F953CD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636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D0A-7404-4F1B-8791-C62943CBD680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73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DA85-7DE2-40AE-BE28-4548084D075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525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F99A-BE7A-4477-A7C2-ADFDC210896E}" type="datetime1">
              <a:rPr lang="th-TH" smtClean="0"/>
              <a:t>29/11/59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77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D15-617C-4FD7-9DE4-4D760E586705}" type="datetime1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89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54B6-AA1A-4B49-B23D-00B6194341D6}" type="datetime1">
              <a:rPr lang="th-TH" smtClean="0"/>
              <a:t>29/11/59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390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DFF7-9543-4244-945C-66043840ADCE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4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31D0-77A9-456E-A4C4-9026F3D7738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4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CE0B2-5C0A-484F-B642-BB2DC596C59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298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1366"/>
            <a:ext cx="1804572" cy="1682642"/>
          </a:xfrm>
          <a:prstGeom prst="rect">
            <a:avLst/>
          </a:prstGeom>
        </p:spPr>
      </p:pic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71366"/>
            <a:ext cx="1536325" cy="1688738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229816" y="1920762"/>
            <a:ext cx="8665117" cy="443951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30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 </a:t>
            </a:r>
          </a:p>
          <a:p>
            <a:pPr algn="ctr"/>
            <a:endParaRPr lang="th-TH" sz="30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  <a:p>
            <a:pPr algn="ctr"/>
            <a:r>
              <a:rPr lang="th-TH" sz="48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ข้อบังคับ</a:t>
            </a:r>
            <a:r>
              <a:rPr lang="th-TH" sz="48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คณะกรรมการบริหารกองทุน</a:t>
            </a:r>
            <a:r>
              <a:rPr lang="th-TH" sz="48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พัฒนา</a:t>
            </a:r>
            <a:br>
              <a:rPr lang="th-TH" sz="48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</a:br>
            <a:r>
              <a:rPr lang="th-TH" sz="48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บทบาท</a:t>
            </a:r>
            <a:r>
              <a:rPr lang="th-TH" sz="48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สตรี ว่าด้วยการบริหาร   </a:t>
            </a:r>
          </a:p>
          <a:p>
            <a:pPr algn="ctr"/>
            <a:r>
              <a:rPr lang="th-TH" sz="48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  กองทุนพัฒนาบทบาทสตรี พ.ศ. 2559</a:t>
            </a:r>
          </a:p>
          <a:p>
            <a:pPr marL="457200" indent="-457200">
              <a:buFontTx/>
              <a:buChar char="-"/>
            </a:pPr>
            <a:endParaRPr lang="th-TH" sz="3200" b="1" dirty="0" smtClean="0">
              <a:solidFill>
                <a:schemeClr val="bg1"/>
              </a:solidFill>
              <a:latin typeface="TH SarabunPSK" pitchFamily="34" charset="-34"/>
              <a:cs typeface="+mj-cs"/>
            </a:endParaRPr>
          </a:p>
          <a:p>
            <a:endParaRPr lang="th-TH" sz="32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14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67744" y="409340"/>
            <a:ext cx="460851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539552" y="1223970"/>
            <a:ext cx="1368152" cy="849890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44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11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899592" y="2180604"/>
            <a:ext cx="7649435" cy="3336628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800" b="1" dirty="0" smtClean="0">
                <a:latin typeface="TH SarabunIT๙" pitchFamily="34" charset="-34"/>
                <a:cs typeface="+mj-cs"/>
                <a:sym typeface="Wingdings"/>
              </a:rPr>
              <a:t></a:t>
            </a:r>
            <a:r>
              <a:rPr lang="th-TH" sz="4000" b="1" dirty="0" smtClean="0">
                <a:latin typeface="TH SarabunIT๙" pitchFamily="34" charset="-34"/>
                <a:cs typeface="+mj-cs"/>
              </a:rPr>
              <a:t>คณะกรรมการบริหารแต่งตั้งคณะอนุกรรมการ </a:t>
            </a:r>
          </a:p>
          <a:p>
            <a:r>
              <a:rPr lang="th-TH" sz="4000" b="1" dirty="0" smtClean="0">
                <a:latin typeface="TH SarabunIT๙" pitchFamily="34" charset="-34"/>
                <a:cs typeface="+mj-cs"/>
              </a:rPr>
              <a:t>     บริหารกองทุนพัฒนาบทบาทสตรีระดับจังหวัด 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</a:rPr>
              <a:t>     และคณะอนุกรรมการกลั่นกรองและติดตาม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</a:rPr>
              <a:t>     การดำเนินงานกองทุนพัฒนาบทบาทสตรีอำเภอ    </a:t>
            </a:r>
            <a:endParaRPr lang="th-TH" sz="4000" b="1" dirty="0">
              <a:latin typeface="Cordia New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87051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10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132481" y="969821"/>
            <a:ext cx="8843129" cy="1102148"/>
            <a:chOff x="132481" y="969821"/>
            <a:chExt cx="8843129" cy="1102148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1326175" y="969821"/>
              <a:ext cx="7649435" cy="1102147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3200" b="1" dirty="0" smtClean="0">
                  <a:latin typeface="TH SarabunIT๙" pitchFamily="34" charset="-34"/>
                  <a:cs typeface="+mj-cs"/>
                  <a:sym typeface="Wingdings"/>
                </a:rPr>
                <a:t>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  <a:sym typeface="Wingdings"/>
                </a:rPr>
                <a:t>สำนักงานกองทุนพัฒนาบทบาทสตรี “</a:t>
              </a:r>
              <a:r>
                <a:rPr lang="th-TH" sz="3600" b="1" dirty="0" err="1" smtClean="0">
                  <a:solidFill>
                    <a:schemeClr val="accent2"/>
                  </a:solidFill>
                  <a:latin typeface="TH SarabunIT๙" pitchFamily="34" charset="-34"/>
                  <a:cs typeface="+mj-cs"/>
                  <a:sym typeface="Wingdings"/>
                </a:rPr>
                <a:t>สกส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  <a:sym typeface="Wingdings"/>
                </a:rPr>
                <a:t>.”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</a:rPr>
                <a:t>   </a:t>
              </a:r>
              <a:endParaRPr lang="th-TH" sz="2600" b="1" dirty="0">
                <a:solidFill>
                  <a:schemeClr val="accent2"/>
                </a:solidFill>
                <a:latin typeface="Cordia New" pitchFamily="34" charset="-34"/>
                <a:cs typeface="+mj-cs"/>
              </a:endParaRPr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132481" y="980265"/>
              <a:ext cx="1152126" cy="1091704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12</a:t>
              </a:r>
              <a:endParaRPr lang="th-TH" sz="3200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95736" y="140674"/>
            <a:ext cx="450261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158616" y="2218432"/>
            <a:ext cx="8816994" cy="4522936"/>
            <a:chOff x="158616" y="2218432"/>
            <a:chExt cx="8816994" cy="4522936"/>
          </a:xfrm>
        </p:grpSpPr>
        <p:sp>
          <p:nvSpPr>
            <p:cNvPr id="7" name="สี่เหลี่ยมผืนผ้ามุมมน 6"/>
            <p:cNvSpPr/>
            <p:nvPr/>
          </p:nvSpPr>
          <p:spPr>
            <a:xfrm>
              <a:off x="1326175" y="2218432"/>
              <a:ext cx="7649435" cy="4522936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IT๙" pitchFamily="34" charset="-34"/>
                  <a:cs typeface="+mj-cs"/>
                  <a:sym typeface="Wingdings"/>
                </a:rPr>
                <a:t>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  <a:sym typeface="Wingdings"/>
                </a:rPr>
                <a:t>หน้าที่สำนักงานกองทุนพัฒนาบทบาทสตรี “</a:t>
              </a:r>
              <a:r>
                <a:rPr lang="th-TH" sz="3600" b="1" dirty="0" err="1" smtClean="0">
                  <a:solidFill>
                    <a:schemeClr val="accent2"/>
                  </a:solidFill>
                  <a:latin typeface="TH SarabunIT๙" pitchFamily="34" charset="-34"/>
                  <a:cs typeface="+mj-cs"/>
                  <a:sym typeface="Wingdings"/>
                </a:rPr>
                <a:t>สกส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  <a:sym typeface="Wingdings"/>
                </a:rPr>
                <a:t>.”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</a:rPr>
                <a:t> </a:t>
              </a:r>
              <a:r>
                <a:rPr lang="th-TH" sz="3600" b="1" dirty="0" smtClean="0">
                  <a:latin typeface="TH SarabunIT๙" pitchFamily="34" charset="-34"/>
                  <a:cs typeface="+mj-cs"/>
                </a:rPr>
                <a:t/>
              </a:r>
              <a:br>
                <a:rPr lang="th-TH" sz="3600" b="1" dirty="0" smtClean="0">
                  <a:latin typeface="TH SarabunIT๙" pitchFamily="34" charset="-34"/>
                  <a:cs typeface="+mj-cs"/>
                </a:rPr>
              </a:br>
              <a:r>
                <a:rPr lang="th-TH" sz="3600" b="1" dirty="0" smtClean="0">
                  <a:latin typeface="TH SarabunIT๙" pitchFamily="34" charset="-34"/>
                  <a:cs typeface="+mj-cs"/>
                </a:rPr>
                <a:t>    </a:t>
              </a:r>
              <a:r>
                <a:rPr lang="en-US" sz="3600" b="1" dirty="0" smtClean="0">
                  <a:latin typeface="Cordia New" pitchFamily="34" charset="-34"/>
                  <a:cs typeface="+mj-cs"/>
                </a:rPr>
                <a:t>1</a:t>
              </a:r>
              <a:r>
                <a:rPr lang="th-TH" sz="3600" b="1" dirty="0" smtClean="0">
                  <a:latin typeface="TH SarabunIT๙" pitchFamily="34" charset="-34"/>
                  <a:cs typeface="+mj-cs"/>
                </a:rPr>
                <a:t>. เป็นสำนักงานเลขานุการของคณะกรรมการบริหาร</a:t>
              </a:r>
              <a:br>
                <a:rPr lang="th-TH" sz="3600" b="1" dirty="0" smtClean="0">
                  <a:latin typeface="TH SarabunIT๙" pitchFamily="34" charset="-34"/>
                  <a:cs typeface="+mj-cs"/>
                </a:rPr>
              </a:br>
              <a:r>
                <a:rPr lang="th-TH" sz="3600" b="1" dirty="0" smtClean="0">
                  <a:latin typeface="TH SarabunIT๙" pitchFamily="34" charset="-34"/>
                  <a:cs typeface="+mj-cs"/>
                </a:rPr>
                <a:t>    </a:t>
              </a:r>
              <a:r>
                <a:rPr lang="en-US" sz="3600" b="1" dirty="0" smtClean="0">
                  <a:latin typeface="Cordia New" pitchFamily="34" charset="-34"/>
                  <a:cs typeface="+mj-cs"/>
                </a:rPr>
                <a:t>2</a:t>
              </a:r>
              <a:r>
                <a:rPr lang="th-TH" sz="3600" b="1" dirty="0" smtClean="0">
                  <a:latin typeface="TH SarabunIT๙" pitchFamily="34" charset="-34"/>
                  <a:cs typeface="+mj-cs"/>
                </a:rPr>
                <a:t>. ดำเนินงานต่างๆ ของกองทุน</a:t>
              </a:r>
              <a:br>
                <a:rPr lang="th-TH" sz="3600" b="1" dirty="0" smtClean="0">
                  <a:latin typeface="TH SarabunIT๙" pitchFamily="34" charset="-34"/>
                  <a:cs typeface="+mj-cs"/>
                </a:rPr>
              </a:br>
              <a:r>
                <a:rPr lang="th-TH" sz="3600" b="1" dirty="0" smtClean="0">
                  <a:latin typeface="TH SarabunIT๙" pitchFamily="34" charset="-34"/>
                  <a:cs typeface="+mj-cs"/>
                </a:rPr>
                <a:t>    </a:t>
              </a:r>
              <a:r>
                <a:rPr lang="en-US" sz="3600" b="1" dirty="0" smtClean="0">
                  <a:latin typeface="Cordia New" pitchFamily="34" charset="-34"/>
                  <a:cs typeface="+mj-cs"/>
                </a:rPr>
                <a:t>3</a:t>
              </a:r>
              <a:r>
                <a:rPr lang="th-TH" sz="3600" b="1" dirty="0" smtClean="0">
                  <a:latin typeface="TH SarabunIT๙" pitchFamily="34" charset="-34"/>
                  <a:cs typeface="+mj-cs"/>
                </a:rPr>
                <a:t>. ศึกษา รวบรวม และวิเคราะห์ข้อมูลเกี่ยวกับการดำเนินงานของกองทุน</a:t>
              </a:r>
              <a:br>
                <a:rPr lang="th-TH" sz="3600" b="1" dirty="0" smtClean="0">
                  <a:latin typeface="TH SarabunIT๙" pitchFamily="34" charset="-34"/>
                  <a:cs typeface="+mj-cs"/>
                </a:rPr>
              </a:br>
              <a:r>
                <a:rPr lang="th-TH" sz="3600" b="1" dirty="0" smtClean="0">
                  <a:latin typeface="TH SarabunIT๙" pitchFamily="34" charset="-34"/>
                  <a:cs typeface="+mj-cs"/>
                </a:rPr>
                <a:t>    </a:t>
              </a:r>
              <a:r>
                <a:rPr lang="en-US" sz="3600" b="1" dirty="0" smtClean="0">
                  <a:latin typeface="Cordia New" pitchFamily="34" charset="-34"/>
                  <a:cs typeface="+mj-cs"/>
                </a:rPr>
                <a:t>4</a:t>
              </a:r>
              <a:r>
                <a:rPr lang="th-TH" sz="3600" b="1" dirty="0" smtClean="0">
                  <a:latin typeface="TH SarabunIT๙" pitchFamily="34" charset="-34"/>
                  <a:cs typeface="+mj-cs"/>
                </a:rPr>
                <a:t>. เผยแพร่ประชาสัมพันธ์เกี่ยวกับการดำเนินงานของกองทุน</a:t>
              </a:r>
              <a:br>
                <a:rPr lang="th-TH" sz="3600" b="1" dirty="0" smtClean="0">
                  <a:latin typeface="TH SarabunIT๙" pitchFamily="34" charset="-34"/>
                  <a:cs typeface="+mj-cs"/>
                </a:rPr>
              </a:br>
              <a:endParaRPr lang="th-TH" sz="3600" b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158616" y="2319426"/>
              <a:ext cx="1152126" cy="1091704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13</a:t>
              </a:r>
              <a:endParaRPr lang="th-TH" sz="3200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87051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8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95736" y="140674"/>
            <a:ext cx="450261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251520" y="1174945"/>
            <a:ext cx="8607177" cy="4450928"/>
            <a:chOff x="158616" y="2218432"/>
            <a:chExt cx="8816994" cy="4450928"/>
          </a:xfrm>
        </p:grpSpPr>
        <p:sp>
          <p:nvSpPr>
            <p:cNvPr id="7" name="สี่เหลี่ยมผืนผ้ามุมมน 6"/>
            <p:cNvSpPr/>
            <p:nvPr/>
          </p:nvSpPr>
          <p:spPr>
            <a:xfrm>
              <a:off x="1326175" y="2218432"/>
              <a:ext cx="7649435" cy="4450928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3600" b="1" dirty="0" smtClean="0">
                  <a:latin typeface="TH SarabunIT๙" pitchFamily="34" charset="-34"/>
                  <a:cs typeface="+mj-cs"/>
                  <a:sym typeface="Wingdings"/>
                </a:rPr>
                <a:t>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  <a:sym typeface="Wingdings"/>
                </a:rPr>
                <a:t>หน้าที่สำนักงานกองทุนพัฒนาบทบาทสตรี “</a:t>
              </a:r>
              <a:r>
                <a:rPr lang="th-TH" sz="3600" b="1" dirty="0" err="1" smtClean="0">
                  <a:solidFill>
                    <a:schemeClr val="accent2"/>
                  </a:solidFill>
                  <a:latin typeface="TH SarabunIT๙" pitchFamily="34" charset="-34"/>
                  <a:cs typeface="+mj-cs"/>
                  <a:sym typeface="Wingdings"/>
                </a:rPr>
                <a:t>สกส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  <a:sym typeface="Wingdings"/>
                </a:rPr>
                <a:t>.”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</a:rPr>
                <a:t> </a:t>
              </a:r>
              <a:r>
                <a:rPr lang="th-TH" sz="3600" b="1" dirty="0" smtClean="0">
                  <a:latin typeface="TH SarabunIT๙" pitchFamily="34" charset="-34"/>
                  <a:cs typeface="+mj-cs"/>
                </a:rPr>
                <a:t/>
              </a:r>
              <a:br>
                <a:rPr lang="th-TH" sz="3600" b="1" dirty="0" smtClean="0">
                  <a:latin typeface="TH SarabunIT๙" pitchFamily="34" charset="-34"/>
                  <a:cs typeface="+mj-cs"/>
                </a:rPr>
              </a:br>
              <a:r>
                <a:rPr lang="en-US" sz="3600" b="1" dirty="0" smtClean="0">
                  <a:latin typeface="TH SarabunIT๙" pitchFamily="34" charset="-34"/>
                  <a:cs typeface="+mj-cs"/>
                </a:rPr>
                <a:t> </a:t>
              </a:r>
              <a:r>
                <a:rPr lang="en-US" sz="3200" b="1" dirty="0" smtClean="0">
                  <a:latin typeface="Cordia New" pitchFamily="34" charset="-34"/>
                  <a:cs typeface="+mj-cs"/>
                </a:rPr>
                <a:t>5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. ดำเนินการและประสานงานกับส่วนราชการ  หน่วยงาน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   ของรัฐ  รัฐวิสาหกิจ  และองค์กรต่างๆ  ที่เกี่ยวข้องกับ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   การดำเนินงานของกองทุน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</a:t>
              </a:r>
              <a:r>
                <a:rPr lang="en-US" sz="3200" b="1" dirty="0" smtClean="0">
                  <a:latin typeface="Cordia New" pitchFamily="34" charset="-34"/>
                  <a:cs typeface="+mj-cs"/>
                </a:rPr>
                <a:t>6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. ส่งเสริม  สนับสนุน  การพัฒนาบุคลากร  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   และผู้ที่เกี่ยวข้องกับการดำเนินงานกองทุน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</a:t>
              </a:r>
              <a:r>
                <a:rPr lang="en-US" sz="3200" b="1" dirty="0" smtClean="0">
                  <a:latin typeface="Cordia New" pitchFamily="34" charset="-34"/>
                  <a:cs typeface="+mj-cs"/>
                </a:rPr>
                <a:t>7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. รวบรวมและจัดทำระบบฐานข้อมูลการดำเนินงานกองทุน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</a:t>
              </a:r>
              <a:r>
                <a:rPr lang="en-US" sz="3200" b="1" dirty="0" smtClean="0">
                  <a:latin typeface="Cordia New" pitchFamily="34" charset="-34"/>
                  <a:cs typeface="+mj-cs"/>
                </a:rPr>
                <a:t>8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. ปฏิบัติหน้าที่อื่นตามที่คณะกรรมการบริหารมอบหมาย</a:t>
              </a:r>
              <a:endParaRPr lang="th-TH" sz="3200" b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158616" y="2319426"/>
              <a:ext cx="1152126" cy="1091704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13</a:t>
              </a:r>
              <a:endParaRPr lang="th-TH" sz="3200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87051"/>
            <a:ext cx="2895600" cy="365125"/>
          </a:xfrm>
        </p:spPr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10" name="คำบรรยายภาพแบบลูกศรขวา 9"/>
          <p:cNvSpPr/>
          <p:nvPr/>
        </p:nvSpPr>
        <p:spPr>
          <a:xfrm>
            <a:off x="7668344" y="6021288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5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1720" y="206473"/>
            <a:ext cx="450261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364912" y="1115420"/>
            <a:ext cx="7649435" cy="2097556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 </a:t>
            </a:r>
            <a:r>
              <a:rPr lang="th-TH" sz="3600" b="1" u="sng" dirty="0" smtClean="0">
                <a:solidFill>
                  <a:schemeClr val="accent2"/>
                </a:solidFill>
                <a:latin typeface="TH SarabunIT๙" pitchFamily="34" charset="-34"/>
                <a:cs typeface="+mj-cs"/>
                <a:sym typeface="Wingdings"/>
              </a:rPr>
              <a:t>สำนักงานพัฒนาชุมชนจังหวัด  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/>
            </a:r>
            <a:b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    เป็นสำนักงานเลขานุการคณะอนุกรรมการบริหาร</a:t>
            </a:r>
            <a:b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    กองทุนพัฒนาบทบาทสตรีระดับจังหวัด</a:t>
            </a:r>
            <a:endParaRPr lang="th-TH" sz="3200" b="1" dirty="0">
              <a:latin typeface="Cordia New" pitchFamily="34" charset="-34"/>
              <a:cs typeface="+mj-cs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29653" y="1125864"/>
            <a:ext cx="1152126" cy="1799080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13</a:t>
            </a:r>
            <a:r>
              <a:rPr lang="en-US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</a:b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วรรคสอง และ</a:t>
            </a:r>
            <a:b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</a:b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วรรคสาม</a:t>
            </a:r>
            <a:endParaRPr lang="th-TH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1364912" y="3429000"/>
            <a:ext cx="7649435" cy="2304256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 smtClean="0">
                <a:latin typeface="TH SarabunIT๙" pitchFamily="34" charset="-34"/>
                <a:cs typeface="+mj-cs"/>
                <a:sym typeface="Wingdings"/>
              </a:rPr>
              <a:t> </a:t>
            </a:r>
            <a:r>
              <a:rPr lang="th-TH" sz="3600" b="1" u="sng" dirty="0" smtClean="0">
                <a:solidFill>
                  <a:schemeClr val="accent2"/>
                </a:solidFill>
                <a:latin typeface="TH SarabunIT๙" pitchFamily="34" charset="-34"/>
                <a:cs typeface="+mj-cs"/>
                <a:sym typeface="Wingdings"/>
              </a:rPr>
              <a:t>สำนักงาน</a:t>
            </a:r>
            <a:r>
              <a:rPr lang="th-TH" sz="3600" b="1" u="sng" dirty="0">
                <a:solidFill>
                  <a:schemeClr val="accent2"/>
                </a:solidFill>
                <a:latin typeface="TH SarabunIT๙" pitchFamily="34" charset="-34"/>
                <a:cs typeface="+mj-cs"/>
                <a:sym typeface="Wingdings"/>
              </a:rPr>
              <a:t>พัฒนา</a:t>
            </a:r>
            <a:r>
              <a:rPr lang="th-TH" sz="3600" b="1" u="sng" dirty="0" smtClean="0">
                <a:solidFill>
                  <a:schemeClr val="accent2"/>
                </a:solidFill>
                <a:latin typeface="TH SarabunIT๙" pitchFamily="34" charset="-34"/>
                <a:cs typeface="+mj-cs"/>
                <a:sym typeface="Wingdings"/>
              </a:rPr>
              <a:t>ชุมชนอำเภอ  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/>
            </a:r>
            <a:b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   เป็น</a:t>
            </a:r>
            <a:r>
              <a:rPr lang="th-TH" sz="3600" b="1" dirty="0">
                <a:latin typeface="TH SarabunIT๙" pitchFamily="34" charset="-34"/>
                <a:cs typeface="+mj-cs"/>
                <a:sym typeface="Wingdings"/>
              </a:rPr>
              <a:t>สำนักงานเลขานุการ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คณะอนุกรรมการกลั่นกรองและติดตามการดำเนินงานกองทุน</a:t>
            </a:r>
            <a:r>
              <a:rPr lang="th-TH" sz="3600" b="1" dirty="0">
                <a:latin typeface="TH SarabunIT๙" pitchFamily="34" charset="-34"/>
                <a:cs typeface="+mj-cs"/>
                <a:sym typeface="Wingdings"/>
              </a:rPr>
              <a:t>พัฒนาบทบาท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สตรีอำเภอ</a:t>
            </a:r>
            <a:endParaRPr lang="th-TH" sz="3200" b="1" dirty="0">
              <a:latin typeface="Cordia New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10" name="คำบรรยายภาพแบบลูกศรขวา 9"/>
          <p:cNvSpPr/>
          <p:nvPr/>
        </p:nvSpPr>
        <p:spPr>
          <a:xfrm>
            <a:off x="7668344" y="6034856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71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1720" y="206473"/>
            <a:ext cx="450261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29653" y="1416491"/>
            <a:ext cx="1152126" cy="1645740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13</a:t>
            </a:r>
            <a:r>
              <a:rPr lang="en-US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</a:b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วรรคสอง</a:t>
            </a:r>
            <a:endParaRPr lang="th-TH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1313864" y="1157190"/>
            <a:ext cx="7167530" cy="2164342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 smtClean="0">
                <a:latin typeface="TH SarabunIT๙" pitchFamily="34" charset="-34"/>
                <a:cs typeface="+mj-cs"/>
                <a:sym typeface="Wingdings"/>
              </a:rPr>
              <a:t> </a:t>
            </a:r>
            <a:r>
              <a:rPr lang="th-TH" sz="3600" b="1" dirty="0" smtClean="0">
                <a:solidFill>
                  <a:schemeClr val="accent2"/>
                </a:solidFill>
                <a:latin typeface="TH SarabunIT๙" pitchFamily="34" charset="-34"/>
                <a:cs typeface="+mj-cs"/>
                <a:sym typeface="Wingdings"/>
              </a:rPr>
              <a:t>สำนักงานกองทุนพัฒนาบทบาทสตรี 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/>
            </a:r>
            <a:b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   เป็น</a:t>
            </a:r>
            <a:r>
              <a:rPr lang="th-TH" sz="3600" b="1" dirty="0">
                <a:latin typeface="TH SarabunIT๙" pitchFamily="34" charset="-34"/>
                <a:cs typeface="+mj-cs"/>
                <a:sym typeface="Wingdings"/>
              </a:rPr>
              <a:t>สำนักงานเลขานุการ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คณะอนุกรรมการ</a:t>
            </a:r>
            <a:b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   บริหาร</a:t>
            </a:r>
            <a:r>
              <a:rPr lang="th-TH" sz="3600" b="1" dirty="0">
                <a:latin typeface="TH SarabunIT๙" pitchFamily="34" charset="-34"/>
                <a:cs typeface="+mj-cs"/>
                <a:sym typeface="Wingdings"/>
              </a:rPr>
              <a:t>กองทุนพัฒนาบทบาท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สตรีกรุงเทพมหานคร</a:t>
            </a:r>
            <a:endParaRPr lang="th-TH" sz="3200" b="1" dirty="0">
              <a:latin typeface="Cordia New" pitchFamily="34" charset="-34"/>
              <a:cs typeface="+mj-cs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1409874" y="3861048"/>
            <a:ext cx="7275035" cy="1944216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latin typeface="TH SarabunIT๙" pitchFamily="34" charset="-34"/>
                <a:cs typeface="+mj-cs"/>
                <a:sym typeface="Wingdings"/>
              </a:rPr>
              <a:t> </a:t>
            </a:r>
            <a:r>
              <a:rPr lang="th-TH" sz="3600" b="1" dirty="0" smtClean="0">
                <a:solidFill>
                  <a:schemeClr val="accent2"/>
                </a:solidFill>
                <a:latin typeface="TH SarabunIT๙" pitchFamily="34" charset="-34"/>
                <a:cs typeface="+mj-cs"/>
                <a:sym typeface="Wingdings"/>
              </a:rPr>
              <a:t>ให้มีผู้อำนวยการคนหนึ่ง  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/>
            </a:r>
            <a:b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ซึ่งคณะกรรมการบริหารแต่งตั้ง  ทำหน้าที่บริหารสำนักงานและบริหารกองทุนให้เป็นไปตามวัตถุประสงค์</a:t>
            </a:r>
            <a:endParaRPr lang="th-TH" sz="3200" b="1" dirty="0">
              <a:latin typeface="Cordia New" pitchFamily="34" charset="-34"/>
              <a:cs typeface="+mj-cs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12785" y="4141373"/>
            <a:ext cx="1152126" cy="1069676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14</a:t>
            </a:r>
            <a:endParaRPr lang="th-TH" sz="32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94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87624" y="404664"/>
            <a:ext cx="676875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2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สมาชิกกองทุนพัฒนาบทบาทสตรี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557896" y="1787442"/>
            <a:ext cx="7033106" cy="3384376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 </a:t>
            </a:r>
            <a: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  <a:t>สตรีที่ประสงค์จะขอรับการช่วยเหลือ  </a:t>
            </a:r>
            <a:b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  <a:t>การส่งเสริมและการสนับสนุนเพื่อการพัฒนาศักยภาพสตรี  เครือข่ายสตรี  และองค์กรสตรี  ต้องขอขึ้นทะเบียนเป็นสมาชิกกองทุน</a:t>
            </a:r>
            <a:endParaRPr lang="th-TH" sz="3200" b="1" dirty="0">
              <a:latin typeface="Cordia New" pitchFamily="34" charset="-34"/>
              <a:cs typeface="+mj-cs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395536" y="1727367"/>
            <a:ext cx="1152126" cy="1285700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40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15</a:t>
            </a:r>
            <a:endParaRPr lang="th-TH" sz="40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49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87624" y="404664"/>
            <a:ext cx="6552728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36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2</a:t>
            </a:r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สมาชิกกองทุนพัฒนาบทบาทสตรี</a:t>
            </a:r>
            <a:endParaRPr lang="th-TH" sz="36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1504607" y="1587574"/>
            <a:ext cx="7171850" cy="3857650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 smtClean="0">
                <a:latin typeface="TH SarabunIT๙" pitchFamily="34" charset="-34"/>
                <a:cs typeface="+mj-cs"/>
                <a:sym typeface="Wingdings"/>
              </a:rPr>
              <a:t> </a:t>
            </a:r>
            <a:r>
              <a:rPr lang="th-TH" sz="4400" b="1" dirty="0" smtClean="0">
                <a:solidFill>
                  <a:srgbClr val="C00000"/>
                </a:solidFill>
                <a:latin typeface="TH SarabunIT๙" pitchFamily="34" charset="-34"/>
                <a:cs typeface="+mj-cs"/>
                <a:sym typeface="Wingdings"/>
              </a:rPr>
              <a:t>สมาชิก มี </a:t>
            </a:r>
            <a:r>
              <a:rPr lang="en-US" sz="4400" b="1" dirty="0" smtClean="0">
                <a:solidFill>
                  <a:srgbClr val="C00000"/>
                </a:solidFill>
                <a:latin typeface="TH SarabunIT๙" pitchFamily="34" charset="-34"/>
                <a:cs typeface="+mj-cs"/>
                <a:sym typeface="Wingdings"/>
              </a:rPr>
              <a:t>2</a:t>
            </a:r>
            <a:r>
              <a:rPr lang="th-TH" sz="4400" b="1" dirty="0" smtClean="0">
                <a:solidFill>
                  <a:srgbClr val="C00000"/>
                </a:solidFill>
                <a:latin typeface="TH SarabunIT๙" pitchFamily="34" charset="-34"/>
                <a:cs typeface="+mj-cs"/>
                <a:sym typeface="Wingdings"/>
              </a:rPr>
              <a:t> ประเภท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/>
            </a:r>
            <a:b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    </a:t>
            </a:r>
            <a:r>
              <a:rPr lang="en-US" sz="3600" b="1" dirty="0" smtClean="0">
                <a:latin typeface="TH SarabunIT๙" pitchFamily="34" charset="-34"/>
                <a:cs typeface="+mj-cs"/>
                <a:sym typeface="Wingdings"/>
              </a:rPr>
              <a:t>1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. สมาชิกประเภทบุคคลธรรมดา</a:t>
            </a:r>
            <a:b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    </a:t>
            </a:r>
            <a:r>
              <a:rPr lang="en-US" sz="3600" b="1" dirty="0" smtClean="0">
                <a:latin typeface="TH SarabunIT๙" pitchFamily="34" charset="-34"/>
                <a:cs typeface="+mj-cs"/>
                <a:sym typeface="Wingdings"/>
              </a:rPr>
              <a:t>2</a:t>
            </a: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. สมาชิกประเภทองค์กรสตรี</a:t>
            </a:r>
            <a:b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  <a:sym typeface="Wingdings"/>
              </a:rPr>
              <a:t>       </a:t>
            </a:r>
            <a:r>
              <a:rPr lang="th-TH" sz="3200" b="1" i="1" dirty="0" smtClean="0">
                <a:latin typeface="TH SarabunIT๙" pitchFamily="34" charset="-34"/>
                <a:cs typeface="+mj-cs"/>
                <a:sym typeface="Wingdings"/>
              </a:rPr>
              <a:t>หลักเกณฑ์  วิธีการ  และเงื่อนไขเกี่ยวกับคุณสมบัติ </a:t>
            </a:r>
            <a:br>
              <a:rPr lang="th-TH" sz="3200" b="1" i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200" b="1" i="1" dirty="0">
                <a:latin typeface="TH SarabunIT๙" pitchFamily="34" charset="-34"/>
                <a:cs typeface="+mj-cs"/>
                <a:sym typeface="Wingdings"/>
              </a:rPr>
              <a:t> </a:t>
            </a:r>
            <a:r>
              <a:rPr lang="th-TH" sz="3200" b="1" i="1" dirty="0" smtClean="0">
                <a:latin typeface="TH SarabunIT๙" pitchFamily="34" charset="-34"/>
                <a:cs typeface="+mj-cs"/>
                <a:sym typeface="Wingdings"/>
              </a:rPr>
              <a:t>        การเป็นสมาชิก  การขอขึ้นทะเบียนเป็นสมาชิก  </a:t>
            </a:r>
            <a:br>
              <a:rPr lang="th-TH" sz="3200" b="1" i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200" b="1" i="1" dirty="0" smtClean="0">
                <a:latin typeface="TH SarabunIT๙" pitchFamily="34" charset="-34"/>
                <a:cs typeface="+mj-cs"/>
                <a:sym typeface="Wingdings"/>
              </a:rPr>
              <a:t>        และการพ้นจากการ เป็นสมาชิกให้เป็นไปตามที่คณะ  </a:t>
            </a:r>
            <a:br>
              <a:rPr lang="th-TH" sz="3200" b="1" i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200" b="1" i="1" dirty="0" smtClean="0">
                <a:latin typeface="TH SarabunIT๙" pitchFamily="34" charset="-34"/>
                <a:cs typeface="+mj-cs"/>
                <a:sym typeface="Wingdings"/>
              </a:rPr>
              <a:t>        กรรมการบริหารกำหนด</a:t>
            </a:r>
            <a:endParaRPr lang="th-TH" sz="3200" b="1" i="1" dirty="0">
              <a:latin typeface="Cordia New" pitchFamily="34" charset="-34"/>
              <a:cs typeface="+mj-cs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323528" y="1543975"/>
            <a:ext cx="1152126" cy="1121346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36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16</a:t>
            </a:r>
            <a:endParaRPr lang="th-TH" sz="36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72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9552" y="291864"/>
            <a:ext cx="8224395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3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การรับเงิน การจ่ายเงิน  และการเก็บรักษาเงิน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344255" y="1628800"/>
            <a:ext cx="7260194" cy="4099234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latin typeface="TH SarabunPSK" pitchFamily="34" charset="-34"/>
                <a:cs typeface="+mj-cs"/>
                <a:sym typeface="Wingdings"/>
              </a:rPr>
              <a:t> กรมการพัฒนาชุมชนเปิดบัญชีเงินฝากไว้ที่กรมบัญชีกลาง  กระทรวงการคลัง  </a:t>
            </a:r>
            <a:br>
              <a:rPr lang="th-TH" sz="3600" b="1" dirty="0" smtClean="0">
                <a:latin typeface="TH SarabunPSK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PSK" pitchFamily="34" charset="-34"/>
                <a:cs typeface="+mj-cs"/>
                <a:sym typeface="Wingdings"/>
              </a:rPr>
              <a:t>และสำนักงานคลังจังหวัด  แล้วแต่กรณี </a:t>
            </a:r>
            <a:br>
              <a:rPr lang="th-TH" sz="3600" b="1" dirty="0" smtClean="0">
                <a:latin typeface="TH SarabunPSK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PSK" pitchFamily="34" charset="-34"/>
                <a:cs typeface="+mj-cs"/>
                <a:sym typeface="Wingdings"/>
              </a:rPr>
              <a:t>    ชื่อบัญชี “กองทุนพัฒนาบทบาทสตรี” </a:t>
            </a:r>
            <a:br>
              <a:rPr lang="th-TH" sz="3600" b="1" dirty="0" smtClean="0">
                <a:latin typeface="TH SarabunPSK" pitchFamily="34" charset="-34"/>
                <a:cs typeface="+mj-cs"/>
                <a:sym typeface="Wingdings"/>
              </a:rPr>
            </a:br>
            <a:r>
              <a:rPr lang="th-TH" sz="3600" b="1" dirty="0" smtClean="0">
                <a:latin typeface="TH SarabunPSK" pitchFamily="34" charset="-34"/>
                <a:cs typeface="+mj-cs"/>
                <a:sym typeface="Wingdings"/>
              </a:rPr>
              <a:t>เพื่อรับ-จ่ายเงินกองทุน และ</a:t>
            </a:r>
            <a:r>
              <a:rPr lang="th-TH" sz="3600" b="1" u="sng" dirty="0" smtClean="0">
                <a:solidFill>
                  <a:srgbClr val="C00000"/>
                </a:solidFill>
                <a:latin typeface="TH SarabunPSK" pitchFamily="34" charset="-34"/>
                <a:cs typeface="+mj-cs"/>
                <a:sym typeface="Wingdings"/>
              </a:rPr>
              <a:t>ห้ามมิให้นำเงินไปใช้จ่ายก่อนส่งเข้าบัญชีเงินฝาก</a:t>
            </a:r>
            <a:endParaRPr lang="th-TH" sz="3600" b="1" dirty="0">
              <a:solidFill>
                <a:srgbClr val="C00000"/>
              </a:solidFill>
              <a:latin typeface="TH SarabunPSK" pitchFamily="34" charset="-34"/>
              <a:cs typeface="+mj-cs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76509" y="1628800"/>
            <a:ext cx="1152126" cy="1285700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ข้อ</a:t>
            </a:r>
            <a:b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</a:br>
            <a:r>
              <a:rPr lang="en-US" sz="4000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17</a:t>
            </a:r>
            <a:endParaRPr lang="th-TH" sz="4000" b="1" dirty="0">
              <a:solidFill>
                <a:schemeClr val="tx1"/>
              </a:solidFill>
              <a:latin typeface="TH SarabunPSK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60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9552" y="291864"/>
            <a:ext cx="8224395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3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การรับเงิน การจ่ายเงิน  และการเก็บรักษาเงิน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1373207" y="1412776"/>
            <a:ext cx="7390740" cy="4752528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latin typeface="TH SarabunIT๙" pitchFamily="34" charset="-34"/>
                <a:cs typeface="+mj-cs"/>
                <a:sym typeface="Wingdings"/>
              </a:rPr>
              <a:t> </a:t>
            </a:r>
            <a:r>
              <a:rPr lang="th-TH" sz="3200" b="1" dirty="0" smtClean="0">
                <a:latin typeface="TH SarabunIT๙" pitchFamily="34" charset="-34"/>
                <a:cs typeface="+mj-cs"/>
                <a:sym typeface="Wingdings"/>
              </a:rPr>
              <a:t>สำนักงานพัฒนาชุมชนจังหวัดเปิดบัญชีเงินฝากธนาคารไว้ที่ธนาคารกรุงไทย  ออมสิน  และ ธ.</a:t>
            </a:r>
            <a:r>
              <a:rPr lang="th-TH" sz="3200" b="1" dirty="0" err="1" smtClean="0">
                <a:latin typeface="TH SarabunIT๙" pitchFamily="34" charset="-34"/>
                <a:cs typeface="+mj-cs"/>
                <a:sym typeface="Wingdings"/>
              </a:rPr>
              <a:t>ก.ส</a:t>
            </a:r>
            <a:r>
              <a:rPr lang="th-TH" sz="3200" b="1" dirty="0" smtClean="0">
                <a:latin typeface="TH SarabunIT๙" pitchFamily="34" charset="-34"/>
                <a:cs typeface="+mj-cs"/>
                <a:sym typeface="Wingdings"/>
              </a:rPr>
              <a:t>. </a:t>
            </a:r>
            <a:br>
              <a:rPr lang="th-TH" sz="32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  <a:sym typeface="Wingdings"/>
              </a:rPr>
              <a:t>ชื่อบัญชี “กองทุนพัฒนาบทบาทสตรี (จังหวัด)”  </a:t>
            </a:r>
            <a:br>
              <a:rPr lang="th-TH" sz="32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  <a:sym typeface="Wingdings"/>
              </a:rPr>
              <a:t>เพื่อรับ-จ่ายเงินของกองทุน </a:t>
            </a:r>
          </a:p>
          <a:p>
            <a:r>
              <a:rPr lang="th-TH" b="1" i="1" dirty="0">
                <a:latin typeface="TH SarabunIT๙" pitchFamily="34" charset="-34"/>
                <a:cs typeface="+mj-cs"/>
                <a:sym typeface="Wingdings"/>
              </a:rPr>
              <a:t> </a:t>
            </a:r>
            <a:r>
              <a:rPr lang="th-TH" b="1" i="1" dirty="0" smtClean="0">
                <a:latin typeface="TH SarabunIT๙" pitchFamily="34" charset="-34"/>
                <a:cs typeface="+mj-cs"/>
                <a:sym typeface="Wingdings"/>
              </a:rPr>
              <a:t>   </a:t>
            </a:r>
            <a:r>
              <a:rPr lang="th-TH" sz="3200" b="1" i="1" u="sng" dirty="0" smtClean="0">
                <a:solidFill>
                  <a:srgbClr val="C00000"/>
                </a:solidFill>
                <a:latin typeface="TH SarabunIT๙" pitchFamily="34" charset="-34"/>
                <a:cs typeface="+mj-cs"/>
                <a:sym typeface="Wingdings"/>
              </a:rPr>
              <a:t>ทุกสิ้นเดือนให้สำนักงานพัฒนาชุมชนจังหวัดนำเงินใน</a:t>
            </a:r>
            <a:br>
              <a:rPr lang="th-TH" sz="3200" b="1" i="1" u="sng" dirty="0" smtClean="0">
                <a:solidFill>
                  <a:srgbClr val="C00000"/>
                </a:solidFill>
                <a:latin typeface="TH SarabunIT๙" pitchFamily="34" charset="-34"/>
                <a:cs typeface="+mj-cs"/>
                <a:sym typeface="Wingdings"/>
              </a:rPr>
            </a:br>
            <a:r>
              <a:rPr lang="th-TH" sz="3200" b="1" i="1" u="sng" dirty="0" smtClean="0">
                <a:solidFill>
                  <a:srgbClr val="C00000"/>
                </a:solidFill>
                <a:latin typeface="TH SarabunIT๙" pitchFamily="34" charset="-34"/>
                <a:cs typeface="+mj-cs"/>
                <a:sym typeface="Wingdings"/>
              </a:rPr>
              <a:t>บัญชีเงินฝากธนาคารส่งเข้าบัญชีเงินฝากของกองทุนที่เปิดไว้ที่สำนักงานคลังจังหวัด</a:t>
            </a:r>
            <a:endParaRPr lang="th-TH" sz="3200" b="1" i="1" u="sng" dirty="0">
              <a:solidFill>
                <a:srgbClr val="C00000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192128" y="2132857"/>
            <a:ext cx="1152126" cy="1623782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18</a:t>
            </a:r>
            <a:endParaRPr lang="th-TH" sz="32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24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9552" y="332656"/>
            <a:ext cx="8064896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3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การรับเงิน การจ่ายเงิน  และการเก็บรักษาเงิน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168471" y="1484784"/>
            <a:ext cx="8435978" cy="4680520"/>
            <a:chOff x="175038" y="1124744"/>
            <a:chExt cx="8818651" cy="2592288"/>
          </a:xfrm>
        </p:grpSpPr>
        <p:sp>
          <p:nvSpPr>
            <p:cNvPr id="7" name="สี่เหลี่ยมผืนผ้ามุมมน 6"/>
            <p:cNvSpPr/>
            <p:nvPr/>
          </p:nvSpPr>
          <p:spPr>
            <a:xfrm>
              <a:off x="1344254" y="1124744"/>
              <a:ext cx="7649435" cy="2592288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IT๙" pitchFamily="34" charset="-34"/>
                  <a:cs typeface="+mj-cs"/>
                  <a:sym typeface="Wingdings"/>
                </a:rPr>
                <a:t> 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  <a:sym typeface="Wingdings"/>
                </a:rPr>
                <a:t>การใช้จ่ายเงินของกองทุนให้เป็นไปเพื่อกิจการ  </a:t>
              </a:r>
              <a:r>
                <a:rPr lang="th-TH" sz="3600" b="1" dirty="0" smtClean="0">
                  <a:latin typeface="TH SarabunIT๙" pitchFamily="34" charset="-34"/>
                  <a:cs typeface="+mj-cs"/>
                  <a:sym typeface="Wingdings"/>
                </a:rPr>
                <a:t>ต่อไปนี้</a:t>
              </a:r>
              <a:br>
                <a:rPr lang="th-TH" sz="3600" b="1" dirty="0" smtClean="0"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3600" b="1" dirty="0" smtClean="0">
                  <a:latin typeface="TH SarabunIT๙" pitchFamily="34" charset="-34"/>
                  <a:cs typeface="+mj-cs"/>
                  <a:sym typeface="Wingdings"/>
                </a:rPr>
                <a:t> </a:t>
              </a:r>
              <a:r>
                <a:rPr lang="en-US" sz="3600" b="1" dirty="0" smtClean="0">
                  <a:latin typeface="TH SarabunIT๙" pitchFamily="34" charset="-34"/>
                  <a:cs typeface="+mj-cs"/>
                  <a:sym typeface="Wingdings"/>
                </a:rPr>
                <a:t>1</a:t>
              </a:r>
              <a:r>
                <a:rPr lang="th-TH" sz="3600" b="1" dirty="0" smtClean="0">
                  <a:latin typeface="TH SarabunIT๙" pitchFamily="34" charset="-34"/>
                  <a:cs typeface="+mj-cs"/>
                  <a:sym typeface="Wingdings"/>
                </a:rPr>
                <a:t>. </a:t>
              </a:r>
              <a:r>
                <a:rPr lang="th-TH" sz="36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  <a:t>เป็นแหล่งเงินทุนหมุนเวียนหรือแหล่งเงินทุนตาม</a:t>
              </a:r>
              <a:br>
                <a:rPr lang="th-TH" sz="36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3600" b="1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  <a:t>     </a:t>
              </a:r>
              <a:r>
                <a:rPr lang="th-TH" sz="36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  <a:t>วัตถุประสงค์ของกองทุน  </a:t>
              </a:r>
              <a:r>
                <a:rPr lang="th-TH" sz="3600" b="1" i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  <a:t>(การจ่ายเงินให้เป็นไป</a:t>
              </a:r>
              <a:br>
                <a:rPr lang="th-TH" sz="3600" b="1" i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3600" b="1" i="1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  <a:t>     </a:t>
              </a:r>
              <a:r>
                <a:rPr lang="th-TH" sz="3600" b="1" i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  <a:t>ตามหลักเกณฑ์  วิธีการ  และเงื่อนไขที่</a:t>
              </a:r>
              <a:br>
                <a:rPr lang="th-TH" sz="3600" b="1" i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3600" b="1" i="1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  <a:t>     </a:t>
              </a:r>
              <a:r>
                <a:rPr lang="th-TH" sz="3600" b="1" i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  <a:t>คณะกรรมการบริหารกำหนด)</a:t>
              </a:r>
              <a:r>
                <a:rPr lang="th-TH" sz="36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  <a:t/>
              </a:r>
              <a:br>
                <a:rPr lang="th-TH" sz="36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3600" b="1" dirty="0" smtClean="0">
                  <a:latin typeface="TH SarabunIT๙" pitchFamily="34" charset="-34"/>
                  <a:cs typeface="+mj-cs"/>
                  <a:sym typeface="Wingdings"/>
                </a:rPr>
                <a:t> </a:t>
              </a:r>
              <a:r>
                <a:rPr lang="en-US" sz="3600" b="1" dirty="0" smtClean="0">
                  <a:latin typeface="TH SarabunIT๙" pitchFamily="34" charset="-34"/>
                  <a:cs typeface="+mj-cs"/>
                  <a:sym typeface="Wingdings"/>
                </a:rPr>
                <a:t>2</a:t>
              </a:r>
              <a:r>
                <a:rPr lang="th-TH" sz="3600" b="1" dirty="0" smtClean="0">
                  <a:latin typeface="TH SarabunIT๙" pitchFamily="34" charset="-34"/>
                  <a:cs typeface="+mj-cs"/>
                  <a:sym typeface="Wingdings"/>
                </a:rPr>
                <a:t>. เป็นค่าใช้จ่ายในการดำเนินงานและบริหารกองทุน</a:t>
              </a:r>
              <a:endParaRPr lang="th-TH" sz="3600" b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175038" y="1778038"/>
              <a:ext cx="1152126" cy="1285700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tx1"/>
                  </a:solidFill>
                  <a:latin typeface="TH SarabunPSK" panose="020B0500040200020003" pitchFamily="34" charset="-34"/>
                  <a:cs typeface="+mj-cs"/>
                </a:rPr>
                <a:t>ข้อ </a:t>
              </a:r>
              <a:r>
                <a:rPr lang="en-US" sz="3600" b="1" dirty="0" smtClean="0">
                  <a:solidFill>
                    <a:schemeClr val="tx1"/>
                  </a:solidFill>
                  <a:latin typeface="TH SarabunPSK" panose="020B0500040200020003" pitchFamily="34" charset="-34"/>
                  <a:cs typeface="+mj-cs"/>
                </a:rPr>
                <a:t>19</a:t>
              </a:r>
              <a:endPara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693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มุมมน 9"/>
          <p:cNvSpPr/>
          <p:nvPr/>
        </p:nvSpPr>
        <p:spPr>
          <a:xfrm>
            <a:off x="323528" y="44624"/>
            <a:ext cx="8513144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ข้อบังคับคณะกรรมการบริหารกองทุนพัฒนาบทบาทสตรี</a:t>
            </a:r>
            <a:b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ว่าด้วยการบริหารกองทุนพัฒนาบทบาทสตรี พ.ศ. </a:t>
            </a:r>
            <a:r>
              <a:rPr lang="en-US" sz="40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2559</a:t>
            </a:r>
            <a:endParaRPr lang="th-TH" sz="4000" b="1" dirty="0">
              <a:solidFill>
                <a:schemeClr val="tx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313269"/>
            <a:ext cx="851314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  <a:latin typeface="Cordia New" pitchFamily="34" charset="-34"/>
                <a:cs typeface="+mj-cs"/>
                <a:sym typeface="Wingdings"/>
              </a:rPr>
              <a:t>6</a:t>
            </a:r>
            <a:r>
              <a:rPr lang="en-US" sz="2400" b="1" i="1" dirty="0" smtClean="0">
                <a:solidFill>
                  <a:srgbClr val="002060"/>
                </a:solidFill>
                <a:latin typeface="TH SarabunIT๙" pitchFamily="34" charset="-34"/>
                <a:cs typeface="+mj-cs"/>
                <a:sym typeface="Wingdings"/>
              </a:rPr>
              <a:t> </a:t>
            </a:r>
            <a:r>
              <a:rPr lang="th-TH" sz="2400" b="1" i="1" dirty="0" smtClean="0">
                <a:solidFill>
                  <a:srgbClr val="002060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2400" b="1" i="1" dirty="0" smtClean="0">
                <a:solidFill>
                  <a:srgbClr val="002060"/>
                </a:solidFill>
                <a:latin typeface="Cordia New" pitchFamily="34" charset="-34"/>
                <a:cs typeface="+mj-cs"/>
                <a:sym typeface="Wingdings"/>
              </a:rPr>
              <a:t>29</a:t>
            </a:r>
            <a:r>
              <a:rPr lang="en-US" sz="2400" b="1" i="1" dirty="0" smtClean="0">
                <a:solidFill>
                  <a:srgbClr val="002060"/>
                </a:solidFill>
                <a:latin typeface="TH SarabunIT๙" pitchFamily="34" charset="-34"/>
                <a:cs typeface="+mj-cs"/>
                <a:sym typeface="Wingdings"/>
              </a:rPr>
              <a:t> </a:t>
            </a:r>
            <a:r>
              <a:rPr lang="th-TH" sz="2400" b="1" i="1" dirty="0" smtClean="0">
                <a:solidFill>
                  <a:srgbClr val="002060"/>
                </a:solidFill>
                <a:latin typeface="TH SarabunIT๙" pitchFamily="34" charset="-34"/>
                <a:cs typeface="+mj-cs"/>
                <a:sym typeface="Wingdings"/>
              </a:rPr>
              <a:t>ข้อ ประกาศ ณ วันที่ </a:t>
            </a:r>
            <a:r>
              <a:rPr lang="en-US" sz="2400" b="1" i="1" dirty="0" smtClean="0">
                <a:solidFill>
                  <a:srgbClr val="002060"/>
                </a:solidFill>
                <a:latin typeface="Cordia New" pitchFamily="34" charset="-34"/>
                <a:cs typeface="+mj-cs"/>
                <a:sym typeface="Wingdings"/>
              </a:rPr>
              <a:t>15</a:t>
            </a:r>
            <a:r>
              <a:rPr lang="th-TH" sz="2400" b="1" i="1" dirty="0" smtClean="0">
                <a:solidFill>
                  <a:srgbClr val="002060"/>
                </a:solidFill>
                <a:latin typeface="TH SarabunIT๙" pitchFamily="34" charset="-34"/>
                <a:cs typeface="+mj-cs"/>
                <a:sym typeface="Wingdings"/>
              </a:rPr>
              <a:t> กรกฎาคม </a:t>
            </a:r>
            <a:r>
              <a:rPr lang="en-US" sz="2400" b="1" i="1" dirty="0" smtClean="0">
                <a:solidFill>
                  <a:srgbClr val="002060"/>
                </a:solidFill>
                <a:latin typeface="Cordia New" pitchFamily="34" charset="-34"/>
                <a:cs typeface="+mj-cs"/>
                <a:sym typeface="Wingdings"/>
              </a:rPr>
              <a:t>2559</a:t>
            </a:r>
            <a:r>
              <a:rPr lang="en-US" sz="2400" b="1" i="1" dirty="0" smtClean="0">
                <a:solidFill>
                  <a:srgbClr val="002060"/>
                </a:solidFill>
                <a:latin typeface="TH SarabunIT๙" pitchFamily="34" charset="-34"/>
                <a:cs typeface="+mj-cs"/>
                <a:sym typeface="Wingdings"/>
              </a:rPr>
              <a:t> </a:t>
            </a:r>
            <a:r>
              <a:rPr lang="th-TH" sz="2400" b="1" i="1" dirty="0" smtClean="0">
                <a:solidFill>
                  <a:srgbClr val="002060"/>
                </a:solidFill>
                <a:latin typeface="TH SarabunIT๙" pitchFamily="34" charset="-34"/>
                <a:cs typeface="+mj-cs"/>
                <a:sym typeface="Wingdings"/>
              </a:rPr>
              <a:t>(มีผลบังคับใช้ตั้งแต่วันประกาศ)</a:t>
            </a:r>
            <a:endParaRPr lang="th-TH" sz="2400" b="1" i="1" dirty="0">
              <a:solidFill>
                <a:srgbClr val="002060"/>
              </a:solidFill>
              <a:cs typeface="+mj-cs"/>
            </a:endParaRP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4118633055"/>
              </p:ext>
            </p:extLst>
          </p:nvPr>
        </p:nvGraphicFramePr>
        <p:xfrm>
          <a:off x="-676484" y="980728"/>
          <a:ext cx="105131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32299" y="6492875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46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1560" y="522122"/>
            <a:ext cx="7814980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36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3</a:t>
            </a:r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การรับเงิน การจ่ายเงิน  และการเก็บรักษาเงิน</a:t>
            </a:r>
            <a:endParaRPr lang="th-TH" sz="36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342439" y="1556792"/>
            <a:ext cx="8334017" cy="4392488"/>
            <a:chOff x="342439" y="1556792"/>
            <a:chExt cx="8334017" cy="4392488"/>
          </a:xfrm>
        </p:grpSpPr>
        <p:sp>
          <p:nvSpPr>
            <p:cNvPr id="14" name="สี่เหลี่ยมผืนผ้ามุมมน 13"/>
            <p:cNvSpPr/>
            <p:nvPr/>
          </p:nvSpPr>
          <p:spPr>
            <a:xfrm>
              <a:off x="1414512" y="1556792"/>
              <a:ext cx="7261944" cy="4392488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000" b="1" dirty="0" smtClean="0">
                  <a:latin typeface="TH SarabunIT๙" pitchFamily="34" charset="-34"/>
                  <a:cs typeface="+mj-cs"/>
                  <a:sym typeface="Wingdings"/>
                </a:rPr>
                <a:t>ให้ผู้อำนวยการจัดทำแผนการดำเนินงานประจำปี  เพื่อนำเสนอคณะกรรมการบริหารพิจารณาอนุมัติอย่างน้อยหกสิบวันก่อนวันเริ่มต้นปีบัญชีของทุกปีและส่งกระทรวงการคลัง</a:t>
              </a:r>
              <a:r>
                <a:rPr lang="th-TH" sz="4000" b="1" spc="-60" dirty="0" smtClean="0">
                  <a:latin typeface="TH SarabunIT๙" pitchFamily="34" charset="-34"/>
                  <a:cs typeface="+mj-cs"/>
                  <a:sym typeface="Wingdings"/>
                </a:rPr>
                <a:t>อย่างน้อยสามสิบวันก่อนวันเริ่มต้นปีบัญชีของ</a:t>
              </a:r>
              <a:br>
                <a:rPr lang="th-TH" sz="4000" b="1" spc="-60" dirty="0" smtClean="0"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4000" b="1" spc="-60" dirty="0" smtClean="0">
                  <a:latin typeface="TH SarabunIT๙" pitchFamily="34" charset="-34"/>
                  <a:cs typeface="+mj-cs"/>
                  <a:sym typeface="Wingdings"/>
                </a:rPr>
                <a:t>ทุกปี  </a:t>
              </a:r>
              <a:r>
                <a:rPr lang="th-TH" sz="4000" b="1" dirty="0" smtClean="0">
                  <a:latin typeface="TH SarabunIT๙" pitchFamily="34" charset="-34"/>
                  <a:cs typeface="+mj-cs"/>
                  <a:sym typeface="Wingdings"/>
                </a:rPr>
                <a:t>เพื่อพิจารณาอนุมัติก่อนการใช้จ่ายเงิน</a:t>
              </a:r>
              <a:endParaRPr lang="th-TH" sz="3600" b="1" i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15" name="สี่เหลี่ยมผืนผ้ามุมมน 14"/>
            <p:cNvSpPr/>
            <p:nvPr/>
          </p:nvSpPr>
          <p:spPr>
            <a:xfrm>
              <a:off x="342439" y="1646618"/>
              <a:ext cx="1072073" cy="1508962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0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40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20</a:t>
              </a:r>
              <a:endParaRPr lang="th-TH" sz="4000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18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89794" y="388694"/>
            <a:ext cx="7742646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36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3</a:t>
            </a:r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การรับเงิน การจ่ายเงิน  และการเก็บรักษาเงิน</a:t>
            </a:r>
            <a:endParaRPr lang="th-TH" sz="36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213731" y="1340768"/>
            <a:ext cx="8318709" cy="3600400"/>
            <a:chOff x="192129" y="1340768"/>
            <a:chExt cx="8556336" cy="3600400"/>
          </a:xfrm>
        </p:grpSpPr>
        <p:sp>
          <p:nvSpPr>
            <p:cNvPr id="7" name="สี่เหลี่ยมผืนผ้ามุมมน 6"/>
            <p:cNvSpPr/>
            <p:nvPr/>
          </p:nvSpPr>
          <p:spPr>
            <a:xfrm>
              <a:off x="1344255" y="1340768"/>
              <a:ext cx="7404210" cy="3600400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  <a:t> ผู้อำนวยการหรือผู้ซึ่งผู้อำนวยการมอบหมายเป็นผู้อนุมัติและสั่งจ่ายเงินของกองทุนตามแผนการดำเนินงานและ</a:t>
              </a:r>
              <a:b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  <a:t>ประมาณการรายจ่ายประจำปีที่ได้รับอนุมัติ</a:t>
              </a:r>
              <a:endParaRPr lang="th-TH" sz="4000" b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192129" y="1646510"/>
              <a:ext cx="1152126" cy="1638473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4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44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21</a:t>
              </a:r>
              <a:endParaRPr lang="th-TH" sz="4400" b="1" dirty="0">
                <a:solidFill>
                  <a:schemeClr val="tx1"/>
                </a:solidFill>
                <a:latin typeface="TH SarabunIT๙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07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89794" y="388694"/>
            <a:ext cx="7742646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3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การรับเงิน การจ่ายเงิน  และการเก็บรักษาเงิน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287295" y="1628800"/>
            <a:ext cx="8605185" cy="4727550"/>
            <a:chOff x="287295" y="1628800"/>
            <a:chExt cx="8605185" cy="4727550"/>
          </a:xfrm>
        </p:grpSpPr>
        <p:sp>
          <p:nvSpPr>
            <p:cNvPr id="14" name="สี่เหลี่ยมผืนผ้ามุมมน 13"/>
            <p:cNvSpPr/>
            <p:nvPr/>
          </p:nvSpPr>
          <p:spPr>
            <a:xfrm>
              <a:off x="1259632" y="1628800"/>
              <a:ext cx="7632848" cy="4727550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000" b="1" dirty="0" smtClean="0">
                  <a:latin typeface="TH SarabunIT๙" pitchFamily="34" charset="-34"/>
                  <a:cs typeface="+mj-cs"/>
                  <a:sym typeface="Wingdings"/>
                </a:rPr>
                <a:t></a:t>
              </a:r>
              <a: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  <a:t>การรับเงิน  การจ่ายเงิน  การเก็บรักษาเงินหรือการปฏิบัติอื่นใดที่มิได้กำหนดไว้ในข้อบังคับ  ให้ถือปฏิบัติตามระเบียบของทางราชการว่าด้วยการนั้นโดยอนุโลม  </a:t>
              </a:r>
              <a:b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  <a:t>หากไม่สามารถปฏิบัติตามระเบียบของทาง</a:t>
              </a:r>
              <a:r>
                <a:rPr lang="th-TH" sz="4400" b="1" spc="-70" dirty="0" smtClean="0">
                  <a:latin typeface="TH SarabunIT๙" pitchFamily="34" charset="-34"/>
                  <a:cs typeface="+mj-cs"/>
                  <a:sym typeface="Wingdings"/>
                </a:rPr>
                <a:t>ราชการได้ให้ทำความตกลงกับกระทรวงการคลัง</a:t>
              </a:r>
              <a:endParaRPr lang="th-TH" sz="3600" b="1" i="1" spc="-70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15" name="สี่เหลี่ยมผืนผ้ามุมมน 14"/>
            <p:cNvSpPr/>
            <p:nvPr/>
          </p:nvSpPr>
          <p:spPr>
            <a:xfrm>
              <a:off x="287295" y="2492896"/>
              <a:ext cx="972337" cy="1656184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4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44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22</a:t>
              </a:r>
              <a:endParaRPr lang="th-TH" sz="4400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68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44530" y="562263"/>
            <a:ext cx="7454939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36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4</a:t>
            </a:r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การบัญชี  การตรวจสอบ  และการรายงานผล</a:t>
            </a:r>
            <a:endParaRPr lang="th-TH" sz="36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331640" y="1916832"/>
            <a:ext cx="7622619" cy="4175170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4400" b="1" dirty="0" smtClean="0">
                <a:latin typeface="TH SarabunIT๙" pitchFamily="34" charset="-34"/>
                <a:cs typeface="+mj-cs"/>
                <a:sym typeface="Wingdings"/>
              </a:rPr>
              <a:t></a:t>
            </a:r>
            <a:r>
              <a:rPr lang="th-TH" sz="4800" b="1" dirty="0" smtClean="0">
                <a:latin typeface="TH SarabunIT๙" pitchFamily="34" charset="-34"/>
                <a:cs typeface="+mj-cs"/>
                <a:sym typeface="Wingdings"/>
              </a:rPr>
              <a:t>คณะกรรมการบริหารจัดให้มีระบบบัญชีที่เหมาะสมตามหลักบัญชี การปิดบัญชีให้กระทำปีละครั้ง โดยถือปีงบประมาณเป็นรอบปีบัญชี</a:t>
            </a:r>
            <a:endParaRPr lang="th-TH" sz="4000" b="1" dirty="0">
              <a:latin typeface="Cordia New" pitchFamily="34" charset="-34"/>
              <a:cs typeface="+mj-cs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115616" y="1340768"/>
            <a:ext cx="2304256" cy="1008112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48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23</a:t>
            </a:r>
            <a:endParaRPr lang="th-TH" sz="48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09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1560" y="548680"/>
            <a:ext cx="784887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4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การบัญชี  การตรวจสอบ  และการรายงานผล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1043608" y="2369254"/>
            <a:ext cx="7560840" cy="3807598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400" b="1" dirty="0" smtClean="0">
                <a:latin typeface="TH SarabunIT๙" pitchFamily="34" charset="-34"/>
                <a:cs typeface="+mj-cs"/>
                <a:sym typeface="Wingdings"/>
              </a:rPr>
              <a:t> </a:t>
            </a:r>
            <a: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  <a:t>คณะกรรมการบริหารจัดทำรายงานการเงินของกองทุนส่งให้ สตง.  หรือบุคคลที่ สตง. </a:t>
            </a:r>
            <a:b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  <a:t>ให้ความเห็นชอบเป็นผู้สอบบัญชีภายในหกสิบวัน</a:t>
            </a:r>
            <a:b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  <a:t>นับแต่วันสิ้นปีบัญชีผู้สอบบัญชีทำรายงานการสอบบัญชีเสนอต่อคณะกรรมการบริหารภายใน</a:t>
            </a:r>
            <a:b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  <a:t>หนึ่งร้อยห้าสิบวันนับแต่วันสิ้นปีบัญชี</a:t>
            </a:r>
            <a:endParaRPr lang="th-TH" sz="4000" b="1" i="1" dirty="0">
              <a:latin typeface="Cordia New" pitchFamily="34" charset="-34"/>
              <a:cs typeface="+mj-cs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1619672" y="1422088"/>
            <a:ext cx="1504528" cy="781644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40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24</a:t>
            </a:r>
            <a:endParaRPr lang="th-TH" sz="4000" b="1" dirty="0">
              <a:solidFill>
                <a:schemeClr val="tx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89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1560" y="158466"/>
            <a:ext cx="8136904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4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การบัญชี  การตรวจสอบ  และการรายงานผล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1079611" y="1110073"/>
            <a:ext cx="7200802" cy="4767199"/>
            <a:chOff x="1079611" y="1110073"/>
            <a:chExt cx="7200802" cy="4767199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1079611" y="2051981"/>
              <a:ext cx="7200802" cy="3825291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000" b="1" dirty="0" smtClean="0">
                  <a:latin typeface="TH SarabunIT๙" pitchFamily="34" charset="-34"/>
                  <a:cs typeface="+mj-cs"/>
                  <a:sym typeface="Wingdings"/>
                </a:rPr>
                <a:t> </a:t>
              </a:r>
              <a: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  <a:t>คณะกรรมการบริหารนำส่งรายงานการเงินพร้อมด้วยรายงานการสอบบัญชี</a:t>
              </a:r>
              <a:b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  <a:t>ของผู้สอบบัญชีต่อกระทรวงการคลังภายในสามสิบวันนับแต่วันที่ได้รับรายงานจากผู้สอบบัญชี</a:t>
              </a:r>
              <a:endParaRPr lang="th-TH" sz="4400" b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11" name="สี่เหลี่ยมผืนผ้ามุมมน 10"/>
            <p:cNvSpPr/>
            <p:nvPr/>
          </p:nvSpPr>
          <p:spPr>
            <a:xfrm>
              <a:off x="1547664" y="1110073"/>
              <a:ext cx="1872207" cy="925660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0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40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25</a:t>
              </a:r>
              <a:endParaRPr lang="th-TH" sz="4000" b="1" dirty="0">
                <a:solidFill>
                  <a:schemeClr val="tx1"/>
                </a:solidFill>
                <a:latin typeface="TH SarabunIT๙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92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1560" y="357573"/>
            <a:ext cx="8136904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4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การบัญชี  การตรวจสอบ  และการรายงานผล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1619672" y="1314960"/>
            <a:ext cx="6912768" cy="4104755"/>
            <a:chOff x="1619672" y="1314960"/>
            <a:chExt cx="6912768" cy="4104755"/>
          </a:xfrm>
        </p:grpSpPr>
        <p:sp>
          <p:nvSpPr>
            <p:cNvPr id="12" name="สี่เหลี่ยมผืนผ้ามุมมน 11"/>
            <p:cNvSpPr/>
            <p:nvPr/>
          </p:nvSpPr>
          <p:spPr>
            <a:xfrm>
              <a:off x="1619672" y="2240620"/>
              <a:ext cx="6912768" cy="3179095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  <a:t> </a:t>
              </a:r>
              <a:r>
                <a:rPr lang="th-TH" sz="4000" b="1" dirty="0" smtClean="0">
                  <a:latin typeface="TH SarabunIT๙" pitchFamily="34" charset="-34"/>
                  <a:cs typeface="+mj-cs"/>
                  <a:sym typeface="Wingdings"/>
                </a:rPr>
                <a:t>กรมการพัฒนาชุมชนจัดให้มีระบบการตรวจสอบภายในเพื่อตรวจสอบการดำเนินการต่างๆ ของกองทุน  ตามหลักเกณฑ์และวิธีการ</a:t>
              </a:r>
              <a:br>
                <a:rPr lang="th-TH" sz="4000" b="1" dirty="0" smtClean="0"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4000" b="1" dirty="0" smtClean="0">
                  <a:latin typeface="TH SarabunIT๙" pitchFamily="34" charset="-34"/>
                  <a:cs typeface="+mj-cs"/>
                  <a:sym typeface="Wingdings"/>
                </a:rPr>
                <a:t>ที่คณะกรรมการกำหนด</a:t>
              </a:r>
              <a:endParaRPr lang="th-TH" sz="4000" b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13" name="สี่เหลี่ยมผืนผ้ามุมมน 12"/>
            <p:cNvSpPr/>
            <p:nvPr/>
          </p:nvSpPr>
          <p:spPr>
            <a:xfrm>
              <a:off x="1972074" y="1314960"/>
              <a:ext cx="1879846" cy="925660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36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26</a:t>
              </a:r>
              <a:endParaRPr lang="th-TH" sz="3600" b="1" dirty="0">
                <a:solidFill>
                  <a:schemeClr val="tx1"/>
                </a:solidFill>
                <a:latin typeface="TH SarabunIT๙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67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1560" y="475024"/>
            <a:ext cx="8136904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4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การบัญชี  การตรวจสอบ  และการรายงานผล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1331640" y="1417062"/>
            <a:ext cx="7012364" cy="3963411"/>
            <a:chOff x="1331640" y="1417062"/>
            <a:chExt cx="7012364" cy="3963411"/>
          </a:xfrm>
        </p:grpSpPr>
        <p:sp>
          <p:nvSpPr>
            <p:cNvPr id="16" name="สี่เหลี่ยมผืนผ้ามุมมน 15"/>
            <p:cNvSpPr/>
            <p:nvPr/>
          </p:nvSpPr>
          <p:spPr>
            <a:xfrm>
              <a:off x="1331640" y="2356137"/>
              <a:ext cx="7012364" cy="3024336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800" b="1" dirty="0" smtClean="0">
                  <a:latin typeface="TH SarabunIT๙" pitchFamily="34" charset="-34"/>
                  <a:cs typeface="+mj-cs"/>
                  <a:sym typeface="Wingdings"/>
                </a:rPr>
                <a:t> </a:t>
              </a:r>
              <a: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  <a:t>กรมการพัฒนาชุมชนส่งรายงานการเงินของกองทุนตามรูปแบบ วิธีการ </a:t>
              </a:r>
              <a:b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</a:br>
              <a:r>
                <a:rPr lang="th-TH" sz="4400" b="1" dirty="0" smtClean="0">
                  <a:latin typeface="TH SarabunIT๙" pitchFamily="34" charset="-34"/>
                  <a:cs typeface="+mj-cs"/>
                  <a:sym typeface="Wingdings"/>
                </a:rPr>
                <a:t>และกำหนดเวลาที่กรมบัญชีกลางกำหนด</a:t>
              </a:r>
              <a:endParaRPr lang="th-TH" sz="4400" b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17" name="สี่เหลี่ยมผืนผ้ามุมมน 16"/>
            <p:cNvSpPr/>
            <p:nvPr/>
          </p:nvSpPr>
          <p:spPr>
            <a:xfrm>
              <a:off x="1619672" y="1417062"/>
              <a:ext cx="2304256" cy="925660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4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44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27</a:t>
              </a:r>
              <a:endParaRPr lang="th-TH" sz="4400" b="1" dirty="0">
                <a:solidFill>
                  <a:schemeClr val="tx1"/>
                </a:solidFill>
                <a:latin typeface="TH SarabunIT๙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77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23727" y="412382"/>
            <a:ext cx="532859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5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การประเมินผล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1043607" y="1245838"/>
            <a:ext cx="7649435" cy="5110512"/>
            <a:chOff x="1043607" y="1245838"/>
            <a:chExt cx="7649435" cy="5110512"/>
          </a:xfrm>
        </p:grpSpPr>
        <p:sp>
          <p:nvSpPr>
            <p:cNvPr id="7" name="สี่เหลี่ยมผืนผ้ามุมมน 6"/>
            <p:cNvSpPr/>
            <p:nvPr/>
          </p:nvSpPr>
          <p:spPr>
            <a:xfrm>
              <a:off x="1043607" y="2204864"/>
              <a:ext cx="7649435" cy="4151486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IT๙" pitchFamily="34" charset="-34"/>
                  <a:cs typeface="+mj-cs"/>
                  <a:sym typeface="Wingdings"/>
                </a:rPr>
                <a:t></a:t>
              </a:r>
              <a:r>
                <a:rPr lang="th-TH" sz="36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  <a:t>คณะกรรมการบริหารจัดให้มีระบบการประเมินผลการดำเนินงานกองทุนให้สอดคล้องกับหลักเกณฑ์  วิธีการ  และเงื่อนไข ที่คณะกรรมการกำหนด  พร้อมกับจัดให้มีการจัดทำบันทึกข้อตกลงประเมินผลการดำเนินงานระหว่างคณะกรรมการบริหาร  ผู้อำนวยการ  พนักงาน  และลูกจ้าง  ตามลำดับ  เพื่อใช้กำกับการปฏิบัติงาน</a:t>
              </a:r>
              <a:endParaRPr lang="th-TH" sz="3200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3851920" y="1245838"/>
              <a:ext cx="1512166" cy="959026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0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40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28</a:t>
              </a:r>
              <a:endParaRPr lang="th-TH" sz="4000" b="1" dirty="0">
                <a:solidFill>
                  <a:schemeClr val="tx1"/>
                </a:solidFill>
                <a:latin typeface="TH SarabunIT๙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36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657934" y="1273607"/>
            <a:ext cx="8010264" cy="4932139"/>
            <a:chOff x="657934" y="1273607"/>
            <a:chExt cx="8010264" cy="4932139"/>
          </a:xfrm>
        </p:grpSpPr>
        <p:sp>
          <p:nvSpPr>
            <p:cNvPr id="14" name="สี่เหลี่ยมผืนผ้ามุมมน 13"/>
            <p:cNvSpPr/>
            <p:nvPr/>
          </p:nvSpPr>
          <p:spPr>
            <a:xfrm>
              <a:off x="657934" y="2067435"/>
              <a:ext cx="8010264" cy="4138311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thaiDist"/>
              <a:r>
                <a:rPr lang="th-TH" b="1" dirty="0" smtClean="0">
                  <a:latin typeface="TH SarabunIT๙" pitchFamily="34" charset="-34"/>
                  <a:cs typeface="+mj-cs"/>
                  <a:sym typeface="Wingdings"/>
                </a:rPr>
                <a:t>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  <a:t>ในระหว่างที่ยังไม่มีมาตรฐาน  หลักเกณฑ์หรือแนวทางดำเนินงานที่คณะกรรมการประกาศกำหนดตามพระราชบัญญัติการบริหารทุนหมุนเวียน พ.ศ. </a:t>
              </a:r>
              <a:r>
                <a:rPr lang="en-US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  <a:t>2558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  <a:t>  หรือที่คณะกรรมการบริหารกำหนดให้เป็น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  <a:t>ไปตามข้อบังคับนี้  ให้นำกฎ  ข้อบังคับ  ประกาศ  ระเบียบ  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  <a:t>ของทางราชการ  ซึ่งใช้บังคับอยู่ก่อนวันที่พระราชบัญญัติการบริหารทุนหมุนเวียน พ.ศ. </a:t>
              </a:r>
              <a:r>
                <a:rPr lang="en-US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  <a:t>2558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  <a:t>  มาบังคับใช้ไปพลางก่อนได้เท่าที่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  <a:sym typeface="Wingdings"/>
                </a:rPr>
                <a:t>ไม่ขัดหรือแย้ง  จนกว่าคณะกรรมการจะได้ออกมาตรฐาน  หลักเกณฑ์และแนวทางในเรื่องดังกล่าว</a:t>
              </a:r>
              <a:endParaRPr lang="th-TH" sz="2600" b="1" i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15" name="สี่เหลี่ยมผืนผ้ามุมมน 14"/>
            <p:cNvSpPr/>
            <p:nvPr/>
          </p:nvSpPr>
          <p:spPr>
            <a:xfrm>
              <a:off x="3635896" y="1273607"/>
              <a:ext cx="1512167" cy="741393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0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40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29</a:t>
              </a:r>
              <a:endParaRPr lang="th-TH" sz="4000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71600" y="476672"/>
            <a:ext cx="7382932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36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6</a:t>
            </a:r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บทเฉพาะกาล</a:t>
            </a:r>
            <a:endParaRPr lang="th-TH" sz="36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12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205911" y="1103270"/>
            <a:ext cx="8684869" cy="5328591"/>
            <a:chOff x="205911" y="1124745"/>
            <a:chExt cx="8684869" cy="5328591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1385747" y="1124745"/>
              <a:ext cx="7505033" cy="5328591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IT๙" pitchFamily="34" charset="-34"/>
                  <a:cs typeface="+mj-cs"/>
                  <a:sym typeface="Wingdings"/>
                </a:rPr>
                <a:t></a:t>
              </a:r>
              <a:r>
                <a:rPr lang="th-TH" sz="4000" b="1" dirty="0" smtClean="0">
                  <a:solidFill>
                    <a:schemeClr val="accent2"/>
                  </a:solidFill>
                  <a:latin typeface="TH SarabunPSK" pitchFamily="34" charset="-34"/>
                  <a:cs typeface="+mj-cs"/>
                </a:rPr>
                <a:t>วัตถุประสงค์กองทุนพัฒนาบทบาทสตรี</a:t>
              </a:r>
              <a:r>
                <a:rPr lang="th-TH" sz="3200" b="1" dirty="0" smtClean="0">
                  <a:latin typeface="TH SarabunPSK" pitchFamily="34" charset="-34"/>
                  <a:cs typeface="+mj-cs"/>
                </a:rPr>
                <a:t/>
              </a:r>
              <a:br>
                <a:rPr lang="th-TH" sz="3200" b="1" dirty="0" smtClean="0">
                  <a:latin typeface="TH SarabunPSK" pitchFamily="34" charset="-34"/>
                  <a:cs typeface="+mj-cs"/>
                </a:rPr>
              </a:br>
              <a:r>
                <a:rPr lang="en-US" sz="3200" b="1" dirty="0" smtClean="0">
                  <a:latin typeface="TH SarabunPSK" pitchFamily="34" charset="-34"/>
                  <a:cs typeface="+mj-cs"/>
                </a:rPr>
                <a:t>1</a:t>
              </a:r>
              <a:r>
                <a:rPr lang="th-TH" b="1" dirty="0" smtClean="0">
                  <a:latin typeface="TH SarabunPSK" pitchFamily="34" charset="-34"/>
                  <a:cs typeface="+mj-cs"/>
                </a:rPr>
                <a:t>. เป็นแหล่งเงินทุนหมุนเวียนดอกเบี้ยต่ำ  ในการสร้างโอกาสให้สตรี </a:t>
              </a:r>
              <a:br>
                <a:rPr lang="th-TH" b="1" dirty="0" smtClean="0">
                  <a:latin typeface="TH SarabunPSK" pitchFamily="34" charset="-34"/>
                  <a:cs typeface="+mj-cs"/>
                </a:rPr>
              </a:br>
              <a:r>
                <a:rPr lang="th-TH" b="1" dirty="0" smtClean="0">
                  <a:latin typeface="TH SarabunPSK" pitchFamily="34" charset="-34"/>
                  <a:cs typeface="+mj-cs"/>
                </a:rPr>
                <a:t>    เข้าถึงแหล่งเงินทุนสำหรับการลงทุนเพื่อพัฒนาอาชีพ  สร้างงาน  </a:t>
              </a:r>
              <a:br>
                <a:rPr lang="th-TH" b="1" dirty="0" smtClean="0">
                  <a:latin typeface="TH SarabunPSK" pitchFamily="34" charset="-34"/>
                  <a:cs typeface="+mj-cs"/>
                </a:rPr>
              </a:br>
              <a:r>
                <a:rPr lang="th-TH" b="1" dirty="0" smtClean="0">
                  <a:latin typeface="TH SarabunPSK" pitchFamily="34" charset="-34"/>
                  <a:cs typeface="+mj-cs"/>
                </a:rPr>
                <a:t>    สร้างรายได้  หรือ เสริมสร้างความเข้มแข็งทางด้านเศรษฐกิจ</a:t>
              </a:r>
              <a:br>
                <a:rPr lang="th-TH" b="1" dirty="0" smtClean="0">
                  <a:latin typeface="TH SarabunPSK" pitchFamily="34" charset="-34"/>
                  <a:cs typeface="+mj-cs"/>
                </a:rPr>
              </a:br>
              <a:r>
                <a:rPr lang="th-TH" b="1" dirty="0" smtClean="0">
                  <a:latin typeface="TH SarabunPSK" pitchFamily="34" charset="-34"/>
                  <a:cs typeface="+mj-cs"/>
                </a:rPr>
                <a:t>    ให้แก่สตรีและองค์กรของสตรี</a:t>
              </a:r>
              <a:br>
                <a:rPr lang="th-TH" b="1" dirty="0" smtClean="0">
                  <a:latin typeface="TH SarabunPSK" pitchFamily="34" charset="-34"/>
                  <a:cs typeface="+mj-cs"/>
                </a:rPr>
              </a:br>
              <a:r>
                <a:rPr lang="en-US" sz="3600" b="1" dirty="0" smtClean="0">
                  <a:latin typeface="TH SarabunPSK" pitchFamily="34" charset="-34"/>
                  <a:cs typeface="+mj-cs"/>
                </a:rPr>
                <a:t>2</a:t>
              </a:r>
              <a:r>
                <a:rPr lang="th-TH" sz="3600" b="1" dirty="0" smtClean="0">
                  <a:latin typeface="TH SarabunPSK" pitchFamily="34" charset="-34"/>
                  <a:cs typeface="+mj-cs"/>
                </a:rPr>
                <a:t>. </a:t>
              </a:r>
              <a:r>
                <a:rPr lang="th-TH" b="1" dirty="0" smtClean="0">
                  <a:latin typeface="TH SarabunPSK" pitchFamily="34" charset="-34"/>
                  <a:cs typeface="+mj-cs"/>
                </a:rPr>
                <a:t>เป็นแหล่งเงินทุนเพื่อการส่งเสริมบทบาทและพัฒนาศักยภาพสตรี</a:t>
              </a:r>
              <a:br>
                <a:rPr lang="th-TH" b="1" dirty="0" smtClean="0">
                  <a:latin typeface="TH SarabunPSK" pitchFamily="34" charset="-34"/>
                  <a:cs typeface="+mj-cs"/>
                </a:rPr>
              </a:br>
              <a:r>
                <a:rPr lang="th-TH" b="1" dirty="0" smtClean="0">
                  <a:latin typeface="TH SarabunPSK" pitchFamily="34" charset="-34"/>
                  <a:cs typeface="+mj-cs"/>
                </a:rPr>
                <a:t>     และ เครือข่ายสตรีในการเฝ้าระวังดูแลและแก้ไขปัญหาของสตรี  </a:t>
              </a:r>
              <a:br>
                <a:rPr lang="th-TH" b="1" dirty="0" smtClean="0">
                  <a:latin typeface="TH SarabunPSK" pitchFamily="34" charset="-34"/>
                  <a:cs typeface="+mj-cs"/>
                </a:rPr>
              </a:br>
              <a:r>
                <a:rPr lang="th-TH" b="1" dirty="0" smtClean="0">
                  <a:latin typeface="TH SarabunPSK" pitchFamily="34" charset="-34"/>
                  <a:cs typeface="+mj-cs"/>
                </a:rPr>
                <a:t>     การส่งเสริมและ พัฒนาคุณภาพชีวิตของสตรี  นำไปสู่การสร้าง</a:t>
              </a:r>
              <a:br>
                <a:rPr lang="th-TH" b="1" dirty="0" smtClean="0">
                  <a:latin typeface="TH SarabunPSK" pitchFamily="34" charset="-34"/>
                  <a:cs typeface="+mj-cs"/>
                </a:rPr>
              </a:br>
              <a:r>
                <a:rPr lang="th-TH" b="1" dirty="0" smtClean="0">
                  <a:latin typeface="TH SarabunPSK" pitchFamily="34" charset="-34"/>
                  <a:cs typeface="+mj-cs"/>
                </a:rPr>
                <a:t>     </a:t>
              </a:r>
              <a:r>
                <a:rPr lang="th-TH" b="1" dirty="0" err="1" smtClean="0">
                  <a:latin typeface="TH SarabunPSK" pitchFamily="34" charset="-34"/>
                  <a:cs typeface="+mj-cs"/>
                </a:rPr>
                <a:t>สวัสดิ</a:t>
              </a:r>
              <a:r>
                <a:rPr lang="th-TH" b="1" dirty="0" smtClean="0">
                  <a:latin typeface="TH SarabunPSK" pitchFamily="34" charset="-34"/>
                  <a:cs typeface="+mj-cs"/>
                </a:rPr>
                <a:t>ภาพ  หรือสวัสดิการเพื่อคุ้มครองและพิทักษ์สิทธิของสตรี</a:t>
              </a:r>
              <a:br>
                <a:rPr lang="th-TH" b="1" dirty="0" smtClean="0">
                  <a:latin typeface="TH SarabunPSK" pitchFamily="34" charset="-34"/>
                  <a:cs typeface="+mj-cs"/>
                </a:rPr>
              </a:br>
              <a:r>
                <a:rPr lang="th-TH" b="1" dirty="0" smtClean="0">
                  <a:latin typeface="TH SarabunPSK" pitchFamily="34" charset="-34"/>
                  <a:cs typeface="+mj-cs"/>
                </a:rPr>
                <a:t>     ดูแลผู้ด้อยโอกาสอื่นๆ  ในสังคม</a:t>
              </a:r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205911" y="1185168"/>
              <a:ext cx="1152126" cy="1091704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5</a:t>
              </a:r>
              <a:endParaRPr lang="th-TH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79712" y="188640"/>
            <a:ext cx="5112568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53336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  <p:sp>
        <p:nvSpPr>
          <p:cNvPr id="7" name="คำบรรยายภาพแบบลูกศรขวา 6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66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49839" y="1916832"/>
            <a:ext cx="384432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6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สวัสดี</a:t>
            </a:r>
            <a:endParaRPr lang="th-TH" sz="16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11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238639" y="1484784"/>
            <a:ext cx="8684869" cy="4968552"/>
            <a:chOff x="205911" y="1124745"/>
            <a:chExt cx="8684869" cy="5328591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1385747" y="1124745"/>
              <a:ext cx="7505033" cy="5328591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IT๙" pitchFamily="34" charset="-34"/>
                  <a:cs typeface="+mj-cs"/>
                  <a:sym typeface="Wingdings"/>
                </a:rPr>
                <a:t></a:t>
              </a:r>
              <a:r>
                <a:rPr lang="th-TH" sz="36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</a:rPr>
                <a:t>วัตถุประสงค์กองทุนพัฒนาบทบาทสตรี</a:t>
              </a:r>
              <a:r>
                <a:rPr lang="th-TH" b="1" dirty="0" smtClean="0">
                  <a:latin typeface="TH SarabunIT๙" pitchFamily="34" charset="-34"/>
                  <a:cs typeface="+mj-cs"/>
                </a:rPr>
                <a:t/>
              </a:r>
              <a:br>
                <a:rPr lang="th-TH" b="1" dirty="0" smtClean="0">
                  <a:latin typeface="TH SarabunIT๙" pitchFamily="34" charset="-34"/>
                  <a:cs typeface="+mj-cs"/>
                </a:rPr>
              </a:br>
              <a:r>
                <a:rPr lang="en-US" sz="4000" b="1" dirty="0" smtClean="0">
                  <a:latin typeface="Cordia New" pitchFamily="34" charset="-34"/>
                  <a:cs typeface="+mj-cs"/>
                </a:rPr>
                <a:t>3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. เป็นแห่งเงินทุนเพื่อการส่งเสริม  สนับสนุนการจัดกิจกรรม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   ในการพัฒนาบทบาทสตรี  การสร้างภาวะผู้นำ  การพัฒนา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   องค์ความรู้  เพื่อเสริมสร้างความเข้มแข็งทางด้านสังคม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   ให้แก่สตรีและองค์กรของสตรี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</a:t>
              </a:r>
              <a:r>
                <a:rPr lang="en-US" sz="4000" b="1" dirty="0" smtClean="0">
                  <a:latin typeface="Cordia New" pitchFamily="34" charset="-34"/>
                  <a:cs typeface="+mj-cs"/>
                </a:rPr>
                <a:t>4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. เป็นแหล่งเงินทุนเพื่อสนับสนุนโครงการอื่นๆ  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    ที่เป็นการแก้ไขปัญหาและพัฒนาสตรีตามที่คณะกรรมการ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    พิจารณาเห็นสมควร</a:t>
              </a:r>
              <a:endParaRPr lang="th-TH" sz="3200" b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205911" y="1185168"/>
              <a:ext cx="1152126" cy="1091704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5</a:t>
              </a:r>
              <a:endParaRPr lang="th-TH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82060" y="537588"/>
            <a:ext cx="5112568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53336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12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233621" y="1192201"/>
            <a:ext cx="8586851" cy="5328591"/>
            <a:chOff x="233621" y="1192201"/>
            <a:chExt cx="8586851" cy="5328591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1385747" y="1192201"/>
              <a:ext cx="7434725" cy="5328591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3200" b="1" dirty="0" smtClean="0">
                  <a:latin typeface="TH SarabunIT๙" pitchFamily="34" charset="-34"/>
                  <a:cs typeface="+mj-cs"/>
                  <a:sym typeface="Wingdings"/>
                </a:rPr>
                <a:t> </a:t>
              </a:r>
              <a:r>
                <a:rPr lang="th-TH" sz="4000" b="1" dirty="0" smtClean="0">
                  <a:solidFill>
                    <a:schemeClr val="accent2"/>
                  </a:solidFill>
                  <a:latin typeface="TH SarabunIT๙" pitchFamily="34" charset="-34"/>
                  <a:cs typeface="+mj-cs"/>
                </a:rPr>
                <a:t>เงินและทรัพย์สินกองทุน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/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  </a:t>
              </a:r>
              <a:r>
                <a:rPr lang="en-US" sz="3400" b="1" dirty="0" smtClean="0">
                  <a:latin typeface="TH SarabunPSK" panose="020B0500040200020003" pitchFamily="34" charset="-34"/>
                  <a:cs typeface="+mj-cs"/>
                </a:rPr>
                <a:t>1</a:t>
              </a: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. เงินทุนประเดิมที่รัฐบาลจัดสรรให้</a:t>
              </a:r>
              <a:br>
                <a:rPr lang="th-TH" sz="34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   </a:t>
              </a:r>
              <a:r>
                <a:rPr lang="en-US" sz="3400" b="1" dirty="0" smtClean="0">
                  <a:latin typeface="TH SarabunPSK" panose="020B0500040200020003" pitchFamily="34" charset="-34"/>
                  <a:cs typeface="+mj-cs"/>
                </a:rPr>
                <a:t>2</a:t>
              </a: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. เงินอุดหนุนที่รัฐจัดสรรให้จากงบประมาณรายจ่าย </a:t>
              </a:r>
              <a:br>
                <a:rPr lang="th-TH" sz="34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       ประจำปี</a:t>
              </a:r>
            </a:p>
            <a:p>
              <a:r>
                <a:rPr lang="th-TH" sz="3400" b="1" dirty="0">
                  <a:latin typeface="TH SarabunPSK" panose="020B0500040200020003" pitchFamily="34" charset="-34"/>
                  <a:cs typeface="+mj-cs"/>
                </a:rPr>
                <a:t> </a:t>
              </a: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  </a:t>
              </a:r>
              <a:r>
                <a:rPr lang="en-US" sz="3400" b="1" dirty="0" smtClean="0">
                  <a:latin typeface="TH SarabunPSK" panose="020B0500040200020003" pitchFamily="34" charset="-34"/>
                  <a:cs typeface="+mj-cs"/>
                </a:rPr>
                <a:t>3</a:t>
              </a: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. เงินหรือทรัพย์สินที่ได้รับโอนมาจากกองทุนพัฒนา</a:t>
              </a:r>
              <a:br>
                <a:rPr lang="th-TH" sz="34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      บทบาทสตรี สำนักเลขาธิการนายกรัฐมนตรี  </a:t>
              </a:r>
              <a:br>
                <a:rPr lang="th-TH" sz="34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      ตามมติ </a:t>
              </a:r>
              <a:r>
                <a:rPr lang="th-TH" sz="3400" b="1" dirty="0">
                  <a:latin typeface="TH SarabunPSK" panose="020B0500040200020003" pitchFamily="34" charset="-34"/>
                  <a:cs typeface="+mj-cs"/>
                </a:rPr>
                <a:t>ครม. เมื่อวันที่ </a:t>
              </a:r>
              <a:r>
                <a:rPr lang="en-US" sz="3400" b="1" dirty="0">
                  <a:latin typeface="TH SarabunPSK" panose="020B0500040200020003" pitchFamily="34" charset="-34"/>
                  <a:cs typeface="+mj-cs"/>
                </a:rPr>
                <a:t>12</a:t>
              </a:r>
              <a:r>
                <a:rPr lang="th-TH" sz="3400" b="1" dirty="0">
                  <a:latin typeface="TH SarabunPSK" panose="020B0500040200020003" pitchFamily="34" charset="-34"/>
                  <a:cs typeface="+mj-cs"/>
                </a:rPr>
                <a:t> เมษายน </a:t>
              </a:r>
              <a:r>
                <a:rPr lang="en-US" sz="3400" b="1" dirty="0">
                  <a:latin typeface="TH SarabunPSK" panose="020B0500040200020003" pitchFamily="34" charset="-34"/>
                  <a:cs typeface="+mj-cs"/>
                </a:rPr>
                <a:t>2559</a:t>
              </a:r>
              <a:r>
                <a:rPr lang="th-TH" sz="3400" b="1" dirty="0">
                  <a:latin typeface="TH SarabunPSK" panose="020B0500040200020003" pitchFamily="34" charset="-34"/>
                  <a:cs typeface="+mj-cs"/>
                </a:rPr>
                <a:t> </a:t>
              </a: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/>
              </a:r>
              <a:br>
                <a:rPr lang="th-TH" sz="34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      เรื่อง</a:t>
              </a:r>
              <a:r>
                <a:rPr lang="th-TH" sz="3400" b="1" dirty="0">
                  <a:latin typeface="TH SarabunPSK" panose="020B0500040200020003" pitchFamily="34" charset="-34"/>
                  <a:cs typeface="+mj-cs"/>
                </a:rPr>
                <a:t>ขออนุมัติควบรวมทุนหมุนเวียน </a:t>
              </a: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/>
              </a:r>
              <a:br>
                <a:rPr lang="th-TH" sz="34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      (</a:t>
              </a:r>
              <a:r>
                <a:rPr lang="th-TH" sz="3400" b="1" dirty="0">
                  <a:latin typeface="TH SarabunPSK" panose="020B0500040200020003" pitchFamily="34" charset="-34"/>
                  <a:cs typeface="+mj-cs"/>
                </a:rPr>
                <a:t>กองทุนพัฒนาบทบาทสตรี</a:t>
              </a:r>
              <a:r>
                <a:rPr lang="th-TH" sz="3400" b="1" dirty="0" smtClean="0">
                  <a:latin typeface="TH SarabunPSK" panose="020B0500040200020003" pitchFamily="34" charset="-34"/>
                  <a:cs typeface="+mj-cs"/>
                </a:rPr>
                <a:t>) </a:t>
              </a:r>
              <a:endParaRPr lang="th-TH" sz="3400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233621" y="1222800"/>
              <a:ext cx="1152126" cy="1091704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36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6</a:t>
              </a:r>
              <a:endParaRPr lang="th-TH" sz="3600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11760" y="289024"/>
            <a:ext cx="4464496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53336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  <p:sp>
        <p:nvSpPr>
          <p:cNvPr id="7" name="คำบรรยายภาพแบบลูกศรขวา 6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261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213404" y="1124745"/>
            <a:ext cx="8175020" cy="5328591"/>
            <a:chOff x="213404" y="1124745"/>
            <a:chExt cx="8175020" cy="5328591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1385747" y="1124745"/>
              <a:ext cx="7002677" cy="5328591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3200" b="1" dirty="0" smtClean="0">
                  <a:latin typeface="TH SarabunIT๙" pitchFamily="34" charset="-34"/>
                  <a:cs typeface="+mj-cs"/>
                  <a:sym typeface="Wingdings"/>
                </a:rPr>
                <a:t></a:t>
              </a:r>
              <a:r>
                <a:rPr lang="th-TH" sz="4000" b="1" dirty="0" smtClean="0">
                  <a:solidFill>
                    <a:schemeClr val="accent2"/>
                  </a:solidFill>
                  <a:latin typeface="TH SarabunPSK" pitchFamily="34" charset="-34"/>
                  <a:cs typeface="+mj-cs"/>
                </a:rPr>
                <a:t>เงินและทรัพย์สินกองทุน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/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en-US" sz="4000" b="1" dirty="0" smtClean="0">
                  <a:latin typeface="TH SarabunIT๙" pitchFamily="34" charset="-34"/>
                  <a:cs typeface="+mj-cs"/>
                </a:rPr>
                <a:t>    </a:t>
              </a:r>
              <a:r>
                <a:rPr lang="en-US" sz="3600" b="1" dirty="0" smtClean="0">
                  <a:latin typeface="TH SarabunPSK" panose="020B0500040200020003" pitchFamily="34" charset="-34"/>
                  <a:cs typeface="+mj-cs"/>
                </a:rPr>
                <a:t>4</a:t>
              </a:r>
              <a:r>
                <a:rPr lang="th-TH" sz="3600" b="1" dirty="0" smtClean="0">
                  <a:latin typeface="TH SarabunPSK" panose="020B0500040200020003" pitchFamily="34" charset="-34"/>
                  <a:cs typeface="+mj-cs"/>
                </a:rPr>
                <a:t>. เงินหรือทรัพย์สินที่มีผู้บริจาคให้</a:t>
              </a:r>
              <a:br>
                <a:rPr lang="th-TH" sz="36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600" b="1" dirty="0" smtClean="0">
                  <a:latin typeface="TH SarabunPSK" panose="020B0500040200020003" pitchFamily="34" charset="-34"/>
                  <a:cs typeface="+mj-cs"/>
                </a:rPr>
                <a:t>    </a:t>
              </a:r>
              <a:r>
                <a:rPr lang="en-US" sz="3600" b="1" dirty="0" smtClean="0">
                  <a:latin typeface="TH SarabunPSK" panose="020B0500040200020003" pitchFamily="34" charset="-34"/>
                  <a:cs typeface="+mj-cs"/>
                </a:rPr>
                <a:t>5</a:t>
              </a:r>
              <a:r>
                <a:rPr lang="th-TH" sz="3600" b="1" dirty="0" smtClean="0">
                  <a:latin typeface="TH SarabunPSK" panose="020B0500040200020003" pitchFamily="34" charset="-34"/>
                  <a:cs typeface="+mj-cs"/>
                </a:rPr>
                <a:t>. เงินที่ได้รับจากต่างประเทศหรือองค์การ</a:t>
              </a:r>
              <a:br>
                <a:rPr lang="th-TH" sz="36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600" b="1" dirty="0" smtClean="0">
                  <a:latin typeface="TH SarabunPSK" panose="020B0500040200020003" pitchFamily="34" charset="-34"/>
                  <a:cs typeface="+mj-cs"/>
                </a:rPr>
                <a:t>        ระหว่างประเทศ</a:t>
              </a:r>
              <a:br>
                <a:rPr lang="th-TH" sz="36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600" b="1" dirty="0" smtClean="0">
                  <a:latin typeface="TH SarabunPSK" panose="020B0500040200020003" pitchFamily="34" charset="-34"/>
                  <a:cs typeface="+mj-cs"/>
                </a:rPr>
                <a:t>    </a:t>
              </a:r>
              <a:r>
                <a:rPr lang="en-US" sz="3600" b="1" dirty="0" smtClean="0">
                  <a:latin typeface="TH SarabunPSK" panose="020B0500040200020003" pitchFamily="34" charset="-34"/>
                  <a:cs typeface="+mj-cs"/>
                </a:rPr>
                <a:t>6</a:t>
              </a:r>
              <a:r>
                <a:rPr lang="th-TH" sz="3600" b="1" dirty="0" smtClean="0">
                  <a:latin typeface="TH SarabunPSK" panose="020B0500040200020003" pitchFamily="34" charset="-34"/>
                  <a:cs typeface="+mj-cs"/>
                </a:rPr>
                <a:t>. เงินหรือทรัพย์สินที่ตกเป็นของกองทุนหรือ</a:t>
              </a:r>
              <a:br>
                <a:rPr lang="th-TH" sz="36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600" b="1" dirty="0" smtClean="0">
                  <a:latin typeface="TH SarabunPSK" panose="020B0500040200020003" pitchFamily="34" charset="-34"/>
                  <a:cs typeface="+mj-cs"/>
                </a:rPr>
                <a:t>        ที่กองทุนได้รับตามกฎหมายอื่น</a:t>
              </a:r>
              <a:br>
                <a:rPr lang="th-TH" sz="36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600" b="1" dirty="0" smtClean="0">
                  <a:latin typeface="TH SarabunPSK" panose="020B0500040200020003" pitchFamily="34" charset="-34"/>
                  <a:cs typeface="+mj-cs"/>
                </a:rPr>
                <a:t>    </a:t>
              </a:r>
              <a:r>
                <a:rPr lang="en-US" sz="3600" b="1" dirty="0" smtClean="0">
                  <a:latin typeface="TH SarabunPSK" panose="020B0500040200020003" pitchFamily="34" charset="-34"/>
                  <a:cs typeface="+mj-cs"/>
                </a:rPr>
                <a:t>7</a:t>
              </a:r>
              <a:r>
                <a:rPr lang="th-TH" sz="3600" b="1" dirty="0" smtClean="0">
                  <a:latin typeface="TH SarabunPSK" panose="020B0500040200020003" pitchFamily="34" charset="-34"/>
                  <a:cs typeface="+mj-cs"/>
                </a:rPr>
                <a:t>. ดอกเบี้ยหรือผลประโยชน์ที่เกิดจากเงิน</a:t>
              </a:r>
              <a:br>
                <a:rPr lang="th-TH" sz="36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600" b="1" dirty="0" smtClean="0">
                  <a:latin typeface="TH SarabunPSK" panose="020B0500040200020003" pitchFamily="34" charset="-34"/>
                  <a:cs typeface="+mj-cs"/>
                </a:rPr>
                <a:t>        หรือทรัพย์สินของกองทุน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213404" y="2132856"/>
              <a:ext cx="1152126" cy="1091704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36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6</a:t>
              </a:r>
              <a:endParaRPr lang="th-TH" sz="3600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95736" y="260648"/>
            <a:ext cx="4464496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53336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604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185838" y="1412776"/>
            <a:ext cx="8830585" cy="4752528"/>
            <a:chOff x="205911" y="1124745"/>
            <a:chExt cx="8830585" cy="4320479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1385747" y="1124745"/>
              <a:ext cx="7650749" cy="4320479"/>
            </a:xfrm>
            <a:prstGeom prst="roundRect">
              <a:avLst/>
            </a:prstGeom>
            <a:ln w="38100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3200" b="1" dirty="0" smtClean="0">
                  <a:latin typeface="TH SarabunIT๙" pitchFamily="34" charset="-34"/>
                  <a:cs typeface="+mj-cs"/>
                  <a:sym typeface="Wingdings"/>
                </a:rPr>
                <a:t></a:t>
              </a:r>
              <a:r>
                <a:rPr lang="th-TH" sz="35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คณะกรรมการบริหารกองทุนพัฒนาบทบาทสตรี (</a:t>
              </a:r>
              <a:r>
                <a:rPr lang="th-TH" sz="3500" b="1" dirty="0" err="1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คกส</a:t>
              </a:r>
              <a:r>
                <a:rPr lang="th-TH" sz="35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.)</a:t>
              </a:r>
              <a:br>
                <a:rPr lang="th-TH" sz="35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 </a:t>
              </a:r>
              <a:r>
                <a:rPr lang="en-US" b="1" dirty="0" smtClean="0">
                  <a:latin typeface="TH SarabunPSK" panose="020B0500040200020003" pitchFamily="34" charset="-34"/>
                  <a:cs typeface="+mj-cs"/>
                </a:rPr>
                <a:t>1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. อธิบดีกรมการพัฒนาชุมชน              เป็นประธานกรรมการ</a:t>
              </a:r>
              <a:br>
                <a:rPr lang="th-TH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 </a:t>
              </a:r>
              <a:r>
                <a:rPr lang="en-US" b="1" dirty="0" smtClean="0">
                  <a:latin typeface="TH SarabunPSK" panose="020B0500040200020003" pitchFamily="34" charset="-34"/>
                  <a:cs typeface="+mj-cs"/>
                </a:rPr>
                <a:t>2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. รองอธิบดีกรมการพัฒนาชุมชน         เป็นรองประธาน</a:t>
              </a:r>
              <a:br>
                <a:rPr lang="th-TH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     ที่ได้รับมอบหมายให้กำกับดูแลงานกองทุน</a:t>
              </a:r>
            </a:p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 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</a:t>
              </a:r>
              <a:r>
                <a:rPr lang="en-US" b="1" dirty="0" smtClean="0">
                  <a:latin typeface="TH SarabunPSK" panose="020B0500040200020003" pitchFamily="34" charset="-34"/>
                  <a:cs typeface="+mj-cs"/>
                </a:rPr>
                <a:t>3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. ผู้แทนกระทรวงการคลัง                 เป็นกรรมการ</a:t>
              </a:r>
              <a:br>
                <a:rPr lang="th-TH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</a:t>
              </a:r>
              <a:r>
                <a:rPr lang="en-US" b="1" dirty="0" smtClean="0">
                  <a:latin typeface="TH SarabunPSK" panose="020B0500040200020003" pitchFamily="34" charset="-34"/>
                  <a:cs typeface="+mj-cs"/>
                </a:rPr>
                <a:t> 4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. ผู้แทนสำนักงบประมาณ                 เป็นกรรมการ</a:t>
              </a:r>
              <a:br>
                <a:rPr lang="th-TH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 </a:t>
              </a:r>
              <a:r>
                <a:rPr lang="en-US" b="1" dirty="0" smtClean="0">
                  <a:latin typeface="TH SarabunPSK" panose="020B0500040200020003" pitchFamily="34" charset="-34"/>
                  <a:cs typeface="+mj-cs"/>
                </a:rPr>
                <a:t>5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. ผู้ทรงคุณวุฒิซึ่ง </a:t>
              </a:r>
              <a:r>
                <a:rPr lang="th-TH" b="1" dirty="0" err="1" smtClean="0">
                  <a:latin typeface="TH SarabunPSK" panose="020B0500040200020003" pitchFamily="34" charset="-34"/>
                  <a:cs typeface="+mj-cs"/>
                </a:rPr>
                <a:t>อพช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.แต่งตั้ง            เป็นกรรมการ</a:t>
              </a:r>
              <a:br>
                <a:rPr lang="th-TH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     </a:t>
              </a:r>
              <a:r>
                <a:rPr lang="th-TH" b="1" i="1" dirty="0" smtClean="0">
                  <a:latin typeface="TH SarabunPSK" panose="020B0500040200020003" pitchFamily="34" charset="-34"/>
                  <a:cs typeface="+mj-cs"/>
                </a:rPr>
                <a:t>โดยความเห็นชอบของกระทรวงการคลัง จำนวน  </a:t>
              </a:r>
              <a:r>
                <a:rPr lang="en-US" b="1" i="1" dirty="0" smtClean="0">
                  <a:latin typeface="TH SarabunPSK" panose="020B0500040200020003" pitchFamily="34" charset="-34"/>
                  <a:cs typeface="+mj-cs"/>
                </a:rPr>
                <a:t>3</a:t>
              </a:r>
              <a:r>
                <a:rPr lang="th-TH" b="1" i="1" dirty="0" smtClean="0">
                  <a:latin typeface="TH SarabunPSK" panose="020B0500040200020003" pitchFamily="34" charset="-34"/>
                  <a:cs typeface="+mj-cs"/>
                </a:rPr>
                <a:t> คน</a:t>
              </a:r>
              <a:br>
                <a:rPr lang="th-TH" b="1" i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 </a:t>
              </a:r>
              <a:r>
                <a:rPr lang="en-US" b="1" dirty="0" smtClean="0">
                  <a:latin typeface="TH SarabunPSK" panose="020B0500040200020003" pitchFamily="34" charset="-34"/>
                  <a:cs typeface="+mj-cs"/>
                </a:rPr>
                <a:t>6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. ผู้อำนวยการ                              เป็นกรรมการและเลขานุการ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205911" y="1185168"/>
              <a:ext cx="1152126" cy="1091704"/>
            </a:xfrm>
            <a:prstGeom prst="round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ข้อ </a:t>
              </a:r>
              <a:r>
                <a:rPr lang="en-US" sz="36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7</a:t>
              </a:r>
              <a:endParaRPr lang="th-TH" sz="3600" b="1" dirty="0">
                <a:solidFill>
                  <a:schemeClr val="tx1"/>
                </a:solidFill>
                <a:latin typeface="Cordia New" pitchFamily="34" charset="-34"/>
                <a:cs typeface="+mj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83768" y="323738"/>
            <a:ext cx="414257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96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มุมมน 9"/>
          <p:cNvSpPr/>
          <p:nvPr/>
        </p:nvSpPr>
        <p:spPr>
          <a:xfrm>
            <a:off x="1201477" y="1052736"/>
            <a:ext cx="7649435" cy="5259085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000" b="1" dirty="0" smtClean="0">
                <a:latin typeface="TH SarabunIT๙" pitchFamily="34" charset="-34"/>
                <a:cs typeface="+mj-cs"/>
                <a:sym typeface="Wingdings"/>
              </a:rPr>
              <a:t> </a:t>
            </a:r>
            <a:r>
              <a:rPr lang="th-TH" sz="4000" b="1" dirty="0" smtClean="0">
                <a:solidFill>
                  <a:schemeClr val="accent2"/>
                </a:solidFill>
                <a:latin typeface="TH SarabunPSK" pitchFamily="34" charset="-34"/>
                <a:cs typeface="+mj-cs"/>
                <a:sym typeface="Wingdings"/>
              </a:rPr>
              <a:t>อำนาจหน้าที่</a:t>
            </a:r>
            <a:br>
              <a:rPr lang="th-TH" sz="4000" b="1" dirty="0" smtClean="0">
                <a:solidFill>
                  <a:schemeClr val="accent2"/>
                </a:solidFill>
                <a:latin typeface="TH SarabunPSK" pitchFamily="34" charset="-34"/>
                <a:cs typeface="+mj-cs"/>
                <a:sym typeface="Wingdings"/>
              </a:rPr>
            </a:br>
            <a:r>
              <a:rPr lang="th-TH" sz="4000" b="1" dirty="0" smtClean="0">
                <a:solidFill>
                  <a:schemeClr val="accent2"/>
                </a:solidFill>
                <a:latin typeface="TH SarabunPSK" pitchFamily="34" charset="-34"/>
                <a:cs typeface="+mj-cs"/>
              </a:rPr>
              <a:t>คณะกรรมการบริหารกองทุนพัฒนาบทบาทสตรี</a:t>
            </a:r>
            <a:r>
              <a:rPr lang="th-TH" sz="4000" b="1" dirty="0" smtClean="0">
                <a:latin typeface="TH SarabunPSK" pitchFamily="34" charset="-34"/>
                <a:cs typeface="+mj-cs"/>
              </a:rPr>
              <a:t/>
            </a:r>
            <a:br>
              <a:rPr lang="th-TH" sz="4000" b="1" dirty="0" smtClean="0">
                <a:latin typeface="TH SarabunPSK" pitchFamily="34" charset="-34"/>
                <a:cs typeface="+mj-cs"/>
              </a:rPr>
            </a:br>
            <a:r>
              <a:rPr lang="th-TH" sz="4000" b="1" dirty="0" smtClean="0">
                <a:latin typeface="TH SarabunPSK" pitchFamily="34" charset="-34"/>
                <a:cs typeface="+mj-cs"/>
              </a:rPr>
              <a:t>   </a:t>
            </a:r>
            <a:r>
              <a:rPr lang="en-US" sz="3200" b="1" dirty="0" smtClean="0">
                <a:latin typeface="TH SarabunPSK" pitchFamily="34" charset="-34"/>
                <a:cs typeface="+mj-cs"/>
              </a:rPr>
              <a:t>1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. กำหนดนโยบาย  ยุทธศาสตร์  มาตรการ  และแนวทาง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th-TH" sz="3200" b="1" dirty="0" smtClean="0">
                <a:latin typeface="TH SarabunPSK" pitchFamily="34" charset="-34"/>
                <a:cs typeface="+mj-cs"/>
              </a:rPr>
              <a:t>       ในการบริหารกองทุนให้เป็นไปตามวัตถุประสงค์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th-TH" sz="3200" b="1" dirty="0" smtClean="0">
                <a:latin typeface="TH SarabunPSK" pitchFamily="34" charset="-34"/>
                <a:cs typeface="+mj-cs"/>
              </a:rPr>
              <a:t>    </a:t>
            </a:r>
            <a:r>
              <a:rPr lang="en-US" sz="3200" b="1" dirty="0" smtClean="0">
                <a:latin typeface="TH SarabunPSK" pitchFamily="34" charset="-34"/>
                <a:cs typeface="+mj-cs"/>
              </a:rPr>
              <a:t>2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. พิจารณาอนุมัติแผนการดำเนินงานประจำปี</a:t>
            </a:r>
          </a:p>
          <a:p>
            <a:r>
              <a:rPr lang="th-TH" sz="3200" b="1" dirty="0">
                <a:latin typeface="TH SarabunPSK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   </a:t>
            </a:r>
            <a:r>
              <a:rPr lang="en-US" sz="3200" b="1" dirty="0" smtClean="0">
                <a:latin typeface="TH SarabunPSK" pitchFamily="34" charset="-34"/>
                <a:cs typeface="+mj-cs"/>
              </a:rPr>
              <a:t>3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. กำหนดข้อบังคับเกี่ยวกับการบริหารงานบุคคล  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th-TH" sz="3200" b="1" dirty="0" smtClean="0">
                <a:latin typeface="TH SarabunPSK" pitchFamily="34" charset="-34"/>
                <a:cs typeface="+mj-cs"/>
              </a:rPr>
              <a:t>        การเงิน  การพัสดุ  ตลอดจนการกำหนดค่าตอบแทน   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th-TH" sz="3200" b="1" dirty="0" smtClean="0">
                <a:latin typeface="TH SarabunPSK" pitchFamily="34" charset="-34"/>
                <a:cs typeface="+mj-cs"/>
              </a:rPr>
              <a:t>        สิทธิประโยชน์หรือสวัสดิการต่างๆ  </a:t>
            </a:r>
            <a:r>
              <a:rPr lang="th-TH" sz="3200" b="1" spc="-100" dirty="0" smtClean="0">
                <a:latin typeface="TH SarabunPSK" pitchFamily="34" charset="-34"/>
                <a:cs typeface="+mj-cs"/>
              </a:rPr>
              <a:t>ของบุคลากรกองทุน </a:t>
            </a:r>
            <a:br>
              <a:rPr lang="th-TH" sz="3200" b="1" spc="-100" dirty="0" smtClean="0">
                <a:latin typeface="TH SarabunPSK" pitchFamily="34" charset="-34"/>
                <a:cs typeface="+mj-cs"/>
              </a:rPr>
            </a:br>
            <a:r>
              <a:rPr lang="th-TH" sz="3200" b="1" spc="-100" dirty="0" smtClean="0">
                <a:latin typeface="TH SarabunPSK" pitchFamily="34" charset="-34"/>
                <a:cs typeface="+mj-cs"/>
              </a:rPr>
              <a:t>         ให้สอดคล้องกับมาตรฐานที่คณะกรรมการประกาศกำหนด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/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th-TH" sz="3200" b="1" dirty="0" smtClean="0">
                <a:latin typeface="TH SarabunPSK" pitchFamily="34" charset="-34"/>
                <a:cs typeface="+mj-cs"/>
              </a:rPr>
              <a:t>   </a:t>
            </a:r>
            <a:r>
              <a:rPr lang="en-US" sz="3200" b="1" dirty="0" smtClean="0">
                <a:latin typeface="TH SarabunPSK" pitchFamily="34" charset="-34"/>
                <a:cs typeface="+mj-cs"/>
              </a:rPr>
              <a:t> </a:t>
            </a:r>
            <a:endParaRPr lang="th-TH" sz="3200" b="1" dirty="0">
              <a:latin typeface="TH SarabunPSK" pitchFamily="34" charset="-34"/>
              <a:cs typeface="+mj-cs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251520" y="698793"/>
            <a:ext cx="1152126" cy="1091704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44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9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2821" y="344850"/>
            <a:ext cx="4680520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87051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  <p:sp>
        <p:nvSpPr>
          <p:cNvPr id="2" name="คำบรรยายภาพแบบลูกศรขวา 1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80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มุมมน 9"/>
          <p:cNvSpPr/>
          <p:nvPr/>
        </p:nvSpPr>
        <p:spPr>
          <a:xfrm>
            <a:off x="1243045" y="1196752"/>
            <a:ext cx="7649435" cy="4896544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 smtClean="0">
                <a:latin typeface="TH SarabunIT๙" pitchFamily="34" charset="-34"/>
                <a:cs typeface="+mj-cs"/>
                <a:sym typeface="Wingdings"/>
              </a:rPr>
              <a:t> </a:t>
            </a:r>
            <a:r>
              <a:rPr lang="th-TH" sz="3600" b="1" dirty="0" smtClean="0">
                <a:solidFill>
                  <a:schemeClr val="accent2"/>
                </a:solidFill>
                <a:latin typeface="TH SarabunIT๙" pitchFamily="34" charset="-34"/>
                <a:cs typeface="+mj-cs"/>
                <a:sym typeface="Wingdings"/>
              </a:rPr>
              <a:t>อำนาจหน้าที่</a:t>
            </a:r>
            <a:br>
              <a:rPr lang="th-TH" sz="3600" b="1" dirty="0" smtClean="0">
                <a:solidFill>
                  <a:schemeClr val="accent2"/>
                </a:solidFill>
                <a:latin typeface="TH SarabunIT๙" pitchFamily="34" charset="-34"/>
                <a:cs typeface="+mj-cs"/>
                <a:sym typeface="Wingdings"/>
              </a:rPr>
            </a:br>
            <a:r>
              <a:rPr lang="th-TH" sz="3600" b="1" dirty="0" smtClean="0">
                <a:solidFill>
                  <a:schemeClr val="accent2"/>
                </a:solidFill>
                <a:latin typeface="TH SarabunIT๙" pitchFamily="34" charset="-34"/>
                <a:cs typeface="+mj-cs"/>
              </a:rPr>
              <a:t>คณะกรรมการบริหารกองทุนพัฒนาบทบาทสตรี</a:t>
            </a:r>
            <a:r>
              <a:rPr lang="th-TH" sz="2600" b="1" dirty="0" smtClean="0">
                <a:latin typeface="TH SarabunIT๙" pitchFamily="34" charset="-34"/>
                <a:cs typeface="+mj-cs"/>
              </a:rPr>
              <a:t/>
            </a:r>
            <a:br>
              <a:rPr lang="th-TH" sz="2600" b="1" dirty="0" smtClean="0">
                <a:latin typeface="TH SarabunIT๙" pitchFamily="34" charset="-34"/>
                <a:cs typeface="+mj-cs"/>
              </a:rPr>
            </a:br>
            <a:r>
              <a:rPr lang="th-TH" sz="2600" b="1" dirty="0" smtClean="0">
                <a:latin typeface="TH SarabunIT๙" pitchFamily="34" charset="-34"/>
                <a:cs typeface="+mj-cs"/>
              </a:rPr>
              <a:t>   </a:t>
            </a:r>
            <a:r>
              <a:rPr lang="en-US" sz="2600" b="1" dirty="0" smtClean="0">
                <a:latin typeface="TH SarabunIT๙" pitchFamily="34" charset="-34"/>
                <a:cs typeface="+mj-cs"/>
              </a:rPr>
              <a:t> </a:t>
            </a:r>
            <a:r>
              <a:rPr lang="en-US" sz="3600" b="1" dirty="0" smtClean="0">
                <a:latin typeface="Cordia New" pitchFamily="34" charset="-34"/>
                <a:cs typeface="+mj-cs"/>
              </a:rPr>
              <a:t>4</a:t>
            </a:r>
            <a:r>
              <a:rPr lang="th-TH" sz="3600" b="1" dirty="0" smtClean="0">
                <a:latin typeface="TH SarabunIT๙" pitchFamily="34" charset="-34"/>
                <a:cs typeface="+mj-cs"/>
              </a:rPr>
              <a:t>. กำกับดูแลการบริหารจัดการ  และติดตามการ</a:t>
            </a:r>
            <a:br>
              <a:rPr lang="th-TH" sz="3600" b="1" dirty="0" smtClean="0">
                <a:latin typeface="TH SarabunIT๙" pitchFamily="34" charset="-34"/>
                <a:cs typeface="+mj-c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</a:rPr>
              <a:t>       ดำเนินงานให้เป็นไปตามวัตถุประสงค์ของกองทุน</a:t>
            </a:r>
            <a:br>
              <a:rPr lang="th-TH" sz="3600" b="1" dirty="0" smtClean="0">
                <a:latin typeface="TH SarabunIT๙" pitchFamily="34" charset="-34"/>
                <a:cs typeface="+mj-c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</a:rPr>
              <a:t>    </a:t>
            </a:r>
            <a:r>
              <a:rPr lang="en-US" sz="3600" b="1" dirty="0" smtClean="0">
                <a:latin typeface="Cordia New" pitchFamily="34" charset="-34"/>
                <a:cs typeface="+mj-cs"/>
              </a:rPr>
              <a:t>5</a:t>
            </a:r>
            <a:r>
              <a:rPr lang="th-TH" sz="3600" b="1" dirty="0" smtClean="0">
                <a:latin typeface="TH SarabunIT๙" pitchFamily="34" charset="-34"/>
                <a:cs typeface="+mj-cs"/>
              </a:rPr>
              <a:t>. แต่งตั้งผู้อำนวยการ</a:t>
            </a:r>
            <a:r>
              <a:rPr lang="th-TH" sz="3600" b="1" i="1" dirty="0" smtClean="0">
                <a:latin typeface="TH SarabunIT๙" pitchFamily="34" charset="-34"/>
                <a:cs typeface="+mj-cs"/>
              </a:rPr>
              <a:t/>
            </a:r>
            <a:br>
              <a:rPr lang="th-TH" sz="3600" b="1" i="1" dirty="0" smtClean="0">
                <a:latin typeface="TH SarabunIT๙" pitchFamily="34" charset="-34"/>
                <a:cs typeface="+mj-c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</a:rPr>
              <a:t>    </a:t>
            </a:r>
            <a:r>
              <a:rPr lang="en-US" sz="3600" b="1" dirty="0" smtClean="0">
                <a:latin typeface="Cordia New" pitchFamily="34" charset="-34"/>
                <a:cs typeface="+mj-cs"/>
              </a:rPr>
              <a:t>6</a:t>
            </a:r>
            <a:r>
              <a:rPr lang="th-TH" sz="3600" b="1" dirty="0" smtClean="0">
                <a:latin typeface="TH SarabunIT๙" pitchFamily="34" charset="-34"/>
                <a:cs typeface="+mj-cs"/>
              </a:rPr>
              <a:t>. </a:t>
            </a:r>
            <a:r>
              <a:rPr lang="th-TH" sz="36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แต่งตั้งคณะอนุกรรมการ  คณะทำงาน  </a:t>
            </a:r>
            <a:br>
              <a:rPr lang="th-TH" sz="36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</a:br>
            <a:r>
              <a:rPr lang="th-TH" sz="36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       </a:t>
            </a:r>
            <a:r>
              <a:rPr lang="th-TH" sz="36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เพื่อพิจารณาหรือปฏิบัติงานตามที่คณะกรรมการ</a:t>
            </a:r>
            <a:br>
              <a:rPr lang="th-TH" sz="36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</a:br>
            <a:r>
              <a:rPr lang="th-TH" sz="36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       </a:t>
            </a:r>
            <a:r>
              <a:rPr lang="th-TH" sz="36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บริหารมอบหมาย</a:t>
            </a:r>
            <a:endParaRPr lang="th-TH" sz="3600" b="1" u="sng" dirty="0">
              <a:solidFill>
                <a:srgbClr val="FF0000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90919" y="924481"/>
            <a:ext cx="1152126" cy="1091704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ข้อ </a:t>
            </a:r>
            <a:r>
              <a:rPr lang="en-US" sz="36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9</a:t>
            </a:r>
            <a:endParaRPr lang="th-TH" sz="3600" b="1" dirty="0">
              <a:solidFill>
                <a:schemeClr val="tx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415155"/>
            <a:ext cx="414257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หมวด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  <a:sym typeface="Wingdings"/>
              </a:rPr>
              <a:t>1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  การบริหารกองทุน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131840" y="6487051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1114</Words>
  <Application>Microsoft Office PowerPoint</Application>
  <PresentationFormat>On-screen Show (4:3)</PresentationFormat>
  <Paragraphs>142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Angsana New</vt:lpstr>
      <vt:lpstr>Arial</vt:lpstr>
      <vt:lpstr>Calibri</vt:lpstr>
      <vt:lpstr>Cordia New</vt:lpstr>
      <vt:lpstr>TH SarabunIT๙</vt:lpstr>
      <vt:lpstr>TH SarabunPSK</vt:lpstr>
      <vt:lpstr>Wingdings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 8 Pro</dc:creator>
  <cp:lastModifiedBy>HP</cp:lastModifiedBy>
  <cp:revision>345</cp:revision>
  <cp:lastPrinted>2016-09-07T05:36:03Z</cp:lastPrinted>
  <dcterms:created xsi:type="dcterms:W3CDTF">2016-08-13T08:13:43Z</dcterms:created>
  <dcterms:modified xsi:type="dcterms:W3CDTF">2016-11-29T03:54:34Z</dcterms:modified>
</cp:coreProperties>
</file>