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77" r:id="rId3"/>
    <p:sldId id="322" r:id="rId4"/>
    <p:sldId id="351" r:id="rId5"/>
    <p:sldId id="279" r:id="rId6"/>
    <p:sldId id="323" r:id="rId7"/>
    <p:sldId id="324" r:id="rId8"/>
    <p:sldId id="328" r:id="rId9"/>
    <p:sldId id="325" r:id="rId10"/>
    <p:sldId id="414" r:id="rId11"/>
    <p:sldId id="415" r:id="rId12"/>
    <p:sldId id="393" r:id="rId13"/>
    <p:sldId id="394" r:id="rId14"/>
    <p:sldId id="329" r:id="rId15"/>
    <p:sldId id="395" r:id="rId16"/>
    <p:sldId id="396" r:id="rId17"/>
    <p:sldId id="397" r:id="rId18"/>
    <p:sldId id="330" r:id="rId19"/>
    <p:sldId id="398" r:id="rId20"/>
    <p:sldId id="346" r:id="rId21"/>
    <p:sldId id="399" r:id="rId22"/>
    <p:sldId id="400" r:id="rId23"/>
    <p:sldId id="401" r:id="rId24"/>
    <p:sldId id="345" r:id="rId25"/>
    <p:sldId id="403" r:id="rId26"/>
    <p:sldId id="402" r:id="rId27"/>
    <p:sldId id="344" r:id="rId28"/>
    <p:sldId id="405" r:id="rId29"/>
    <p:sldId id="404" r:id="rId30"/>
    <p:sldId id="406" r:id="rId31"/>
    <p:sldId id="348" r:id="rId32"/>
    <p:sldId id="408" r:id="rId33"/>
    <p:sldId id="407" r:id="rId34"/>
    <p:sldId id="410" r:id="rId35"/>
    <p:sldId id="412" r:id="rId36"/>
    <p:sldId id="411" r:id="rId37"/>
    <p:sldId id="409" r:id="rId38"/>
    <p:sldId id="413" r:id="rId39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สไตล์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สไตล์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 varScale="1">
        <p:scale>
          <a:sx n="70" d="100"/>
          <a:sy n="70" d="100"/>
        </p:scale>
        <p:origin x="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41E320-6B92-4CBA-AEE2-09376F723BED}" type="doc">
      <dgm:prSet loTypeId="urn:microsoft.com/office/officeart/2005/8/layout/funnel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CD030A30-B4DB-43F7-87A1-C680CD4406C5}">
      <dgm:prSet phldrT="[ข้อความ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lt1">
            <a:alpha val="0"/>
          </a:schemeClr>
        </a:solidFill>
        <a:ln>
          <a:noFill/>
        </a:ln>
      </dgm:spPr>
      <dgm:t>
        <a:bodyPr/>
        <a:lstStyle/>
        <a:p>
          <a:endParaRPr lang="th-TH" sz="1600" dirty="0"/>
        </a:p>
      </dgm:t>
    </dgm:pt>
    <dgm:pt modelId="{42510228-9759-4C93-8979-F4CF9684DA56}" type="sibTrans" cxnId="{49AB5E0E-62C9-4BD4-8704-5C9941224DD3}">
      <dgm:prSet/>
      <dgm:spPr/>
      <dgm:t>
        <a:bodyPr/>
        <a:lstStyle/>
        <a:p>
          <a:endParaRPr lang="th-TH"/>
        </a:p>
      </dgm:t>
    </dgm:pt>
    <dgm:pt modelId="{A6ABA939-9652-4846-A069-13C5F50F424D}" type="parTrans" cxnId="{49AB5E0E-62C9-4BD4-8704-5C9941224DD3}">
      <dgm:prSet/>
      <dgm:spPr/>
      <dgm:t>
        <a:bodyPr/>
        <a:lstStyle/>
        <a:p>
          <a:endParaRPr lang="th-TH"/>
        </a:p>
      </dgm:t>
    </dgm:pt>
    <dgm:pt modelId="{38B44933-D743-4C22-B617-87244E718C32}" type="pres">
      <dgm:prSet presAssocID="{3341E320-6B92-4CBA-AEE2-09376F723BE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EEDD0AA4-6EF7-467D-98C2-AAF6FAE2A157}" type="pres">
      <dgm:prSet presAssocID="{3341E320-6B92-4CBA-AEE2-09376F723BED}" presName="ellipse" presStyleLbl="trBgShp" presStyleIdx="0" presStyleCnt="1"/>
      <dgm:spPr/>
    </dgm:pt>
    <dgm:pt modelId="{43FA8467-3446-402D-8CF6-E97B205A9028}" type="pres">
      <dgm:prSet presAssocID="{3341E320-6B92-4CBA-AEE2-09376F723BED}" presName="arrow1" presStyleLbl="fgShp" presStyleIdx="0" presStyleCnt="1"/>
      <dgm:spPr/>
    </dgm:pt>
    <dgm:pt modelId="{32EAEDD4-656B-4422-A626-8DC999D3193C}" type="pres">
      <dgm:prSet presAssocID="{3341E320-6B92-4CBA-AEE2-09376F723BED}" presName="rectangle" presStyleLbl="revTx" presStyleIdx="0" presStyleCnt="1" custLinFactNeighborX="-5819" custLinFactNeighborY="-6022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DEA312-75D1-447D-B534-53BF1F36B9D3}" type="pres">
      <dgm:prSet presAssocID="{3341E320-6B92-4CBA-AEE2-09376F723BED}" presName="funnel" presStyleLbl="trAlignAcc1" presStyleIdx="0" presStyleCn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</dgm:ptLst>
  <dgm:cxnLst>
    <dgm:cxn modelId="{49AB5E0E-62C9-4BD4-8704-5C9941224DD3}" srcId="{3341E320-6B92-4CBA-AEE2-09376F723BED}" destId="{CD030A30-B4DB-43F7-87A1-C680CD4406C5}" srcOrd="0" destOrd="0" parTransId="{A6ABA939-9652-4846-A069-13C5F50F424D}" sibTransId="{42510228-9759-4C93-8979-F4CF9684DA56}"/>
    <dgm:cxn modelId="{1AACB139-1AFA-4D31-BE83-AE9DEAD629B2}" type="presOf" srcId="{CD030A30-B4DB-43F7-87A1-C680CD4406C5}" destId="{32EAEDD4-656B-4422-A626-8DC999D3193C}" srcOrd="0" destOrd="0" presId="urn:microsoft.com/office/officeart/2005/8/layout/funnel1"/>
    <dgm:cxn modelId="{7E5126AA-65C5-4278-822D-0ED2A7B7030F}" type="presOf" srcId="{3341E320-6B92-4CBA-AEE2-09376F723BED}" destId="{38B44933-D743-4C22-B617-87244E718C32}" srcOrd="0" destOrd="0" presId="urn:microsoft.com/office/officeart/2005/8/layout/funnel1"/>
    <dgm:cxn modelId="{82FF9116-D9AD-4876-97D3-B4EF889BCEF2}" type="presParOf" srcId="{38B44933-D743-4C22-B617-87244E718C32}" destId="{EEDD0AA4-6EF7-467D-98C2-AAF6FAE2A157}" srcOrd="0" destOrd="0" presId="urn:microsoft.com/office/officeart/2005/8/layout/funnel1"/>
    <dgm:cxn modelId="{3DC5012D-FE86-4E08-8BF7-74AEA3AD3441}" type="presParOf" srcId="{38B44933-D743-4C22-B617-87244E718C32}" destId="{43FA8467-3446-402D-8CF6-E97B205A9028}" srcOrd="1" destOrd="0" presId="urn:microsoft.com/office/officeart/2005/8/layout/funnel1"/>
    <dgm:cxn modelId="{12C2F202-ED8A-4C49-B436-3E758146210A}" type="presParOf" srcId="{38B44933-D743-4C22-B617-87244E718C32}" destId="{32EAEDD4-656B-4422-A626-8DC999D3193C}" srcOrd="2" destOrd="0" presId="urn:microsoft.com/office/officeart/2005/8/layout/funnel1"/>
    <dgm:cxn modelId="{DACAE56D-6F71-45A9-9091-935B3922BE33}" type="presParOf" srcId="{38B44933-D743-4C22-B617-87244E718C32}" destId="{D2DEA312-75D1-447D-B534-53BF1F36B9D3}" srcOrd="3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D0AA4-6EF7-467D-98C2-AAF6FAE2A157}">
      <dsp:nvSpPr>
        <dsp:cNvPr id="0" name=""/>
        <dsp:cNvSpPr/>
      </dsp:nvSpPr>
      <dsp:spPr>
        <a:xfrm>
          <a:off x="639400" y="92078"/>
          <a:ext cx="1827400" cy="63463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FA8467-3446-402D-8CF6-E97B205A9028}">
      <dsp:nvSpPr>
        <dsp:cNvPr id="0" name=""/>
        <dsp:cNvSpPr/>
      </dsp:nvSpPr>
      <dsp:spPr>
        <a:xfrm>
          <a:off x="1378860" y="1646076"/>
          <a:ext cx="354147" cy="22665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2EAEDD4-656B-4422-A626-8DC999D3193C}">
      <dsp:nvSpPr>
        <dsp:cNvPr id="0" name=""/>
        <dsp:cNvSpPr/>
      </dsp:nvSpPr>
      <dsp:spPr>
        <a:xfrm>
          <a:off x="607062" y="1571470"/>
          <a:ext cx="1699907" cy="424976"/>
        </a:xfrm>
        <a:prstGeom prst="rect">
          <a:avLst/>
        </a:prstGeom>
        <a:solidFill>
          <a:schemeClr val="lt1">
            <a:alpha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kern="1200" dirty="0"/>
        </a:p>
      </dsp:txBody>
      <dsp:txXfrm>
        <a:off x="607062" y="1571470"/>
        <a:ext cx="1699907" cy="424976"/>
      </dsp:txXfrm>
    </dsp:sp>
    <dsp:sp modelId="{D2DEA312-75D1-447D-B534-53BF1F36B9D3}">
      <dsp:nvSpPr>
        <dsp:cNvPr id="0" name=""/>
        <dsp:cNvSpPr/>
      </dsp:nvSpPr>
      <dsp:spPr>
        <a:xfrm>
          <a:off x="564321" y="14165"/>
          <a:ext cx="1983225" cy="1586580"/>
        </a:xfrm>
        <a:prstGeom prst="funnel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32AE7828-AB03-447C-8145-ED2D154EB190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9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6679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0B90ACF8-EEED-4698-9A2F-B717D1C7A9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9213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4263E2E5-1D3C-4DF8-B870-742470D761A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1" y="4724202"/>
            <a:ext cx="5486400" cy="4475560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39086435-F06C-489B-8941-A3AABEFAA9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11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86435-F06C-489B-8941-A3AABEFAA989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1444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86435-F06C-489B-8941-A3AABEFAA989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144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25E5-97CA-4510-A876-063B8712547B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705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EF03-E03D-4CBC-8BEF-77360D1AC124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833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F003-9A7E-4CD9-9570-22A87997EE42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018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4118-5CB2-4DAC-919B-B04179F953CD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636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D0A-7404-4F1B-8791-C62943CBD680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173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DA85-7DE2-40AE-BE28-4548084D075C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525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F99A-BE7A-4477-A7C2-ADFDC210896E}" type="datetime1">
              <a:rPr lang="th-TH" smtClean="0"/>
              <a:t>29/11/59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779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D15-617C-4FD7-9DE4-4D760E586705}" type="datetime1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789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54B6-AA1A-4B49-B23D-00B6194341D6}" type="datetime1">
              <a:rPr lang="th-TH" smtClean="0"/>
              <a:t>29/11/59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390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DFF7-9543-4244-945C-66043840ADCE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949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31D0-77A9-456E-A4C4-9026F3D7738C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04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CE0B2-5C0A-484F-B642-BB2DC596C594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298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6" descr="130304134530_women_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6559"/>
            <a:ext cx="1534294" cy="169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539552" y="1916832"/>
            <a:ext cx="8280920" cy="2592288"/>
          </a:xfrm>
          <a:prstGeom prst="roundRect">
            <a:avLst/>
          </a:prstGeom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b="1" dirty="0" smtClean="0">
                <a:latin typeface="TH SarabunPSK" pitchFamily="34" charset="-34"/>
                <a:cs typeface="+mj-cs"/>
              </a:rPr>
              <a:t>การดำเนินงาน</a:t>
            </a:r>
            <a:br>
              <a:rPr lang="th-TH" sz="6600" b="1" dirty="0" smtClean="0">
                <a:latin typeface="TH SarabunPSK" pitchFamily="34" charset="-34"/>
                <a:cs typeface="+mj-cs"/>
              </a:rPr>
            </a:br>
            <a:r>
              <a:rPr lang="th-TH" sz="6600" b="1" dirty="0" smtClean="0">
                <a:latin typeface="TH SarabunPSK" pitchFamily="34" charset="-34"/>
                <a:cs typeface="+mj-cs"/>
              </a:rPr>
              <a:t>กองทุนพัฒนาบทบาทสตรี</a:t>
            </a:r>
            <a:endParaRPr lang="th-TH" sz="6600" b="1" dirty="0">
              <a:latin typeface="TH SarabunPSK" pitchFamily="34" charset="-34"/>
              <a:cs typeface="+mj-cs"/>
            </a:endParaRPr>
          </a:p>
        </p:txBody>
      </p:sp>
      <p:pic>
        <p:nvPicPr>
          <p:cNvPr id="6" name="Picture 3" descr="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4137"/>
            <a:ext cx="1800200" cy="168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439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05"/>
          <p:cNvCxnSpPr/>
          <p:nvPr/>
        </p:nvCxnSpPr>
        <p:spPr>
          <a:xfrm flipH="1">
            <a:off x="6948264" y="1772816"/>
            <a:ext cx="5844" cy="2691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ตัวเชื่อมต่อตรง 48"/>
          <p:cNvCxnSpPr/>
          <p:nvPr/>
        </p:nvCxnSpPr>
        <p:spPr>
          <a:xfrm>
            <a:off x="5076056" y="5740060"/>
            <a:ext cx="360040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ตัวเชื่อมต่อตรง 47"/>
          <p:cNvCxnSpPr/>
          <p:nvPr/>
        </p:nvCxnSpPr>
        <p:spPr>
          <a:xfrm>
            <a:off x="5076056" y="4670113"/>
            <a:ext cx="360040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ตัวเชื่อมต่อตรง 49"/>
          <p:cNvCxnSpPr/>
          <p:nvPr/>
        </p:nvCxnSpPr>
        <p:spPr>
          <a:xfrm>
            <a:off x="5076056" y="6517316"/>
            <a:ext cx="360040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ตัวเชื่อมต่อตรง 42"/>
          <p:cNvCxnSpPr/>
          <p:nvPr/>
        </p:nvCxnSpPr>
        <p:spPr>
          <a:xfrm>
            <a:off x="5076056" y="3561918"/>
            <a:ext cx="360040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6050" y="102363"/>
            <a:ext cx="7886700" cy="68311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b="1" dirty="0">
                <a:latin typeface="TH SarabunIT๙" pitchFamily="34" charset="-34"/>
                <a:cs typeface="+mj-cs"/>
              </a:rPr>
              <a:t>กลไกการขับเคลื่อนกองทุนพัฒนาบทบาท</a:t>
            </a:r>
            <a:r>
              <a:rPr lang="th-TH" b="1" dirty="0" smtClean="0">
                <a:latin typeface="TH SarabunIT๙" pitchFamily="34" charset="-34"/>
                <a:cs typeface="+mj-cs"/>
              </a:rPr>
              <a:t>สตรี</a:t>
            </a:r>
            <a:endParaRPr lang="th-TH" dirty="0">
              <a:latin typeface="TH SarabunIT๙" pitchFamily="34" charset="-34"/>
              <a:cs typeface="+mj-cs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403648" y="1014117"/>
            <a:ext cx="6624736" cy="614680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b="1" dirty="0">
                <a:effectLst/>
                <a:ea typeface="Calibri"/>
                <a:cs typeface="+mj-cs"/>
              </a:rPr>
              <a:t>คณะกรรมการบริหารกองทุน</a:t>
            </a:r>
            <a:r>
              <a:rPr lang="th-TH" b="1" dirty="0" smtClean="0">
                <a:effectLst/>
                <a:ea typeface="Calibri"/>
                <a:cs typeface="+mj-cs"/>
              </a:rPr>
              <a:t>พัฒนาบทบาทสตรี (</a:t>
            </a:r>
            <a:r>
              <a:rPr lang="th-TH" b="1" dirty="0" err="1">
                <a:effectLst/>
                <a:ea typeface="Calibri"/>
                <a:cs typeface="+mj-cs"/>
              </a:rPr>
              <a:t>คกส</a:t>
            </a:r>
            <a:r>
              <a:rPr lang="th-TH" b="1" dirty="0">
                <a:effectLst/>
                <a:ea typeface="Calibri"/>
                <a:cs typeface="+mj-cs"/>
              </a:rPr>
              <a:t>.) ( 8 คน)</a:t>
            </a:r>
            <a:endParaRPr lang="en-US" sz="1800" dirty="0">
              <a:effectLst/>
              <a:ea typeface="Calibri"/>
              <a:cs typeface="+mj-cs"/>
            </a:endParaRPr>
          </a:p>
        </p:txBody>
      </p:sp>
      <p:cxnSp>
        <p:nvCxnSpPr>
          <p:cNvPr id="7" name="Straight Connector 201"/>
          <p:cNvCxnSpPr/>
          <p:nvPr/>
        </p:nvCxnSpPr>
        <p:spPr>
          <a:xfrm flipV="1">
            <a:off x="2123728" y="1772817"/>
            <a:ext cx="4838390" cy="80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04"/>
          <p:cNvCxnSpPr/>
          <p:nvPr/>
        </p:nvCxnSpPr>
        <p:spPr>
          <a:xfrm flipH="1">
            <a:off x="4569400" y="1544236"/>
            <a:ext cx="0" cy="21907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7"/>
          <p:cNvSpPr txBox="1"/>
          <p:nvPr/>
        </p:nvSpPr>
        <p:spPr>
          <a:xfrm>
            <a:off x="35496" y="2001419"/>
            <a:ext cx="4463767" cy="827392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คณะอนุกรรมการบริหารกองทุนพัฒนาบทบาทสตรีกรุงเทพมหานคร </a:t>
            </a:r>
            <a:r>
              <a:rPr lang="th-TH" sz="18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(</a:t>
            </a:r>
            <a:r>
              <a:rPr lang="th-TH" sz="1800" b="1" dirty="0" err="1">
                <a:solidFill>
                  <a:schemeClr val="bg1"/>
                </a:solidFill>
                <a:effectLst/>
                <a:ea typeface="Calibri"/>
                <a:cs typeface="+mj-cs"/>
              </a:rPr>
              <a:t>อกส</a:t>
            </a:r>
            <a:r>
              <a:rPr lang="th-TH" sz="18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.กทม.</a:t>
            </a:r>
            <a:r>
              <a:rPr lang="th-TH" sz="16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)(8-12 คน) (ประธาน </a:t>
            </a:r>
            <a:r>
              <a:rPr lang="th-TH" sz="1600" b="1" dirty="0" err="1">
                <a:solidFill>
                  <a:schemeClr val="bg1"/>
                </a:solidFill>
                <a:effectLst/>
                <a:ea typeface="Calibri"/>
                <a:cs typeface="+mj-cs"/>
              </a:rPr>
              <a:t>คกส</a:t>
            </a:r>
            <a:r>
              <a:rPr lang="th-TH" sz="16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. แต่งตั้ง</a:t>
            </a:r>
            <a:r>
              <a:rPr lang="th-TH" sz="18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)</a:t>
            </a:r>
            <a:endParaRPr lang="en-US" sz="1400" dirty="0">
              <a:solidFill>
                <a:schemeClr val="bg1"/>
              </a:solidFill>
              <a:effectLst/>
              <a:ea typeface="Calibri"/>
              <a:cs typeface="+mj-cs"/>
            </a:endParaRPr>
          </a:p>
        </p:txBody>
      </p:sp>
      <p:sp>
        <p:nvSpPr>
          <p:cNvPr id="10" name="Text Box 23"/>
          <p:cNvSpPr txBox="1"/>
          <p:nvPr/>
        </p:nvSpPr>
        <p:spPr>
          <a:xfrm>
            <a:off x="4843442" y="2010868"/>
            <a:ext cx="4237352" cy="839987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200" b="1" dirty="0" smtClean="0">
                <a:solidFill>
                  <a:schemeClr val="bg1"/>
                </a:solidFill>
                <a:effectLst/>
                <a:ea typeface="Calibri"/>
                <a:cs typeface="+mj-cs"/>
              </a:rPr>
              <a:t/>
            </a:r>
            <a:br>
              <a:rPr lang="th-TH" sz="1200" b="1" dirty="0" smtClean="0">
                <a:solidFill>
                  <a:schemeClr val="bg1"/>
                </a:solidFill>
                <a:effectLst/>
                <a:ea typeface="Calibri"/>
                <a:cs typeface="+mj-cs"/>
              </a:rPr>
            </a:br>
            <a:r>
              <a:rPr lang="th-TH" sz="2400" b="1" dirty="0" smtClean="0">
                <a:solidFill>
                  <a:schemeClr val="bg1"/>
                </a:solidFill>
                <a:effectLst/>
                <a:ea typeface="Calibri"/>
                <a:cs typeface="+mj-cs"/>
              </a:rPr>
              <a:t>ผู้อำนวยการสำนักงาน</a:t>
            </a:r>
            <a:r>
              <a:rPr lang="th-TH" sz="24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กองทุนพัฒนาบทบาทสตรี</a:t>
            </a:r>
            <a:endParaRPr lang="en-US" sz="1600" dirty="0">
              <a:solidFill>
                <a:schemeClr val="bg1"/>
              </a:solidFill>
              <a:effectLst/>
              <a:ea typeface="Calibri"/>
              <a:cs typeface="+mj-cs"/>
            </a:endParaRPr>
          </a:p>
        </p:txBody>
      </p:sp>
      <p:cxnSp>
        <p:nvCxnSpPr>
          <p:cNvPr id="11" name="Straight Connector 205"/>
          <p:cNvCxnSpPr/>
          <p:nvPr/>
        </p:nvCxnSpPr>
        <p:spPr>
          <a:xfrm>
            <a:off x="2123728" y="1780845"/>
            <a:ext cx="0" cy="1840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0"/>
          <p:cNvSpPr txBox="1"/>
          <p:nvPr/>
        </p:nvSpPr>
        <p:spPr>
          <a:xfrm>
            <a:off x="36122" y="3561918"/>
            <a:ext cx="4463766" cy="94513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>
                <a:effectLst/>
                <a:ea typeface="Calibri"/>
                <a:cs typeface="+mj-cs"/>
              </a:rPr>
              <a:t>คณะทำงานขับเคลื่อนกองทุนพัฒนาบทบาท</a:t>
            </a:r>
            <a:r>
              <a:rPr lang="th-TH" sz="2400" b="1" dirty="0" smtClean="0">
                <a:effectLst/>
                <a:ea typeface="Calibri"/>
                <a:cs typeface="+mj-cs"/>
              </a:rPr>
              <a:t>สตรีกรุงเทพมหานคร </a:t>
            </a:r>
            <a:r>
              <a:rPr lang="th-TH" sz="2000" dirty="0" smtClean="0">
                <a:effectLst/>
                <a:ea typeface="Calibri"/>
                <a:cs typeface="+mj-cs"/>
              </a:rPr>
              <a:t>(</a:t>
            </a:r>
            <a:r>
              <a:rPr lang="th-TH" sz="2000" dirty="0">
                <a:effectLst/>
                <a:ea typeface="Calibri"/>
                <a:cs typeface="+mj-cs"/>
              </a:rPr>
              <a:t>9-12 คน</a:t>
            </a:r>
            <a:r>
              <a:rPr lang="th-TH" sz="2000" dirty="0" smtClean="0">
                <a:effectLst/>
                <a:ea typeface="Calibri"/>
                <a:cs typeface="+mj-cs"/>
              </a:rPr>
              <a:t>)(</a:t>
            </a:r>
            <a:r>
              <a:rPr lang="th-TH" sz="2000" dirty="0">
                <a:effectLst/>
                <a:ea typeface="Calibri"/>
                <a:cs typeface="+mj-cs"/>
              </a:rPr>
              <a:t>ประธาน </a:t>
            </a:r>
            <a:r>
              <a:rPr lang="th-TH" sz="2000" dirty="0" err="1">
                <a:effectLst/>
                <a:ea typeface="Calibri"/>
                <a:cs typeface="+mj-cs"/>
              </a:rPr>
              <a:t>อกส</a:t>
            </a:r>
            <a:r>
              <a:rPr lang="th-TH" sz="2000" dirty="0">
                <a:effectLst/>
                <a:ea typeface="Calibri"/>
                <a:cs typeface="+mj-cs"/>
              </a:rPr>
              <a:t>.กทม. แต่งตั้ง)</a:t>
            </a:r>
            <a:endParaRPr lang="en-US" sz="2400" dirty="0">
              <a:effectLst/>
              <a:ea typeface="Calibri"/>
              <a:cs typeface="+mj-cs"/>
            </a:endParaRPr>
          </a:p>
        </p:txBody>
      </p:sp>
      <p:sp>
        <p:nvSpPr>
          <p:cNvPr id="16" name="Text Box 12"/>
          <p:cNvSpPr txBox="1"/>
          <p:nvPr/>
        </p:nvSpPr>
        <p:spPr>
          <a:xfrm>
            <a:off x="35498" y="4682669"/>
            <a:ext cx="4450640" cy="83456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000" b="1" dirty="0">
                <a:effectLst/>
                <a:ea typeface="Calibri"/>
                <a:cs typeface="+mj-cs"/>
              </a:rPr>
              <a:t>คณะทำงานขับเคลื่อนกองทุนพัฒนาบทบาทสตรีเขต </a:t>
            </a:r>
            <a:br>
              <a:rPr lang="th-TH" sz="2000" b="1" dirty="0">
                <a:effectLst/>
                <a:ea typeface="Calibri"/>
                <a:cs typeface="+mj-cs"/>
              </a:rPr>
            </a:br>
            <a:r>
              <a:rPr lang="th-TH" sz="2000" dirty="0">
                <a:effectLst/>
                <a:ea typeface="Calibri"/>
                <a:cs typeface="+mj-cs"/>
              </a:rPr>
              <a:t>(9-12 คน</a:t>
            </a:r>
            <a:r>
              <a:rPr lang="th-TH" sz="2000" dirty="0" smtClean="0">
                <a:effectLst/>
                <a:ea typeface="Calibri"/>
                <a:cs typeface="+mj-cs"/>
              </a:rPr>
              <a:t>) (</a:t>
            </a:r>
            <a:r>
              <a:rPr lang="th-TH" sz="2000" dirty="0">
                <a:effectLst/>
                <a:ea typeface="Calibri"/>
                <a:cs typeface="+mj-cs"/>
              </a:rPr>
              <a:t>ประธาน </a:t>
            </a:r>
            <a:r>
              <a:rPr lang="th-TH" sz="2000" dirty="0" err="1">
                <a:effectLst/>
                <a:ea typeface="Calibri"/>
                <a:cs typeface="+mj-cs"/>
              </a:rPr>
              <a:t>อกส</a:t>
            </a:r>
            <a:r>
              <a:rPr lang="th-TH" sz="2000" dirty="0">
                <a:effectLst/>
                <a:ea typeface="Calibri"/>
                <a:cs typeface="+mj-cs"/>
              </a:rPr>
              <a:t>.กทม. แต่งตั้ง)</a:t>
            </a:r>
            <a:endParaRPr lang="en-US" sz="2400" dirty="0">
              <a:effectLst/>
              <a:ea typeface="Calibri"/>
              <a:cs typeface="+mj-cs"/>
            </a:endParaRPr>
          </a:p>
        </p:txBody>
      </p:sp>
      <p:sp>
        <p:nvSpPr>
          <p:cNvPr id="17" name="Text Box 19"/>
          <p:cNvSpPr txBox="1"/>
          <p:nvPr/>
        </p:nvSpPr>
        <p:spPr>
          <a:xfrm>
            <a:off x="35498" y="5711220"/>
            <a:ext cx="4450640" cy="82498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000" b="1" dirty="0">
                <a:effectLst/>
                <a:ea typeface="Calibri"/>
                <a:cs typeface="+mj-cs"/>
              </a:rPr>
              <a:t>อาสาสมัครผู้</a:t>
            </a:r>
            <a:r>
              <a:rPr lang="th-TH" sz="2000" b="1" dirty="0" smtClean="0">
                <a:effectLst/>
                <a:ea typeface="Calibri"/>
                <a:cs typeface="+mj-cs"/>
              </a:rPr>
              <a:t>ประสานงานกองทุน</a:t>
            </a:r>
            <a:r>
              <a:rPr lang="th-TH" sz="2000" b="1" dirty="0">
                <a:effectLst/>
                <a:ea typeface="Calibri"/>
                <a:cs typeface="+mj-cs"/>
              </a:rPr>
              <a:t>ฯ </a:t>
            </a:r>
            <a:r>
              <a:rPr lang="th-TH" sz="2000" b="1" dirty="0" smtClean="0">
                <a:effectLst/>
                <a:ea typeface="Calibri"/>
                <a:cs typeface="+mj-cs"/>
              </a:rPr>
              <a:t>ชุมชน</a:t>
            </a:r>
            <a:r>
              <a:rPr lang="th-TH" sz="2000" b="1" dirty="0">
                <a:effectLst/>
                <a:ea typeface="Calibri"/>
                <a:cs typeface="+mj-cs"/>
              </a:rPr>
              <a:t>ละ 1 คน</a:t>
            </a:r>
            <a:br>
              <a:rPr lang="th-TH" sz="2000" b="1" dirty="0">
                <a:effectLst/>
                <a:ea typeface="Calibri"/>
                <a:cs typeface="+mj-cs"/>
              </a:rPr>
            </a:br>
            <a:r>
              <a:rPr lang="th-TH" sz="2000" dirty="0">
                <a:effectLst/>
                <a:ea typeface="Calibri"/>
                <a:cs typeface="+mj-cs"/>
              </a:rPr>
              <a:t>(ประธาน </a:t>
            </a:r>
            <a:r>
              <a:rPr lang="th-TH" sz="2000" dirty="0" err="1">
                <a:effectLst/>
                <a:ea typeface="Calibri"/>
                <a:cs typeface="+mj-cs"/>
              </a:rPr>
              <a:t>อกส</a:t>
            </a:r>
            <a:r>
              <a:rPr lang="th-TH" sz="2000" dirty="0">
                <a:effectLst/>
                <a:ea typeface="Calibri"/>
                <a:cs typeface="+mj-cs"/>
              </a:rPr>
              <a:t>.กทม. แต่งตั้ง)</a:t>
            </a:r>
            <a:endParaRPr lang="en-US" sz="2400" dirty="0">
              <a:effectLst/>
              <a:ea typeface="Calibri"/>
              <a:cs typeface="+mj-cs"/>
            </a:endParaRPr>
          </a:p>
        </p:txBody>
      </p:sp>
      <p:sp>
        <p:nvSpPr>
          <p:cNvPr id="18" name="Text Box 21"/>
          <p:cNvSpPr txBox="1"/>
          <p:nvPr/>
        </p:nvSpPr>
        <p:spPr>
          <a:xfrm>
            <a:off x="5292080" y="3087761"/>
            <a:ext cx="3788714" cy="87075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th-TH" sz="2400" b="1" dirty="0">
                <a:effectLst/>
                <a:ea typeface="Calibri"/>
                <a:cs typeface="+mj-cs"/>
              </a:rPr>
              <a:t>กลุ่มอำนวยการ</a:t>
            </a:r>
            <a:br>
              <a:rPr lang="th-TH" sz="2400" b="1" dirty="0">
                <a:effectLst/>
                <a:ea typeface="Calibri"/>
                <a:cs typeface="+mj-cs"/>
              </a:rPr>
            </a:br>
            <a:r>
              <a:rPr lang="th-TH" sz="1800" b="1" dirty="0">
                <a:effectLst/>
                <a:ea typeface="Calibri"/>
                <a:cs typeface="+mj-cs"/>
              </a:rPr>
              <a:t>- งานการเงินและ</a:t>
            </a:r>
            <a:r>
              <a:rPr lang="th-TH" sz="1800" b="1" dirty="0" smtClean="0">
                <a:effectLst/>
                <a:ea typeface="Calibri"/>
                <a:cs typeface="+mj-cs"/>
              </a:rPr>
              <a:t>บัญชี - </a:t>
            </a:r>
            <a:r>
              <a:rPr lang="th-TH" sz="1800" b="1" dirty="0">
                <a:effectLst/>
                <a:ea typeface="Calibri"/>
                <a:cs typeface="+mj-cs"/>
              </a:rPr>
              <a:t>งานอำนวยการและบริหารทั่วไป</a:t>
            </a:r>
            <a:endParaRPr lang="en-US" sz="1800" b="1" dirty="0">
              <a:effectLst/>
              <a:ea typeface="Calibri"/>
              <a:cs typeface="+mj-cs"/>
            </a:endParaRPr>
          </a:p>
        </p:txBody>
      </p:sp>
      <p:sp>
        <p:nvSpPr>
          <p:cNvPr id="19" name="Text Box 24"/>
          <p:cNvSpPr txBox="1"/>
          <p:nvPr/>
        </p:nvSpPr>
        <p:spPr>
          <a:xfrm>
            <a:off x="5292080" y="4138106"/>
            <a:ext cx="3788714" cy="94211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>
                <a:effectLst/>
                <a:ea typeface="Calibri"/>
                <a:cs typeface="+mj-cs"/>
              </a:rPr>
              <a:t>กลุ่มนโยบายและยุทธศาสตร์</a:t>
            </a:r>
            <a:br>
              <a:rPr lang="th-TH" sz="2400" b="1" dirty="0">
                <a:effectLst/>
                <a:ea typeface="Calibri"/>
                <a:cs typeface="+mj-cs"/>
              </a:rPr>
            </a:br>
            <a:r>
              <a:rPr lang="th-TH" sz="1600" b="1" dirty="0">
                <a:effectLst/>
                <a:ea typeface="Calibri"/>
                <a:cs typeface="+mj-cs"/>
              </a:rPr>
              <a:t>- </a:t>
            </a:r>
            <a:r>
              <a:rPr lang="th-TH" sz="1600" b="1" spc="-80" dirty="0">
                <a:effectLst/>
                <a:ea typeface="Calibri"/>
                <a:cs typeface="+mj-cs"/>
              </a:rPr>
              <a:t>งานยุทธศาสตร์แผนงานและ</a:t>
            </a:r>
            <a:r>
              <a:rPr lang="th-TH" sz="1600" b="1" spc="-80" dirty="0" smtClean="0">
                <a:effectLst/>
                <a:ea typeface="Calibri"/>
                <a:cs typeface="+mj-cs"/>
              </a:rPr>
              <a:t>โครงการ </a:t>
            </a:r>
            <a:r>
              <a:rPr lang="th-TH" sz="1600" b="1" dirty="0" smtClean="0">
                <a:effectLst/>
                <a:ea typeface="Calibri"/>
                <a:cs typeface="+mj-cs"/>
              </a:rPr>
              <a:t>- </a:t>
            </a:r>
            <a:r>
              <a:rPr lang="th-TH" sz="1600" b="1" dirty="0">
                <a:effectLst/>
                <a:ea typeface="Calibri"/>
                <a:cs typeface="+mj-cs"/>
              </a:rPr>
              <a:t>งานพัฒนาระบบเทคโนโลยี</a:t>
            </a:r>
            <a:endParaRPr lang="en-US" sz="2400" b="1" dirty="0">
              <a:effectLst/>
              <a:ea typeface="Calibri"/>
              <a:cs typeface="+mj-cs"/>
            </a:endParaRPr>
          </a:p>
        </p:txBody>
      </p:sp>
      <p:sp>
        <p:nvSpPr>
          <p:cNvPr id="20" name="Text Box 26"/>
          <p:cNvSpPr txBox="1"/>
          <p:nvPr/>
        </p:nvSpPr>
        <p:spPr>
          <a:xfrm>
            <a:off x="5293712" y="5247712"/>
            <a:ext cx="3802512" cy="92701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>
                <a:effectLst/>
                <a:ea typeface="Calibri"/>
                <a:cs typeface="+mj-cs"/>
              </a:rPr>
              <a:t>กลุ่มพัฒนาศักยภาพกองทุน</a:t>
            </a:r>
            <a:r>
              <a:rPr lang="th-TH" sz="2800" b="1" dirty="0">
                <a:effectLst/>
                <a:ea typeface="Calibri"/>
                <a:cs typeface="+mj-cs"/>
              </a:rPr>
              <a:t/>
            </a:r>
            <a:br>
              <a:rPr lang="th-TH" sz="2800" b="1" dirty="0">
                <a:effectLst/>
                <a:ea typeface="Calibri"/>
                <a:cs typeface="+mj-cs"/>
              </a:rPr>
            </a:br>
            <a:r>
              <a:rPr lang="th-TH" sz="1800" b="1" dirty="0">
                <a:effectLst/>
                <a:ea typeface="Calibri"/>
                <a:cs typeface="+mj-cs"/>
              </a:rPr>
              <a:t>- งานส่งเสริมและพัฒนา</a:t>
            </a:r>
            <a:r>
              <a:rPr lang="th-TH" sz="1800" b="1" dirty="0" smtClean="0">
                <a:effectLst/>
                <a:ea typeface="Calibri"/>
                <a:cs typeface="+mj-cs"/>
              </a:rPr>
              <a:t>ศักยภาพ - </a:t>
            </a:r>
            <a:r>
              <a:rPr lang="th-TH" sz="1800" b="1" dirty="0">
                <a:effectLst/>
                <a:ea typeface="Calibri"/>
                <a:cs typeface="+mj-cs"/>
              </a:rPr>
              <a:t>งานเครือข่ายสัมพันธ์</a:t>
            </a:r>
            <a:endParaRPr lang="en-US" sz="1600" b="1" dirty="0">
              <a:effectLst/>
              <a:ea typeface="Calibri"/>
              <a:cs typeface="+mj-cs"/>
            </a:endParaRPr>
          </a:p>
        </p:txBody>
      </p:sp>
      <p:sp>
        <p:nvSpPr>
          <p:cNvPr id="21" name="Text Box 27"/>
          <p:cNvSpPr txBox="1"/>
          <p:nvPr/>
        </p:nvSpPr>
        <p:spPr>
          <a:xfrm>
            <a:off x="5293712" y="6292765"/>
            <a:ext cx="3802512" cy="44054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b="1">
                <a:effectLst/>
                <a:ea typeface="Calibri"/>
                <a:cs typeface="+mj-cs"/>
              </a:rPr>
              <a:t>กลุ่มกฎหมาย</a:t>
            </a:r>
            <a:endParaRPr lang="en-US" b="1">
              <a:effectLst/>
              <a:ea typeface="Calibri"/>
              <a:cs typeface="+mj-cs"/>
            </a:endParaRPr>
          </a:p>
        </p:txBody>
      </p:sp>
      <p:sp>
        <p:nvSpPr>
          <p:cNvPr id="23" name="Text Box 199"/>
          <p:cNvSpPr txBox="1"/>
          <p:nvPr/>
        </p:nvSpPr>
        <p:spPr>
          <a:xfrm>
            <a:off x="35496" y="1028758"/>
            <a:ext cx="1204036" cy="625012"/>
          </a:xfrm>
          <a:prstGeom prst="rect">
            <a:avLst/>
          </a:prstGeom>
          <a:solidFill>
            <a:schemeClr val="lt1"/>
          </a:solidFill>
          <a:ln w="28575">
            <a:solidFill>
              <a:schemeClr val="accent1"/>
            </a:solidFill>
            <a:prstDash val="dash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800" b="1" dirty="0">
                <a:effectLst/>
                <a:latin typeface="Calibri"/>
                <a:ea typeface="Calibri"/>
                <a:cs typeface="+mj-cs"/>
              </a:rPr>
              <a:t>ส่วนกลาง</a:t>
            </a:r>
            <a:endParaRPr lang="en-US" sz="1600" dirty="0">
              <a:effectLst/>
              <a:latin typeface="Calibri"/>
              <a:ea typeface="Calibri"/>
              <a:cs typeface="+mj-cs"/>
            </a:endParaRPr>
          </a:p>
        </p:txBody>
      </p:sp>
      <p:sp>
        <p:nvSpPr>
          <p:cNvPr id="25" name="Text Box 191"/>
          <p:cNvSpPr txBox="1"/>
          <p:nvPr/>
        </p:nvSpPr>
        <p:spPr>
          <a:xfrm>
            <a:off x="1834418" y="2894818"/>
            <a:ext cx="2651720" cy="47105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100" b="1" dirty="0">
                <a:effectLst/>
                <a:ea typeface="Calibri"/>
                <a:cs typeface="+mj-cs"/>
              </a:rPr>
              <a:t>สำนักงานเลขานุการ </a:t>
            </a:r>
            <a:r>
              <a:rPr lang="th-TH" sz="2100" b="1" dirty="0" err="1">
                <a:effectLst/>
                <a:ea typeface="Calibri"/>
                <a:cs typeface="+mj-cs"/>
              </a:rPr>
              <a:t>อกส</a:t>
            </a:r>
            <a:r>
              <a:rPr lang="th-TH" sz="2100" b="1" dirty="0">
                <a:effectLst/>
                <a:ea typeface="Calibri"/>
                <a:cs typeface="+mj-cs"/>
              </a:rPr>
              <a:t>.กทม.</a:t>
            </a:r>
            <a:endParaRPr lang="en-US" sz="2100" dirty="0">
              <a:effectLst/>
              <a:ea typeface="Calibri"/>
              <a:cs typeface="+mj-cs"/>
            </a:endParaRPr>
          </a:p>
        </p:txBody>
      </p:sp>
      <p:cxnSp>
        <p:nvCxnSpPr>
          <p:cNvPr id="26" name="Straight Arrow Connector 17"/>
          <p:cNvCxnSpPr/>
          <p:nvPr/>
        </p:nvCxnSpPr>
        <p:spPr>
          <a:xfrm flipH="1">
            <a:off x="622070" y="2869506"/>
            <a:ext cx="3810" cy="653634"/>
          </a:xfrm>
          <a:prstGeom prst="straightConnector1">
            <a:avLst/>
          </a:prstGeom>
          <a:ln w="3810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197"/>
          <p:cNvCxnSpPr/>
          <p:nvPr/>
        </p:nvCxnSpPr>
        <p:spPr>
          <a:xfrm>
            <a:off x="3041291" y="2828811"/>
            <a:ext cx="0" cy="10520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28"/>
          <p:cNvCxnSpPr/>
          <p:nvPr/>
        </p:nvCxnSpPr>
        <p:spPr>
          <a:xfrm>
            <a:off x="5076056" y="2934020"/>
            <a:ext cx="0" cy="3602181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ลูกศรขึ้น 14"/>
          <p:cNvSpPr/>
          <p:nvPr/>
        </p:nvSpPr>
        <p:spPr>
          <a:xfrm>
            <a:off x="467544" y="4465492"/>
            <a:ext cx="205514" cy="175612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sp>
        <p:nvSpPr>
          <p:cNvPr id="32" name="ลูกศรขึ้น 31"/>
          <p:cNvSpPr/>
          <p:nvPr/>
        </p:nvSpPr>
        <p:spPr>
          <a:xfrm>
            <a:off x="467544" y="5498530"/>
            <a:ext cx="205514" cy="175612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cxnSp>
        <p:nvCxnSpPr>
          <p:cNvPr id="34" name="ตัวเชื่อมต่อตรง 33"/>
          <p:cNvCxnSpPr/>
          <p:nvPr/>
        </p:nvCxnSpPr>
        <p:spPr>
          <a:xfrm flipV="1">
            <a:off x="4486138" y="3158055"/>
            <a:ext cx="357304" cy="1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4829587" y="3130345"/>
            <a:ext cx="0" cy="2543797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ลูกศรเชื่อมต่อแบบตรง 37"/>
          <p:cNvCxnSpPr/>
          <p:nvPr/>
        </p:nvCxnSpPr>
        <p:spPr>
          <a:xfrm>
            <a:off x="4860032" y="5632577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78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6050" y="34684"/>
            <a:ext cx="7886700" cy="65527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b="1" dirty="0">
                <a:latin typeface="TH SarabunIT๙" pitchFamily="34" charset="-34"/>
                <a:cs typeface="+mj-cs"/>
              </a:rPr>
              <a:t>กลไกการขับเคลื่อนกองทุนพัฒนาบทบาท</a:t>
            </a:r>
            <a:r>
              <a:rPr lang="th-TH" b="1" dirty="0" smtClean="0">
                <a:latin typeface="TH SarabunIT๙" pitchFamily="34" charset="-34"/>
                <a:cs typeface="+mj-cs"/>
              </a:rPr>
              <a:t>สตรี</a:t>
            </a:r>
            <a:endParaRPr lang="th-TH" dirty="0">
              <a:latin typeface="TH SarabunIT๙" pitchFamily="34" charset="-34"/>
              <a:cs typeface="+mj-cs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475656" y="782101"/>
            <a:ext cx="6264696" cy="6146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800" b="1" dirty="0">
                <a:effectLst/>
                <a:ea typeface="Calibri"/>
                <a:cs typeface="+mj-cs"/>
              </a:rPr>
              <a:t>คณะกรรมการบริหารกองทุน</a:t>
            </a:r>
            <a:r>
              <a:rPr lang="th-TH" sz="2800" b="1" dirty="0" smtClean="0">
                <a:effectLst/>
                <a:ea typeface="Calibri"/>
                <a:cs typeface="+mj-cs"/>
              </a:rPr>
              <a:t>พัฒนาบทบาทสตรี </a:t>
            </a:r>
            <a:r>
              <a:rPr lang="th-TH" sz="2400" b="1" dirty="0" smtClean="0">
                <a:effectLst/>
                <a:ea typeface="Calibri"/>
                <a:cs typeface="+mj-cs"/>
              </a:rPr>
              <a:t>(</a:t>
            </a:r>
            <a:r>
              <a:rPr lang="th-TH" sz="2400" b="1" dirty="0" err="1">
                <a:effectLst/>
                <a:ea typeface="Calibri"/>
                <a:cs typeface="+mj-cs"/>
              </a:rPr>
              <a:t>คกส</a:t>
            </a:r>
            <a:r>
              <a:rPr lang="th-TH" sz="2400" b="1" dirty="0">
                <a:effectLst/>
                <a:ea typeface="Calibri"/>
                <a:cs typeface="+mj-cs"/>
              </a:rPr>
              <a:t>.) ( 8 คน)</a:t>
            </a:r>
            <a:endParaRPr lang="en-US" dirty="0">
              <a:effectLst/>
              <a:ea typeface="Calibri"/>
              <a:cs typeface="+mj-cs"/>
            </a:endParaRPr>
          </a:p>
        </p:txBody>
      </p:sp>
      <p:cxnSp>
        <p:nvCxnSpPr>
          <p:cNvPr id="8" name="Straight Connector 204"/>
          <p:cNvCxnSpPr>
            <a:endCxn id="29" idx="0"/>
          </p:cNvCxnSpPr>
          <p:nvPr/>
        </p:nvCxnSpPr>
        <p:spPr>
          <a:xfrm>
            <a:off x="4534470" y="1396781"/>
            <a:ext cx="5120" cy="30338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6"/>
          <p:cNvSpPr txBox="1"/>
          <p:nvPr/>
        </p:nvSpPr>
        <p:spPr>
          <a:xfrm>
            <a:off x="107504" y="1736404"/>
            <a:ext cx="1182210" cy="612476"/>
          </a:xfrm>
          <a:prstGeom prst="rect">
            <a:avLst/>
          </a:prstGeom>
          <a:solidFill>
            <a:schemeClr val="lt1"/>
          </a:solidFill>
          <a:ln w="28575">
            <a:solidFill>
              <a:schemeClr val="accent2"/>
            </a:solidFill>
            <a:prstDash val="dash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b="1">
                <a:effectLst/>
                <a:latin typeface="Calibri"/>
                <a:ea typeface="Calibri"/>
                <a:cs typeface="+mj-cs"/>
              </a:rPr>
              <a:t>ส่วนภูมิภาค</a:t>
            </a:r>
            <a:endParaRPr lang="en-US" sz="1400">
              <a:effectLst/>
              <a:latin typeface="Calibri"/>
              <a:ea typeface="Calibri"/>
              <a:cs typeface="+mj-cs"/>
            </a:endParaRPr>
          </a:p>
        </p:txBody>
      </p:sp>
      <p:sp>
        <p:nvSpPr>
          <p:cNvPr id="29" name="Text Box 6"/>
          <p:cNvSpPr txBox="1"/>
          <p:nvPr/>
        </p:nvSpPr>
        <p:spPr>
          <a:xfrm>
            <a:off x="1745210" y="1700163"/>
            <a:ext cx="5588759" cy="87943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คณะอนุกรรมการบริหารกองทุนพัฒนาบทบาทสตรีระดับจังหวัด (อก</a:t>
            </a:r>
            <a:r>
              <a:rPr lang="th-TH" sz="2400" b="1" dirty="0" err="1">
                <a:solidFill>
                  <a:schemeClr val="bg1"/>
                </a:solidFill>
                <a:effectLst/>
                <a:ea typeface="Calibri"/>
                <a:cs typeface="+mj-cs"/>
              </a:rPr>
              <a:t>ส.จ</a:t>
            </a:r>
            <a:r>
              <a:rPr lang="th-TH" sz="24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.</a:t>
            </a:r>
            <a:r>
              <a:rPr lang="th-TH" sz="2400" b="1" dirty="0" smtClean="0">
                <a:solidFill>
                  <a:schemeClr val="bg1"/>
                </a:solidFill>
                <a:effectLst/>
                <a:ea typeface="Calibri"/>
                <a:cs typeface="+mj-cs"/>
              </a:rPr>
              <a:t>) </a:t>
            </a:r>
            <a:r>
              <a:rPr lang="th-TH" sz="20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(</a:t>
            </a:r>
            <a:r>
              <a:rPr lang="th-TH" sz="2000" b="1" dirty="0" smtClean="0">
                <a:solidFill>
                  <a:schemeClr val="bg1"/>
                </a:solidFill>
                <a:effectLst/>
                <a:ea typeface="Calibri"/>
                <a:cs typeface="+mj-cs"/>
              </a:rPr>
              <a:t>10 -</a:t>
            </a:r>
            <a:r>
              <a:rPr lang="th-TH" sz="20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12 คน</a:t>
            </a:r>
            <a:r>
              <a:rPr lang="th-TH" sz="2000" b="1" dirty="0" smtClean="0">
                <a:solidFill>
                  <a:schemeClr val="bg1"/>
                </a:solidFill>
                <a:effectLst/>
                <a:ea typeface="Calibri"/>
                <a:cs typeface="+mj-cs"/>
              </a:rPr>
              <a:t>) (</a:t>
            </a:r>
            <a:r>
              <a:rPr lang="th-TH" sz="20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ประธาน </a:t>
            </a:r>
            <a:r>
              <a:rPr lang="th-TH" sz="2000" b="1" dirty="0" err="1">
                <a:solidFill>
                  <a:schemeClr val="bg1"/>
                </a:solidFill>
                <a:effectLst/>
                <a:ea typeface="Calibri"/>
                <a:cs typeface="+mj-cs"/>
              </a:rPr>
              <a:t>คกส</a:t>
            </a:r>
            <a:r>
              <a:rPr lang="th-TH" sz="20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. แต่งตั้ง)</a:t>
            </a:r>
            <a:endParaRPr lang="en-US" sz="2000" b="1" dirty="0">
              <a:solidFill>
                <a:schemeClr val="bg1"/>
              </a:solidFill>
              <a:effectLst/>
              <a:ea typeface="Calibri"/>
              <a:cs typeface="+mj-cs"/>
            </a:endParaRPr>
          </a:p>
        </p:txBody>
      </p:sp>
      <p:sp>
        <p:nvSpPr>
          <p:cNvPr id="32" name="Text Box 9"/>
          <p:cNvSpPr txBox="1"/>
          <p:nvPr/>
        </p:nvSpPr>
        <p:spPr>
          <a:xfrm>
            <a:off x="251520" y="2876238"/>
            <a:ext cx="2768049" cy="105681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th-TH" sz="2000" b="1" dirty="0">
                <a:effectLst/>
                <a:ea typeface="Calibri"/>
                <a:cs typeface="+mj-cs"/>
              </a:rPr>
              <a:t>คณะทำงาน</a:t>
            </a:r>
            <a:r>
              <a:rPr lang="th-TH" sz="2000" b="1" dirty="0" smtClean="0">
                <a:effectLst/>
                <a:ea typeface="Calibri"/>
                <a:cs typeface="+mj-cs"/>
              </a:rPr>
              <a:t>ขับเคลื่อน</a:t>
            </a:r>
            <a:br>
              <a:rPr lang="th-TH" sz="2000" b="1" dirty="0" smtClean="0">
                <a:effectLst/>
                <a:ea typeface="Calibri"/>
                <a:cs typeface="+mj-cs"/>
              </a:rPr>
            </a:br>
            <a:r>
              <a:rPr lang="th-TH" sz="2000" b="1" dirty="0" smtClean="0">
                <a:effectLst/>
                <a:ea typeface="Calibri"/>
                <a:cs typeface="+mj-cs"/>
              </a:rPr>
              <a:t>กองทุน</a:t>
            </a:r>
            <a:r>
              <a:rPr lang="th-TH" sz="2000" b="1" dirty="0">
                <a:effectLst/>
                <a:ea typeface="Calibri"/>
                <a:cs typeface="+mj-cs"/>
              </a:rPr>
              <a:t>พัฒนาบทบาทสตรีจังหวัด </a:t>
            </a:r>
            <a:r>
              <a:rPr lang="th-TH" sz="2000" b="1" dirty="0" smtClean="0">
                <a:effectLst/>
                <a:ea typeface="Calibri"/>
                <a:cs typeface="+mj-cs"/>
              </a:rPr>
              <a:t/>
            </a:r>
            <a:br>
              <a:rPr lang="th-TH" sz="2000" b="1" dirty="0" smtClean="0">
                <a:effectLst/>
                <a:ea typeface="Calibri"/>
                <a:cs typeface="+mj-cs"/>
              </a:rPr>
            </a:br>
            <a:r>
              <a:rPr lang="th-TH" sz="2000" b="1" dirty="0" smtClean="0">
                <a:effectLst/>
                <a:ea typeface="Calibri"/>
                <a:cs typeface="+mj-cs"/>
              </a:rPr>
              <a:t>(</a:t>
            </a:r>
            <a:r>
              <a:rPr lang="th-TH" sz="2000" b="1" dirty="0">
                <a:effectLst/>
                <a:ea typeface="Calibri"/>
                <a:cs typeface="+mj-cs"/>
              </a:rPr>
              <a:t>9-12 คน</a:t>
            </a:r>
            <a:r>
              <a:rPr lang="th-TH" sz="2000" b="1" dirty="0" smtClean="0">
                <a:effectLst/>
                <a:ea typeface="Calibri"/>
                <a:cs typeface="+mj-cs"/>
              </a:rPr>
              <a:t>) (</a:t>
            </a:r>
            <a:r>
              <a:rPr lang="th-TH" sz="2000" b="1" dirty="0">
                <a:effectLst/>
                <a:ea typeface="Calibri"/>
                <a:cs typeface="+mj-cs"/>
              </a:rPr>
              <a:t>ประธาน อก</a:t>
            </a:r>
            <a:r>
              <a:rPr lang="th-TH" sz="2000" b="1" dirty="0" err="1">
                <a:effectLst/>
                <a:ea typeface="Calibri"/>
                <a:cs typeface="+mj-cs"/>
              </a:rPr>
              <a:t>ส.จ</a:t>
            </a:r>
            <a:r>
              <a:rPr lang="th-TH" sz="2000" b="1" dirty="0">
                <a:effectLst/>
                <a:ea typeface="Calibri"/>
                <a:cs typeface="+mj-cs"/>
              </a:rPr>
              <a:t>. แต่งตั้ง)</a:t>
            </a:r>
            <a:endParaRPr lang="en-US" sz="1600" dirty="0">
              <a:effectLst/>
              <a:ea typeface="Calibri"/>
              <a:cs typeface="+mj-cs"/>
            </a:endParaRPr>
          </a:p>
        </p:txBody>
      </p:sp>
      <p:sp>
        <p:nvSpPr>
          <p:cNvPr id="33" name="Text Box 8"/>
          <p:cNvSpPr txBox="1"/>
          <p:nvPr/>
        </p:nvSpPr>
        <p:spPr>
          <a:xfrm>
            <a:off x="3200245" y="3559161"/>
            <a:ext cx="4133723" cy="1070702"/>
          </a:xfrm>
          <a:prstGeom prst="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0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คณะอนุกรรมการกลั่นกรองและติดตามการดำเนินงานกองทุนพัฒนาบทบาทสตรี</a:t>
            </a:r>
            <a:r>
              <a:rPr lang="th-TH" sz="2000" b="1" dirty="0" smtClean="0">
                <a:solidFill>
                  <a:schemeClr val="bg1"/>
                </a:solidFill>
                <a:effectLst/>
                <a:ea typeface="Calibri"/>
                <a:cs typeface="+mj-cs"/>
              </a:rPr>
              <a:t>อำเภอ   </a:t>
            </a:r>
            <a:br>
              <a:rPr lang="th-TH" sz="2000" b="1" dirty="0" smtClean="0">
                <a:solidFill>
                  <a:schemeClr val="bg1"/>
                </a:solidFill>
                <a:effectLst/>
                <a:ea typeface="Calibri"/>
                <a:cs typeface="+mj-cs"/>
              </a:rPr>
            </a:br>
            <a:r>
              <a:rPr lang="th-TH" sz="2000" b="1" dirty="0" smtClean="0">
                <a:solidFill>
                  <a:schemeClr val="bg1"/>
                </a:solidFill>
                <a:effectLst/>
                <a:ea typeface="Calibri"/>
                <a:cs typeface="+mj-cs"/>
              </a:rPr>
              <a:t>(</a:t>
            </a:r>
            <a:r>
              <a:rPr lang="th-TH" sz="20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อก</a:t>
            </a:r>
            <a:r>
              <a:rPr lang="th-TH" sz="2000" b="1" dirty="0" err="1">
                <a:solidFill>
                  <a:schemeClr val="bg1"/>
                </a:solidFill>
                <a:effectLst/>
                <a:ea typeface="Calibri"/>
                <a:cs typeface="+mj-cs"/>
              </a:rPr>
              <a:t>ส.อ</a:t>
            </a:r>
            <a:r>
              <a:rPr lang="th-TH" sz="20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.) (7-11 คน</a:t>
            </a:r>
            <a:r>
              <a:rPr lang="th-TH" sz="2000" b="1" dirty="0" smtClean="0">
                <a:solidFill>
                  <a:schemeClr val="bg1"/>
                </a:solidFill>
                <a:effectLst/>
                <a:ea typeface="Calibri"/>
                <a:cs typeface="+mj-cs"/>
              </a:rPr>
              <a:t>) (</a:t>
            </a:r>
            <a:r>
              <a:rPr lang="th-TH" sz="20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ประธาน </a:t>
            </a:r>
            <a:r>
              <a:rPr lang="th-TH" sz="2000" b="1" dirty="0" err="1">
                <a:solidFill>
                  <a:schemeClr val="bg1"/>
                </a:solidFill>
                <a:effectLst/>
                <a:ea typeface="Calibri"/>
                <a:cs typeface="+mj-cs"/>
              </a:rPr>
              <a:t>คกส</a:t>
            </a:r>
            <a:r>
              <a:rPr lang="th-TH" sz="2000" b="1" dirty="0">
                <a:solidFill>
                  <a:schemeClr val="bg1"/>
                </a:solidFill>
                <a:effectLst/>
                <a:ea typeface="Calibri"/>
                <a:cs typeface="+mj-cs"/>
              </a:rPr>
              <a:t>. แต่งตั้ง)</a:t>
            </a:r>
            <a:endParaRPr lang="en-US" sz="1600" dirty="0">
              <a:solidFill>
                <a:schemeClr val="bg1"/>
              </a:solidFill>
              <a:effectLst/>
              <a:ea typeface="Calibri"/>
              <a:cs typeface="+mj-cs"/>
            </a:endParaRPr>
          </a:p>
        </p:txBody>
      </p:sp>
      <p:sp>
        <p:nvSpPr>
          <p:cNvPr id="34" name="Text Box 11"/>
          <p:cNvSpPr txBox="1"/>
          <p:nvPr/>
        </p:nvSpPr>
        <p:spPr>
          <a:xfrm>
            <a:off x="539552" y="5325787"/>
            <a:ext cx="3080093" cy="13819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400" b="1" dirty="0" smtClean="0">
                <a:effectLst/>
                <a:ea typeface="Calibri"/>
                <a:cs typeface="+mj-cs"/>
              </a:rPr>
              <a:t/>
            </a:r>
            <a:br>
              <a:rPr lang="th-TH" sz="1400" b="1" dirty="0" smtClean="0">
                <a:effectLst/>
                <a:ea typeface="Calibri"/>
                <a:cs typeface="+mj-cs"/>
              </a:rPr>
            </a:br>
            <a:r>
              <a:rPr lang="th-TH" sz="2000" b="1" dirty="0" smtClean="0">
                <a:effectLst/>
                <a:ea typeface="Calibri"/>
                <a:cs typeface="+mj-cs"/>
              </a:rPr>
              <a:t>คณะทำงานขับเคลื่อน</a:t>
            </a:r>
            <a:br>
              <a:rPr lang="th-TH" sz="2000" b="1" dirty="0" smtClean="0">
                <a:effectLst/>
                <a:ea typeface="Calibri"/>
                <a:cs typeface="+mj-cs"/>
              </a:rPr>
            </a:br>
            <a:r>
              <a:rPr lang="th-TH" sz="2000" b="1" dirty="0" smtClean="0">
                <a:effectLst/>
                <a:ea typeface="Calibri"/>
                <a:cs typeface="+mj-cs"/>
              </a:rPr>
              <a:t>กองทุน</a:t>
            </a:r>
            <a:r>
              <a:rPr lang="th-TH" sz="2000" b="1" dirty="0">
                <a:effectLst/>
                <a:ea typeface="Calibri"/>
                <a:cs typeface="+mj-cs"/>
              </a:rPr>
              <a:t>พัฒนาบทบาทสตรีตำบล/เทศบาล </a:t>
            </a:r>
            <a:br>
              <a:rPr lang="th-TH" sz="2000" b="1" dirty="0">
                <a:effectLst/>
                <a:ea typeface="Calibri"/>
                <a:cs typeface="+mj-cs"/>
              </a:rPr>
            </a:br>
            <a:r>
              <a:rPr lang="th-TH" sz="2000" b="1" dirty="0">
                <a:effectLst/>
                <a:ea typeface="Calibri"/>
                <a:cs typeface="+mj-cs"/>
              </a:rPr>
              <a:t>(7-9 คน</a:t>
            </a:r>
            <a:r>
              <a:rPr lang="th-TH" sz="2000" b="1" dirty="0" smtClean="0">
                <a:effectLst/>
                <a:ea typeface="Calibri"/>
                <a:cs typeface="+mj-cs"/>
              </a:rPr>
              <a:t>) (</a:t>
            </a:r>
            <a:r>
              <a:rPr lang="th-TH" sz="2000" b="1" dirty="0">
                <a:effectLst/>
                <a:ea typeface="Calibri"/>
                <a:cs typeface="+mj-cs"/>
              </a:rPr>
              <a:t>ประธาน อก</a:t>
            </a:r>
            <a:r>
              <a:rPr lang="th-TH" sz="2000" b="1" dirty="0" err="1">
                <a:effectLst/>
                <a:ea typeface="Calibri"/>
                <a:cs typeface="+mj-cs"/>
              </a:rPr>
              <a:t>ส.อ</a:t>
            </a:r>
            <a:r>
              <a:rPr lang="th-TH" sz="2000" b="1" dirty="0">
                <a:effectLst/>
                <a:ea typeface="Calibri"/>
                <a:cs typeface="+mj-cs"/>
              </a:rPr>
              <a:t>.แต่งตั้ง)</a:t>
            </a:r>
            <a:endParaRPr lang="en-US" sz="1600" dirty="0">
              <a:effectLst/>
              <a:ea typeface="Calibri"/>
              <a:cs typeface="+mj-cs"/>
            </a:endParaRPr>
          </a:p>
        </p:txBody>
      </p:sp>
      <p:sp>
        <p:nvSpPr>
          <p:cNvPr id="35" name="Text Box 41"/>
          <p:cNvSpPr txBox="1"/>
          <p:nvPr/>
        </p:nvSpPr>
        <p:spPr>
          <a:xfrm>
            <a:off x="4606121" y="5312140"/>
            <a:ext cx="3926319" cy="140549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000" b="1" dirty="0">
                <a:effectLst/>
                <a:ea typeface="Calibri"/>
                <a:cs typeface="+mj-cs"/>
              </a:rPr>
              <a:t>อาสาสมัครผู้ประสานงานกองทุนฯ</a:t>
            </a:r>
            <a:br>
              <a:rPr lang="th-TH" sz="2000" b="1" dirty="0">
                <a:effectLst/>
                <a:ea typeface="Calibri"/>
                <a:cs typeface="+mj-cs"/>
              </a:rPr>
            </a:br>
            <a:r>
              <a:rPr lang="th-TH" sz="2000" b="1" dirty="0">
                <a:effectLst/>
                <a:ea typeface="Calibri"/>
                <a:cs typeface="+mj-cs"/>
              </a:rPr>
              <a:t>หมู่บ้าน/</a:t>
            </a:r>
            <a:r>
              <a:rPr lang="th-TH" sz="2000" b="1" dirty="0" smtClean="0">
                <a:effectLst/>
                <a:ea typeface="Calibri"/>
                <a:cs typeface="+mj-cs"/>
              </a:rPr>
              <a:t>ชุมชนละ </a:t>
            </a:r>
            <a:r>
              <a:rPr lang="th-TH" sz="2000" b="1" dirty="0">
                <a:effectLst/>
                <a:ea typeface="Calibri"/>
                <a:cs typeface="+mj-cs"/>
              </a:rPr>
              <a:t>1 คน (กรณีตำบล/เทศบาล</a:t>
            </a:r>
            <a:br>
              <a:rPr lang="th-TH" sz="2000" b="1" dirty="0">
                <a:effectLst/>
                <a:ea typeface="Calibri"/>
                <a:cs typeface="+mj-cs"/>
              </a:rPr>
            </a:br>
            <a:r>
              <a:rPr lang="th-TH" sz="2000" b="1" dirty="0">
                <a:effectLst/>
                <a:ea typeface="Calibri"/>
                <a:cs typeface="+mj-cs"/>
              </a:rPr>
              <a:t>มีหมู่บ้าน/ชุมชนไม่ถึง 7 หมู่บ้าน/ชุมชน ให้เลือก</a:t>
            </a:r>
            <a:r>
              <a:rPr lang="th-TH" sz="2000" b="1" dirty="0" smtClean="0">
                <a:effectLst/>
                <a:ea typeface="Calibri"/>
                <a:cs typeface="+mj-cs"/>
              </a:rPr>
              <a:t>เพิ่ม</a:t>
            </a:r>
            <a:br>
              <a:rPr lang="th-TH" sz="2000" b="1" dirty="0" smtClean="0">
                <a:effectLst/>
                <a:ea typeface="Calibri"/>
                <a:cs typeface="+mj-cs"/>
              </a:rPr>
            </a:br>
            <a:r>
              <a:rPr lang="th-TH" sz="1800" b="1" dirty="0" smtClean="0">
                <a:effectLst/>
                <a:ea typeface="Calibri"/>
                <a:cs typeface="+mj-cs"/>
              </a:rPr>
              <a:t>เป็น</a:t>
            </a:r>
            <a:r>
              <a:rPr lang="th-TH" sz="1800" b="1" dirty="0">
                <a:effectLst/>
                <a:ea typeface="Calibri"/>
                <a:cs typeface="+mj-cs"/>
              </a:rPr>
              <a:t>หมู่บ้าน/ชุมชน ละ </a:t>
            </a:r>
            <a:r>
              <a:rPr lang="th-TH" sz="1800" b="1" dirty="0" smtClean="0">
                <a:effectLst/>
                <a:ea typeface="Calibri"/>
                <a:cs typeface="+mj-cs"/>
              </a:rPr>
              <a:t>2-3 </a:t>
            </a:r>
            <a:r>
              <a:rPr lang="th-TH" sz="1800" b="1" dirty="0">
                <a:effectLst/>
                <a:ea typeface="Calibri"/>
                <a:cs typeface="+mj-cs"/>
              </a:rPr>
              <a:t>คน </a:t>
            </a:r>
            <a:r>
              <a:rPr lang="th-TH" sz="1800" b="1" dirty="0" smtClean="0">
                <a:effectLst/>
                <a:ea typeface="Calibri"/>
                <a:cs typeface="+mj-cs"/>
              </a:rPr>
              <a:t>(</a:t>
            </a:r>
            <a:r>
              <a:rPr lang="th-TH" sz="1800" b="1" dirty="0">
                <a:effectLst/>
                <a:ea typeface="Calibri"/>
                <a:cs typeface="+mj-cs"/>
              </a:rPr>
              <a:t>ประธาน อกส.อ.แต่งตั้ง)</a:t>
            </a:r>
            <a:endParaRPr lang="en-US" sz="2000" dirty="0">
              <a:effectLst/>
              <a:ea typeface="Calibri"/>
              <a:cs typeface="+mj-cs"/>
            </a:endParaRPr>
          </a:p>
        </p:txBody>
      </p:sp>
      <p:sp>
        <p:nvSpPr>
          <p:cNvPr id="39" name="Text Box 22"/>
          <p:cNvSpPr txBox="1"/>
          <p:nvPr/>
        </p:nvSpPr>
        <p:spPr>
          <a:xfrm>
            <a:off x="6426588" y="2754246"/>
            <a:ext cx="2640351" cy="4171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>
                <a:effectLst/>
                <a:ea typeface="Calibri"/>
                <a:cs typeface="+mj-cs"/>
              </a:rPr>
              <a:t>สำนักงานเลขานุการ อก</a:t>
            </a:r>
            <a:r>
              <a:rPr lang="th-TH" sz="2400" b="1" dirty="0" err="1">
                <a:effectLst/>
                <a:ea typeface="Calibri"/>
                <a:cs typeface="+mj-cs"/>
              </a:rPr>
              <a:t>ส.จ</a:t>
            </a:r>
            <a:r>
              <a:rPr lang="th-TH" sz="2400" b="1" dirty="0">
                <a:effectLst/>
                <a:ea typeface="Calibri"/>
                <a:cs typeface="+mj-cs"/>
              </a:rPr>
              <a:t>.</a:t>
            </a:r>
            <a:endParaRPr lang="en-US" sz="2000" dirty="0">
              <a:effectLst/>
              <a:ea typeface="Calibri"/>
              <a:cs typeface="+mj-cs"/>
            </a:endParaRPr>
          </a:p>
        </p:txBody>
      </p:sp>
      <p:cxnSp>
        <p:nvCxnSpPr>
          <p:cNvPr id="46" name="ตัวเชื่อมต่อหักมุม 45"/>
          <p:cNvCxnSpPr/>
          <p:nvPr/>
        </p:nvCxnSpPr>
        <p:spPr>
          <a:xfrm rot="16200000" flipH="1">
            <a:off x="4055095" y="3066138"/>
            <a:ext cx="956302" cy="1"/>
          </a:xfrm>
          <a:prstGeom prst="bentConnector3">
            <a:avLst>
              <a:gd name="adj1" fmla="val 50000"/>
            </a:avLst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ตัวเชื่อมต่อหักมุม 58"/>
          <p:cNvCxnSpPr>
            <a:stCxn id="29" idx="2"/>
            <a:endCxn id="32" idx="0"/>
          </p:cNvCxnSpPr>
          <p:nvPr/>
        </p:nvCxnSpPr>
        <p:spPr>
          <a:xfrm rot="5400000">
            <a:off x="2939247" y="1275894"/>
            <a:ext cx="296643" cy="2904045"/>
          </a:xfrm>
          <a:prstGeom prst="bentConnector3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ตัวเชื่อมต่อหักมุม 70"/>
          <p:cNvCxnSpPr/>
          <p:nvPr/>
        </p:nvCxnSpPr>
        <p:spPr>
          <a:xfrm rot="10800000" flipV="1">
            <a:off x="3625407" y="5959007"/>
            <a:ext cx="980714" cy="3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ตัวเชื่อมต่อหักมุม 105"/>
          <p:cNvCxnSpPr/>
          <p:nvPr/>
        </p:nvCxnSpPr>
        <p:spPr>
          <a:xfrm rot="5400000" flipH="1" flipV="1">
            <a:off x="3419053" y="5269280"/>
            <a:ext cx="683182" cy="249495"/>
          </a:xfrm>
          <a:prstGeom prst="bentConnector3">
            <a:avLst>
              <a:gd name="adj1" fmla="val 1329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0" name="ตัวเชื่อมต่อหักมุม 109"/>
          <p:cNvCxnSpPr/>
          <p:nvPr/>
        </p:nvCxnSpPr>
        <p:spPr>
          <a:xfrm rot="16200000" flipV="1">
            <a:off x="4103153" y="5260962"/>
            <a:ext cx="683183" cy="266132"/>
          </a:xfrm>
          <a:prstGeom prst="bentConnector3">
            <a:avLst>
              <a:gd name="adj1" fmla="val -6783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Text Box 22"/>
          <p:cNvSpPr txBox="1"/>
          <p:nvPr/>
        </p:nvSpPr>
        <p:spPr>
          <a:xfrm>
            <a:off x="6420176" y="4732256"/>
            <a:ext cx="2640351" cy="4171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>
                <a:effectLst/>
                <a:ea typeface="Calibri"/>
                <a:cs typeface="+mj-cs"/>
              </a:rPr>
              <a:t>สำนักงานเลขานุการ อก</a:t>
            </a:r>
            <a:r>
              <a:rPr lang="th-TH" sz="2400" b="1" dirty="0" err="1" smtClean="0">
                <a:effectLst/>
                <a:ea typeface="Calibri"/>
                <a:cs typeface="+mj-cs"/>
              </a:rPr>
              <a:t>ส.อ</a:t>
            </a:r>
            <a:r>
              <a:rPr lang="th-TH" sz="2400" b="1" dirty="0" smtClean="0">
                <a:effectLst/>
                <a:ea typeface="Calibri"/>
                <a:cs typeface="+mj-cs"/>
              </a:rPr>
              <a:t>.</a:t>
            </a:r>
            <a:endParaRPr lang="en-US" sz="2000" dirty="0">
              <a:effectLst/>
              <a:ea typeface="Calibri"/>
              <a:cs typeface="+mj-cs"/>
            </a:endParaRPr>
          </a:p>
        </p:txBody>
      </p:sp>
      <p:cxnSp>
        <p:nvCxnSpPr>
          <p:cNvPr id="26" name="ตัวเชื่อมต่อตรง 25"/>
          <p:cNvCxnSpPr>
            <a:stCxn id="29" idx="3"/>
          </p:cNvCxnSpPr>
          <p:nvPr/>
        </p:nvCxnSpPr>
        <p:spPr>
          <a:xfrm>
            <a:off x="7333969" y="2139879"/>
            <a:ext cx="262367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/>
          <p:nvPr/>
        </p:nvCxnSpPr>
        <p:spPr>
          <a:xfrm>
            <a:off x="7359230" y="4094512"/>
            <a:ext cx="262367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ลูกศรเชื่อมต่อแบบตรง 35"/>
          <p:cNvCxnSpPr/>
          <p:nvPr/>
        </p:nvCxnSpPr>
        <p:spPr>
          <a:xfrm>
            <a:off x="7596336" y="2139879"/>
            <a:ext cx="0" cy="588038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ลูกศรเชื่อมต่อแบบตรง 46"/>
          <p:cNvCxnSpPr/>
          <p:nvPr/>
        </p:nvCxnSpPr>
        <p:spPr>
          <a:xfrm>
            <a:off x="7639497" y="4094512"/>
            <a:ext cx="0" cy="588038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5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467544" y="181482"/>
            <a:ext cx="8280920" cy="763242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>
                <a:effectLst/>
                <a:ea typeface="Calibri"/>
                <a:cs typeface="+mj-cs"/>
              </a:rPr>
              <a:t>คณะกรรมการบริหารกองทุน</a:t>
            </a:r>
            <a:r>
              <a:rPr lang="th-TH" sz="4000" b="1" dirty="0" smtClean="0">
                <a:effectLst/>
                <a:ea typeface="Calibri"/>
                <a:cs typeface="+mj-cs"/>
              </a:rPr>
              <a:t>พัฒนาบทบาทสตรี (</a:t>
            </a:r>
            <a:r>
              <a:rPr lang="th-TH" sz="4000" b="1" dirty="0" err="1">
                <a:effectLst/>
                <a:ea typeface="Calibri"/>
                <a:cs typeface="+mj-cs"/>
              </a:rPr>
              <a:t>คกส</a:t>
            </a:r>
            <a:r>
              <a:rPr lang="th-TH" sz="4000" b="1" dirty="0">
                <a:effectLst/>
                <a:ea typeface="Calibri"/>
                <a:cs typeface="+mj-cs"/>
              </a:rPr>
              <a:t>.</a:t>
            </a:r>
            <a:r>
              <a:rPr lang="th-TH" sz="4000" b="1" dirty="0" smtClean="0">
                <a:effectLst/>
                <a:ea typeface="Calibri"/>
                <a:cs typeface="+mj-cs"/>
              </a:rPr>
              <a:t>)</a:t>
            </a:r>
            <a:endParaRPr lang="en-US" dirty="0">
              <a:effectLst/>
              <a:ea typeface="Calibri"/>
              <a:cs typeface="+mj-cs"/>
            </a:endParaRPr>
          </a:p>
        </p:txBody>
      </p:sp>
      <p:sp>
        <p:nvSpPr>
          <p:cNvPr id="59" name="สี่เหลี่ยมผืนผ้ามุมมน 58"/>
          <p:cNvSpPr/>
          <p:nvPr/>
        </p:nvSpPr>
        <p:spPr>
          <a:xfrm>
            <a:off x="467544" y="1707966"/>
            <a:ext cx="8424936" cy="50405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Cordia New" pitchFamily="34" charset="-34"/>
                <a:cs typeface="+mj-cs"/>
              </a:rPr>
              <a:t>1</a:t>
            </a:r>
            <a:r>
              <a:rPr lang="th-TH" sz="4000" b="1" dirty="0" smtClean="0">
                <a:latin typeface="TH SarabunIT๙" pitchFamily="34" charset="-34"/>
                <a:cs typeface="+mj-cs"/>
              </a:rPr>
              <a:t>. กำหนดนโยบาย ยุทธศาสตร์ มาตรการ และแนวทางใน</a:t>
            </a:r>
            <a:br>
              <a:rPr lang="th-TH" sz="4000" b="1" dirty="0" smtClean="0">
                <a:latin typeface="TH SarabunIT๙" pitchFamily="34" charset="-34"/>
                <a:cs typeface="+mj-cs"/>
              </a:rPr>
            </a:br>
            <a:r>
              <a:rPr lang="th-TH" sz="4000" b="1" dirty="0" smtClean="0">
                <a:latin typeface="TH SarabunIT๙" pitchFamily="34" charset="-34"/>
                <a:cs typeface="+mj-cs"/>
              </a:rPr>
              <a:t>     การบริหารกองทุนให้เป็นไปตามวัตถุประสงค์</a:t>
            </a:r>
            <a:br>
              <a:rPr lang="th-TH" sz="4000" b="1" dirty="0" smtClean="0">
                <a:latin typeface="TH SarabunIT๙" pitchFamily="34" charset="-34"/>
                <a:cs typeface="+mj-cs"/>
              </a:rPr>
            </a:br>
            <a:r>
              <a:rPr lang="en-US" sz="4000" b="1" dirty="0" smtClean="0">
                <a:latin typeface="Cordia New" pitchFamily="34" charset="-34"/>
                <a:cs typeface="+mj-cs"/>
              </a:rPr>
              <a:t>2</a:t>
            </a:r>
            <a:r>
              <a:rPr lang="th-TH" sz="4000" b="1" dirty="0" smtClean="0">
                <a:latin typeface="TH SarabunIT๙" pitchFamily="34" charset="-34"/>
                <a:cs typeface="+mj-cs"/>
              </a:rPr>
              <a:t>. พิจารณาอนุมัติแผนการดำเนินงานประจำปี</a:t>
            </a:r>
            <a:br>
              <a:rPr lang="th-TH" sz="4000" b="1" dirty="0" smtClean="0">
                <a:latin typeface="TH SarabunIT๙" pitchFamily="34" charset="-34"/>
                <a:cs typeface="+mj-cs"/>
              </a:rPr>
            </a:br>
            <a:r>
              <a:rPr lang="en-US" sz="4000" b="1" dirty="0" smtClean="0">
                <a:latin typeface="Cordia New" pitchFamily="34" charset="-34"/>
                <a:cs typeface="+mj-cs"/>
              </a:rPr>
              <a:t>3</a:t>
            </a:r>
            <a:r>
              <a:rPr lang="th-TH" sz="4000" b="1" dirty="0" smtClean="0">
                <a:latin typeface="TH SarabunIT๙" pitchFamily="34" charset="-34"/>
                <a:cs typeface="+mj-cs"/>
              </a:rPr>
              <a:t>. กำหนดข้อบังคับเกี่ยวกับการบริหารงานบุคคล    </a:t>
            </a:r>
            <a:br>
              <a:rPr lang="th-TH" sz="4000" b="1" dirty="0" smtClean="0">
                <a:latin typeface="TH SarabunIT๙" pitchFamily="34" charset="-34"/>
                <a:cs typeface="+mj-cs"/>
              </a:rPr>
            </a:br>
            <a:r>
              <a:rPr lang="th-TH" sz="4000" b="1" dirty="0" smtClean="0">
                <a:latin typeface="TH SarabunIT๙" pitchFamily="34" charset="-34"/>
                <a:cs typeface="+mj-cs"/>
              </a:rPr>
              <a:t>    การเงิน  การพัสดุ  ตลอดจนการกำหนดค่าตอบแทน</a:t>
            </a:r>
            <a:br>
              <a:rPr lang="th-TH" sz="4000" b="1" dirty="0" smtClean="0">
                <a:latin typeface="TH SarabunIT๙" pitchFamily="34" charset="-34"/>
                <a:cs typeface="+mj-cs"/>
              </a:rPr>
            </a:br>
            <a:r>
              <a:rPr lang="th-TH" sz="4000" b="1" dirty="0" smtClean="0">
                <a:latin typeface="TH SarabunIT๙" pitchFamily="34" charset="-34"/>
                <a:cs typeface="+mj-cs"/>
              </a:rPr>
              <a:t>    สิทธิประโยชน์หรือสวัสดิการต่างๆ  ของบุคลากร</a:t>
            </a:r>
            <a:br>
              <a:rPr lang="th-TH" sz="4000" b="1" dirty="0" smtClean="0">
                <a:latin typeface="TH SarabunIT๙" pitchFamily="34" charset="-34"/>
                <a:cs typeface="+mj-cs"/>
              </a:rPr>
            </a:br>
            <a:r>
              <a:rPr lang="th-TH" sz="4000" b="1" dirty="0" smtClean="0">
                <a:latin typeface="TH SarabunIT๙" pitchFamily="34" charset="-34"/>
                <a:cs typeface="+mj-cs"/>
              </a:rPr>
              <a:t>    กองทุน ให้สอดคล้องกับมาตรฐานที่คณะกรรมการ</a:t>
            </a:r>
            <a:br>
              <a:rPr lang="th-TH" sz="4000" b="1" dirty="0" smtClean="0">
                <a:latin typeface="TH SarabunIT๙" pitchFamily="34" charset="-34"/>
                <a:cs typeface="+mj-cs"/>
              </a:rPr>
            </a:br>
            <a:r>
              <a:rPr lang="th-TH" sz="4000" b="1" dirty="0" smtClean="0">
                <a:latin typeface="TH SarabunIT๙" pitchFamily="34" charset="-34"/>
                <a:cs typeface="+mj-cs"/>
              </a:rPr>
              <a:t>    ประกาศกำหนด</a:t>
            </a:r>
            <a:endParaRPr lang="th-TH" sz="4000" b="1" dirty="0">
              <a:latin typeface="TH SarabunIT๙" pitchFamily="34" charset="-34"/>
              <a:cs typeface="+mj-cs"/>
            </a:endParaRPr>
          </a:p>
        </p:txBody>
      </p:sp>
      <p:sp>
        <p:nvSpPr>
          <p:cNvPr id="60" name="วงรี 59"/>
          <p:cNvSpPr/>
          <p:nvPr/>
        </p:nvSpPr>
        <p:spPr>
          <a:xfrm>
            <a:off x="827584" y="1030552"/>
            <a:ext cx="2952328" cy="67741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IT๙" pitchFamily="34" charset="-34"/>
                <a:cs typeface="+mj-cs"/>
              </a:rPr>
              <a:t>อำนาจหน้าที่</a:t>
            </a:r>
            <a:endParaRPr lang="th-TH" sz="4000" b="1" dirty="0">
              <a:latin typeface="TH SarabunIT๙" pitchFamily="34" charset="-34"/>
              <a:cs typeface="+mj-cs"/>
            </a:endParaRPr>
          </a:p>
        </p:txBody>
      </p:sp>
      <p:sp>
        <p:nvSpPr>
          <p:cNvPr id="5" name="คำบรรยายภาพแบบลูกศรขวา 4"/>
          <p:cNvSpPr/>
          <p:nvPr/>
        </p:nvSpPr>
        <p:spPr>
          <a:xfrm>
            <a:off x="7668344" y="6165304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510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467544" y="181482"/>
            <a:ext cx="8280920" cy="763242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>
                <a:effectLst/>
                <a:ea typeface="Calibri"/>
                <a:cs typeface="+mj-cs"/>
              </a:rPr>
              <a:t>คณะกรรมการบริหารกองทุน</a:t>
            </a:r>
            <a:r>
              <a:rPr lang="th-TH" sz="4000" b="1" dirty="0" smtClean="0">
                <a:effectLst/>
                <a:ea typeface="Calibri"/>
                <a:cs typeface="+mj-cs"/>
              </a:rPr>
              <a:t>พัฒนาบทบาทสตรี (</a:t>
            </a:r>
            <a:r>
              <a:rPr lang="th-TH" sz="4000" b="1" dirty="0" err="1">
                <a:effectLst/>
                <a:ea typeface="Calibri"/>
                <a:cs typeface="+mj-cs"/>
              </a:rPr>
              <a:t>คกส</a:t>
            </a:r>
            <a:r>
              <a:rPr lang="th-TH" sz="4000" b="1" dirty="0">
                <a:effectLst/>
                <a:ea typeface="Calibri"/>
                <a:cs typeface="+mj-cs"/>
              </a:rPr>
              <a:t>.</a:t>
            </a:r>
            <a:r>
              <a:rPr lang="th-TH" sz="4000" b="1" dirty="0" smtClean="0">
                <a:effectLst/>
                <a:ea typeface="Calibri"/>
                <a:cs typeface="+mj-cs"/>
              </a:rPr>
              <a:t>)</a:t>
            </a:r>
            <a:endParaRPr lang="en-US" dirty="0">
              <a:effectLst/>
              <a:ea typeface="Calibri"/>
              <a:cs typeface="+mj-cs"/>
            </a:endParaRPr>
          </a:p>
        </p:txBody>
      </p:sp>
      <p:sp>
        <p:nvSpPr>
          <p:cNvPr id="59" name="สี่เหลี่ยมผืนผ้ามุมมน 58"/>
          <p:cNvSpPr/>
          <p:nvPr/>
        </p:nvSpPr>
        <p:spPr>
          <a:xfrm>
            <a:off x="611560" y="2492896"/>
            <a:ext cx="8280920" cy="35212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atin typeface="Cordia New" pitchFamily="34" charset="-34"/>
                <a:cs typeface="+mj-cs"/>
              </a:rPr>
              <a:t>4</a:t>
            </a:r>
            <a:r>
              <a:rPr lang="th-TH" sz="4000" b="1" dirty="0" smtClean="0">
                <a:latin typeface="TH SarabunIT๙" pitchFamily="34" charset="-34"/>
                <a:cs typeface="+mj-cs"/>
              </a:rPr>
              <a:t>. กำกับดูแลการบริหารจัดการ และติดตามการ</a:t>
            </a:r>
            <a:br>
              <a:rPr lang="th-TH" sz="4000" b="1" dirty="0" smtClean="0">
                <a:latin typeface="TH SarabunIT๙" pitchFamily="34" charset="-34"/>
                <a:cs typeface="+mj-cs"/>
              </a:rPr>
            </a:br>
            <a:r>
              <a:rPr lang="th-TH" sz="4000" b="1" dirty="0" smtClean="0">
                <a:latin typeface="TH SarabunIT๙" pitchFamily="34" charset="-34"/>
                <a:cs typeface="+mj-cs"/>
              </a:rPr>
              <a:t>    ดำเนินงานให้เป็นไปตามวัตถุประสงค์ของกองทุน</a:t>
            </a:r>
            <a:br>
              <a:rPr lang="th-TH" sz="4000" b="1" dirty="0" smtClean="0">
                <a:latin typeface="TH SarabunIT๙" pitchFamily="34" charset="-34"/>
                <a:cs typeface="+mj-cs"/>
              </a:rPr>
            </a:br>
            <a:r>
              <a:rPr lang="en-US" sz="4000" b="1" dirty="0" smtClean="0">
                <a:latin typeface="Cordia New" pitchFamily="34" charset="-34"/>
                <a:cs typeface="+mj-cs"/>
              </a:rPr>
              <a:t>5</a:t>
            </a:r>
            <a:r>
              <a:rPr lang="th-TH" sz="4000" b="1" dirty="0" smtClean="0">
                <a:latin typeface="TH SarabunIT๙" pitchFamily="34" charset="-34"/>
                <a:cs typeface="+mj-cs"/>
              </a:rPr>
              <a:t>. แต่งตั้งผู้อำนวยการ</a:t>
            </a:r>
            <a:br>
              <a:rPr lang="th-TH" sz="4000" b="1" dirty="0" smtClean="0">
                <a:latin typeface="TH SarabunIT๙" pitchFamily="34" charset="-34"/>
                <a:cs typeface="+mj-cs"/>
              </a:rPr>
            </a:br>
            <a:r>
              <a:rPr lang="en-US" sz="4000" b="1" dirty="0" smtClean="0">
                <a:latin typeface="Cordia New" pitchFamily="34" charset="-34"/>
                <a:cs typeface="+mj-cs"/>
              </a:rPr>
              <a:t>6</a:t>
            </a:r>
            <a:r>
              <a:rPr lang="th-TH" sz="4000" b="1" dirty="0" smtClean="0">
                <a:latin typeface="TH SarabunIT๙" pitchFamily="34" charset="-34"/>
                <a:cs typeface="+mj-cs"/>
              </a:rPr>
              <a:t>. แต่งตั้งคณะอนุกรรมการ คณะทำงาน เพื่อพิจารณาหรือ</a:t>
            </a:r>
            <a:br>
              <a:rPr lang="th-TH" sz="4000" b="1" dirty="0" smtClean="0">
                <a:latin typeface="TH SarabunIT๙" pitchFamily="34" charset="-34"/>
                <a:cs typeface="+mj-cs"/>
              </a:rPr>
            </a:br>
            <a:r>
              <a:rPr lang="th-TH" sz="4000" b="1" dirty="0" smtClean="0">
                <a:latin typeface="TH SarabunIT๙" pitchFamily="34" charset="-34"/>
                <a:cs typeface="+mj-cs"/>
              </a:rPr>
              <a:t>    ปฏิบัติงานตามที่คณะกรรมการบริหารมอบหมาย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  <p:sp>
        <p:nvSpPr>
          <p:cNvPr id="60" name="วงรี 59"/>
          <p:cNvSpPr/>
          <p:nvPr/>
        </p:nvSpPr>
        <p:spPr>
          <a:xfrm>
            <a:off x="827584" y="1527192"/>
            <a:ext cx="3240360" cy="943262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IT๙" pitchFamily="34" charset="-34"/>
                <a:cs typeface="+mj-cs"/>
              </a:rPr>
              <a:t>อำนาจหน้าที่</a:t>
            </a:r>
            <a:endParaRPr lang="th-TH" sz="4000" b="1" dirty="0">
              <a:latin typeface="TH SarabunIT๙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635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395536" y="30769"/>
            <a:ext cx="8208912" cy="61468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b="1" dirty="0" smtClean="0">
                <a:effectLst/>
                <a:ea typeface="Calibri"/>
                <a:cs typeface="+mj-cs"/>
              </a:rPr>
              <a:t>คณะอนุกรรมการบริหาร</a:t>
            </a:r>
            <a:r>
              <a:rPr lang="th-TH" b="1" dirty="0">
                <a:effectLst/>
                <a:ea typeface="Calibri"/>
                <a:cs typeface="+mj-cs"/>
              </a:rPr>
              <a:t>กองทุน</a:t>
            </a:r>
            <a:r>
              <a:rPr lang="th-TH" b="1" dirty="0" smtClean="0">
                <a:effectLst/>
                <a:ea typeface="Calibri"/>
                <a:cs typeface="+mj-cs"/>
              </a:rPr>
              <a:t>พัฒนาบทบาทสตรีระดับจังหวัด (</a:t>
            </a:r>
            <a:r>
              <a:rPr lang="th-TH" b="1" dirty="0" smtClean="0">
                <a:ea typeface="Calibri"/>
                <a:cs typeface="+mj-cs"/>
              </a:rPr>
              <a:t>อ</a:t>
            </a:r>
            <a:r>
              <a:rPr lang="th-TH" b="1" dirty="0" smtClean="0">
                <a:effectLst/>
                <a:ea typeface="Calibri"/>
                <a:cs typeface="+mj-cs"/>
              </a:rPr>
              <a:t>ก</a:t>
            </a:r>
            <a:r>
              <a:rPr lang="th-TH" b="1" dirty="0" err="1" smtClean="0">
                <a:effectLst/>
                <a:ea typeface="Calibri"/>
                <a:cs typeface="+mj-cs"/>
              </a:rPr>
              <a:t>ส.จ</a:t>
            </a:r>
            <a:r>
              <a:rPr lang="th-TH" b="1" dirty="0" smtClean="0">
                <a:effectLst/>
                <a:ea typeface="Calibri"/>
                <a:cs typeface="+mj-cs"/>
              </a:rPr>
              <a:t>.)</a:t>
            </a:r>
            <a:endParaRPr lang="en-US" sz="1800" dirty="0">
              <a:effectLst/>
              <a:ea typeface="Calibri"/>
              <a:cs typeface="+mj-cs"/>
            </a:endParaRP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77352" y="949610"/>
            <a:ext cx="8599104" cy="55757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Cordia New" pitchFamily="34" charset="-34"/>
                <a:cs typeface="+mj-cs"/>
              </a:rPr>
              <a:t>1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ผู้ว่าราชการจังหวัด </a:t>
            </a:r>
            <a:r>
              <a:rPr lang="th-TH" sz="3200" b="1" dirty="0">
                <a:latin typeface="TH SarabunIT๙" pitchFamily="34" charset="-34"/>
                <a:cs typeface="+mj-cs"/>
              </a:rPr>
              <a:t>หรือรองผู้ว่าราชการจังหวัดที่ได้รับ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มอบหมาย 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เป็นประธานอนุกรรมการ</a:t>
            </a:r>
            <a:r>
              <a:rPr lang="en-US" sz="3200" b="1" dirty="0" smtClean="0">
                <a:latin typeface="TH SarabunIT๙" pitchFamily="34" charset="-34"/>
                <a:cs typeface="+mj-cs"/>
              </a:rPr>
              <a:t>   </a:t>
            </a:r>
            <a:br>
              <a:rPr lang="en-US" sz="3200" b="1" dirty="0" smtClean="0"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latin typeface="Cordia New" pitchFamily="34" charset="-34"/>
                <a:cs typeface="+mj-cs"/>
              </a:rPr>
              <a:t>2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อนุกรรมการ ประกอบด้วย 1) ปลัดจังหวัด  2) คลังจังหวัด 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 3) พัฒนาสังคมและความมั่นคงของมนุษย์จังหวัด </a:t>
            </a:r>
            <a:r>
              <a:rPr lang="th-TH" sz="3200" b="1" dirty="0">
                <a:latin typeface="TH SarabunIT๙" pitchFamily="34" charset="-34"/>
                <a:cs typeface="+mj-cs"/>
              </a:rPr>
              <a:t> 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4) เกษตรจังหวัด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 5) ประธานกรรมการพัฒนาสตรีฯ  และ  6) ผู้ทรงคุณวุฒิ ไม่เกิน </a:t>
            </a:r>
            <a:r>
              <a:rPr lang="en-US" sz="3200" b="1" dirty="0" smtClean="0">
                <a:latin typeface="Cordia New" pitchFamily="34" charset="-34"/>
                <a:cs typeface="+mj-cs"/>
              </a:rPr>
              <a:t>3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 คน </a:t>
            </a:r>
            <a:r>
              <a:rPr lang="th-TH" sz="3200" b="1" dirty="0">
                <a:latin typeface="TH SarabunIT๙" pitchFamily="34" charset="-34"/>
                <a:cs typeface="+mj-cs"/>
              </a:rPr>
              <a:t> 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 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     ซึ่งประธาน อก</a:t>
            </a:r>
            <a:r>
              <a:rPr lang="th-TH" sz="3200" b="1" dirty="0" err="1" smtClean="0">
                <a:latin typeface="TH SarabunIT๙" pitchFamily="34" charset="-34"/>
                <a:cs typeface="+mj-cs"/>
              </a:rPr>
              <a:t>ส.จ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.แต่งตั้งโดยความเห็นชอบของอธิบดี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     กรมการพัฒนาชุมชน 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solidFill>
                  <a:srgbClr val="FF0000"/>
                </a:solidFill>
                <a:latin typeface="Cordia New" pitchFamily="34" charset="-34"/>
                <a:cs typeface="+mj-cs"/>
              </a:rPr>
              <a:t>3</a:t>
            </a:r>
            <a:r>
              <a:rPr lang="th-TH" sz="3200" b="1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  <a:t>. พัฒนาการจังหวัด    เป็นอนุกรรมการและเลขานุการ</a:t>
            </a:r>
            <a:br>
              <a:rPr lang="th-TH" sz="3200" b="1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solidFill>
                  <a:srgbClr val="FF0000"/>
                </a:solidFill>
                <a:latin typeface="Cordia New" pitchFamily="34" charset="-34"/>
                <a:cs typeface="+mj-cs"/>
              </a:rPr>
              <a:t>4</a:t>
            </a:r>
            <a:r>
              <a:rPr lang="th-TH" sz="3200" b="1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  <a:t>. หัวหน้ากลุ่มงาน สำนักงานพัฒนาชุมชนจังหวัดที่รับผิดชอบงาน</a:t>
            </a:r>
            <a:br>
              <a:rPr lang="th-TH" sz="3200" b="1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  <a:t>    กองทุนฯ  เป็นอนุกรรมการและผู้ช่วยเลขาฯ</a:t>
            </a:r>
            <a:endParaRPr lang="th-TH" sz="3600" b="1" dirty="0">
              <a:solidFill>
                <a:srgbClr val="FF0000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22" name="วงรี 21"/>
          <p:cNvSpPr/>
          <p:nvPr/>
        </p:nvSpPr>
        <p:spPr>
          <a:xfrm>
            <a:off x="1168303" y="720406"/>
            <a:ext cx="2088232" cy="48746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องค์ประกอบ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903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395536" y="30769"/>
            <a:ext cx="8208912" cy="61468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b="1" dirty="0" smtClean="0">
                <a:effectLst/>
                <a:ea typeface="Calibri"/>
                <a:cs typeface="+mj-cs"/>
              </a:rPr>
              <a:t>คณะอนุกรรมการบริหาร</a:t>
            </a:r>
            <a:r>
              <a:rPr lang="th-TH" b="1" dirty="0">
                <a:effectLst/>
                <a:ea typeface="Calibri"/>
                <a:cs typeface="+mj-cs"/>
              </a:rPr>
              <a:t>กองทุน</a:t>
            </a:r>
            <a:r>
              <a:rPr lang="th-TH" b="1" dirty="0" smtClean="0">
                <a:effectLst/>
                <a:ea typeface="Calibri"/>
                <a:cs typeface="+mj-cs"/>
              </a:rPr>
              <a:t>พัฒนาบทบาทสตรีระดับจังหวัด (</a:t>
            </a:r>
            <a:r>
              <a:rPr lang="th-TH" b="1" dirty="0" smtClean="0">
                <a:ea typeface="Calibri"/>
                <a:cs typeface="+mj-cs"/>
              </a:rPr>
              <a:t>อ</a:t>
            </a:r>
            <a:r>
              <a:rPr lang="th-TH" b="1" dirty="0" smtClean="0">
                <a:effectLst/>
                <a:ea typeface="Calibri"/>
                <a:cs typeface="+mj-cs"/>
              </a:rPr>
              <a:t>ก</a:t>
            </a:r>
            <a:r>
              <a:rPr lang="th-TH" b="1" dirty="0" err="1" smtClean="0">
                <a:effectLst/>
                <a:ea typeface="Calibri"/>
                <a:cs typeface="+mj-cs"/>
              </a:rPr>
              <a:t>ส.จ</a:t>
            </a:r>
            <a:r>
              <a:rPr lang="th-TH" b="1" dirty="0" smtClean="0">
                <a:effectLst/>
                <a:ea typeface="Calibri"/>
                <a:cs typeface="+mj-cs"/>
              </a:rPr>
              <a:t>.)</a:t>
            </a:r>
            <a:endParaRPr lang="en-US" sz="1800" dirty="0">
              <a:effectLst/>
              <a:ea typeface="Calibri"/>
              <a:cs typeface="+mj-cs"/>
            </a:endParaRPr>
          </a:p>
        </p:txBody>
      </p:sp>
      <p:sp>
        <p:nvSpPr>
          <p:cNvPr id="59" name="สี่เหลี่ยมผืนผ้ามุมมน 58"/>
          <p:cNvSpPr/>
          <p:nvPr/>
        </p:nvSpPr>
        <p:spPr>
          <a:xfrm>
            <a:off x="467544" y="1534472"/>
            <a:ext cx="8136904" cy="50628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smtClean="0">
                <a:latin typeface="Cordia New" pitchFamily="34" charset="-34"/>
                <a:cs typeface="+mj-cs"/>
              </a:rPr>
              <a:t/>
            </a:r>
            <a:br>
              <a:rPr lang="en-US" sz="3000" b="1" dirty="0" smtClean="0">
                <a:latin typeface="Cordia New" pitchFamily="34" charset="-34"/>
                <a:cs typeface="+mj-cs"/>
              </a:rPr>
            </a:br>
            <a:r>
              <a:rPr lang="en-US" sz="3000" b="1" dirty="0" smtClean="0">
                <a:latin typeface="Cordia New" pitchFamily="34" charset="-34"/>
                <a:cs typeface="+mj-cs"/>
              </a:rPr>
              <a:t>1</a:t>
            </a:r>
            <a:r>
              <a:rPr lang="th-TH" sz="3000" b="1" dirty="0" smtClean="0">
                <a:latin typeface="TH SarabunIT๙" pitchFamily="34" charset="-34"/>
                <a:cs typeface="+mj-cs"/>
              </a:rPr>
              <a:t>. บริหารงานกองทุน กำกับ ดูแล และติดตามการดำเนินงานกองทุน</a:t>
            </a:r>
            <a:br>
              <a:rPr lang="th-TH" sz="3000" b="1" dirty="0" smtClean="0">
                <a:latin typeface="TH SarabunIT๙" pitchFamily="34" charset="-34"/>
                <a:cs typeface="+mj-cs"/>
              </a:rPr>
            </a:br>
            <a:r>
              <a:rPr lang="th-TH" sz="3000" b="1" dirty="0" smtClean="0">
                <a:latin typeface="TH SarabunIT๙" pitchFamily="34" charset="-34"/>
                <a:cs typeface="+mj-cs"/>
              </a:rPr>
              <a:t>    พัฒนาบทบาทสตรีในเขตพื้นที่จังหวัด</a:t>
            </a:r>
            <a:br>
              <a:rPr lang="th-TH" sz="3000" b="1" dirty="0" smtClean="0">
                <a:latin typeface="TH SarabunIT๙" pitchFamily="34" charset="-34"/>
                <a:cs typeface="+mj-cs"/>
              </a:rPr>
            </a:br>
            <a:r>
              <a:rPr lang="en-US" sz="3000" b="1" dirty="0" smtClean="0">
                <a:latin typeface="Cordia New" pitchFamily="34" charset="-34"/>
                <a:cs typeface="+mj-cs"/>
              </a:rPr>
              <a:t>2</a:t>
            </a:r>
            <a:r>
              <a:rPr lang="th-TH" sz="3000" b="1" dirty="0" smtClean="0">
                <a:latin typeface="TH SarabunIT๙" pitchFamily="34" charset="-34"/>
                <a:cs typeface="+mj-cs"/>
              </a:rPr>
              <a:t>. จัดทำแผนการดำเนินงานและแผนปฏิบัติการประจำปีงบประมาณ</a:t>
            </a:r>
            <a:br>
              <a:rPr lang="th-TH" sz="3000" b="1" dirty="0" smtClean="0">
                <a:latin typeface="TH SarabunIT๙" pitchFamily="34" charset="-34"/>
                <a:cs typeface="+mj-cs"/>
              </a:rPr>
            </a:br>
            <a:r>
              <a:rPr lang="th-TH" sz="3000" b="1" dirty="0" smtClean="0">
                <a:latin typeface="TH SarabunIT๙" pitchFamily="34" charset="-34"/>
                <a:cs typeface="+mj-cs"/>
              </a:rPr>
              <a:t>    ของกองทุนพัฒนาบทบาทสตรีระดับจังหวัด</a:t>
            </a:r>
            <a:br>
              <a:rPr lang="th-TH" sz="3000" b="1" dirty="0" smtClean="0">
                <a:latin typeface="TH SarabunIT๙" pitchFamily="34" charset="-34"/>
                <a:cs typeface="+mj-cs"/>
              </a:rPr>
            </a:br>
            <a:r>
              <a:rPr lang="en-US" sz="3000" b="1" dirty="0" smtClean="0">
                <a:latin typeface="Cordia New" pitchFamily="34" charset="-34"/>
                <a:cs typeface="+mj-cs"/>
              </a:rPr>
              <a:t>3</a:t>
            </a:r>
            <a:r>
              <a:rPr lang="th-TH" sz="3000" b="1" dirty="0" smtClean="0">
                <a:latin typeface="TH SarabunIT๙" pitchFamily="34" charset="-34"/>
                <a:cs typeface="+mj-cs"/>
              </a:rPr>
              <a:t>. ดำเนินการตามแผนการดำเนินงานประจำปีตามที่</a:t>
            </a:r>
            <a:br>
              <a:rPr lang="th-TH" sz="3000" b="1" dirty="0" smtClean="0">
                <a:latin typeface="TH SarabunIT๙" pitchFamily="34" charset="-34"/>
                <a:cs typeface="+mj-cs"/>
              </a:rPr>
            </a:br>
            <a:r>
              <a:rPr lang="th-TH" sz="3000" b="1" dirty="0" smtClean="0">
                <a:latin typeface="TH SarabunIT๙" pitchFamily="34" charset="-34"/>
                <a:cs typeface="+mj-cs"/>
              </a:rPr>
              <a:t>     คณะกรรมการบริหารกองทุนพัฒนาบทบาทสตรีอนุมัติ</a:t>
            </a:r>
            <a:br>
              <a:rPr lang="th-TH" sz="3000" b="1" dirty="0" smtClean="0">
                <a:latin typeface="TH SarabunIT๙" pitchFamily="34" charset="-34"/>
                <a:cs typeface="+mj-cs"/>
              </a:rPr>
            </a:br>
            <a:r>
              <a:rPr lang="en-US" sz="3000" b="1" dirty="0" smtClean="0">
                <a:latin typeface="Cordia New" pitchFamily="34" charset="-34"/>
                <a:cs typeface="+mj-cs"/>
              </a:rPr>
              <a:t>4</a:t>
            </a:r>
            <a:r>
              <a:rPr lang="th-TH" sz="3000" b="1" dirty="0" smtClean="0">
                <a:latin typeface="TH SarabunIT๙" pitchFamily="34" charset="-34"/>
                <a:cs typeface="+mj-cs"/>
              </a:rPr>
              <a:t>. พิจารณาอนุมัติโครงการที่สมาชิกขอรับการสนับสนุนโครงการ</a:t>
            </a:r>
            <a:br>
              <a:rPr lang="th-TH" sz="3000" b="1" dirty="0" smtClean="0">
                <a:latin typeface="TH SarabunIT๙" pitchFamily="34" charset="-34"/>
                <a:cs typeface="+mj-cs"/>
              </a:rPr>
            </a:br>
            <a:r>
              <a:rPr lang="th-TH" sz="3000" b="1" dirty="0" smtClean="0">
                <a:latin typeface="TH SarabunIT๙" pitchFamily="34" charset="-34"/>
                <a:cs typeface="+mj-cs"/>
              </a:rPr>
              <a:t>     ประเภทเงินทุนหมุนเวียนและโครงการประเภทเงินอุดหนุน</a:t>
            </a:r>
            <a:br>
              <a:rPr lang="th-TH" sz="3000" b="1" dirty="0" smtClean="0">
                <a:latin typeface="TH SarabunIT๙" pitchFamily="34" charset="-34"/>
                <a:cs typeface="+mj-cs"/>
              </a:rPr>
            </a:br>
            <a:r>
              <a:rPr lang="en-US" sz="3000" b="1" dirty="0" smtClean="0">
                <a:latin typeface="Cordia New" pitchFamily="34" charset="-34"/>
                <a:cs typeface="+mj-cs"/>
              </a:rPr>
              <a:t>5</a:t>
            </a:r>
            <a:r>
              <a:rPr lang="th-TH" sz="3000" b="1" dirty="0" smtClean="0">
                <a:latin typeface="TH SarabunIT๙" pitchFamily="34" charset="-34"/>
                <a:cs typeface="+mj-cs"/>
              </a:rPr>
              <a:t>. ประสาน ส่งเสริม และสนับสนุนการดำเนินงานของกองทุนและ</a:t>
            </a:r>
            <a:br>
              <a:rPr lang="th-TH" sz="3000" b="1" dirty="0" smtClean="0">
                <a:latin typeface="TH SarabunIT๙" pitchFamily="34" charset="-34"/>
                <a:cs typeface="+mj-cs"/>
              </a:rPr>
            </a:br>
            <a:r>
              <a:rPr lang="th-TH" sz="3000" b="1" dirty="0" smtClean="0">
                <a:latin typeface="TH SarabunIT๙" pitchFamily="34" charset="-34"/>
                <a:cs typeface="+mj-cs"/>
              </a:rPr>
              <a:t>    สมาชิกในเขตพื้นที่จังหวัด</a:t>
            </a:r>
            <a:br>
              <a:rPr lang="th-TH" sz="3000" b="1" dirty="0" smtClean="0">
                <a:latin typeface="TH SarabunIT๙" pitchFamily="34" charset="-34"/>
                <a:cs typeface="+mj-cs"/>
              </a:rPr>
            </a:br>
            <a:endParaRPr lang="th-TH" sz="3000" b="1" dirty="0">
              <a:latin typeface="TH SarabunIT๙" pitchFamily="34" charset="-34"/>
              <a:cs typeface="+mj-cs"/>
            </a:endParaRPr>
          </a:p>
        </p:txBody>
      </p:sp>
      <p:sp>
        <p:nvSpPr>
          <p:cNvPr id="60" name="วงรี 59"/>
          <p:cNvSpPr/>
          <p:nvPr/>
        </p:nvSpPr>
        <p:spPr>
          <a:xfrm>
            <a:off x="3131840" y="688546"/>
            <a:ext cx="2808312" cy="767327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IT๙" pitchFamily="34" charset="-34"/>
                <a:cs typeface="+mj-cs"/>
              </a:rPr>
              <a:t>อำนาจหน้าที่</a:t>
            </a:r>
            <a:endParaRPr lang="th-TH" sz="3600" b="1" dirty="0">
              <a:latin typeface="TH SarabunIT๙" pitchFamily="34" charset="-34"/>
              <a:cs typeface="+mj-cs"/>
            </a:endParaRPr>
          </a:p>
        </p:txBody>
      </p:sp>
      <p:sp>
        <p:nvSpPr>
          <p:cNvPr id="5" name="คำบรรยายภาพแบบลูกศรขวา 4"/>
          <p:cNvSpPr/>
          <p:nvPr/>
        </p:nvSpPr>
        <p:spPr>
          <a:xfrm>
            <a:off x="7668344" y="6165304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565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395536" y="30769"/>
            <a:ext cx="8208912" cy="61468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b="1" dirty="0" smtClean="0">
                <a:effectLst/>
                <a:ea typeface="Calibri"/>
                <a:cs typeface="+mj-cs"/>
              </a:rPr>
              <a:t>คณะอนุกรรมการบริหาร</a:t>
            </a:r>
            <a:r>
              <a:rPr lang="th-TH" b="1" dirty="0">
                <a:effectLst/>
                <a:ea typeface="Calibri"/>
                <a:cs typeface="+mj-cs"/>
              </a:rPr>
              <a:t>กองทุน</a:t>
            </a:r>
            <a:r>
              <a:rPr lang="th-TH" b="1" dirty="0" smtClean="0">
                <a:effectLst/>
                <a:ea typeface="Calibri"/>
                <a:cs typeface="+mj-cs"/>
              </a:rPr>
              <a:t>พัฒนาบทบาทสตรีระดับจังหวัด (</a:t>
            </a:r>
            <a:r>
              <a:rPr lang="th-TH" b="1" dirty="0" smtClean="0">
                <a:ea typeface="Calibri"/>
                <a:cs typeface="+mj-cs"/>
              </a:rPr>
              <a:t>อ</a:t>
            </a:r>
            <a:r>
              <a:rPr lang="th-TH" b="1" dirty="0" smtClean="0">
                <a:effectLst/>
                <a:ea typeface="Calibri"/>
                <a:cs typeface="+mj-cs"/>
              </a:rPr>
              <a:t>ก</a:t>
            </a:r>
            <a:r>
              <a:rPr lang="th-TH" b="1" dirty="0" err="1" smtClean="0">
                <a:effectLst/>
                <a:ea typeface="Calibri"/>
                <a:cs typeface="+mj-cs"/>
              </a:rPr>
              <a:t>ส.จ</a:t>
            </a:r>
            <a:r>
              <a:rPr lang="th-TH" b="1" dirty="0" smtClean="0">
                <a:effectLst/>
                <a:ea typeface="Calibri"/>
                <a:cs typeface="+mj-cs"/>
              </a:rPr>
              <a:t>.)</a:t>
            </a:r>
            <a:endParaRPr lang="en-US" sz="1800" dirty="0">
              <a:effectLst/>
              <a:ea typeface="Calibri"/>
              <a:cs typeface="+mj-cs"/>
            </a:endParaRPr>
          </a:p>
        </p:txBody>
      </p:sp>
      <p:sp>
        <p:nvSpPr>
          <p:cNvPr id="59" name="สี่เหลี่ยมผืนผ้ามุมมน 58"/>
          <p:cNvSpPr/>
          <p:nvPr/>
        </p:nvSpPr>
        <p:spPr>
          <a:xfrm>
            <a:off x="467544" y="1534472"/>
            <a:ext cx="8278478" cy="48965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Cordia New" pitchFamily="34" charset="-34"/>
                <a:cs typeface="+mj-cs"/>
              </a:rPr>
              <a:t>6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แต่งตั้งคณะทำงานขับเคลื่อนกองทุนพัฒนาบทบาทสตรีจังหวัด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latin typeface="Cordia New" pitchFamily="34" charset="-34"/>
                <a:cs typeface="+mj-cs"/>
              </a:rPr>
              <a:t>7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แต่งตั้งกรรมการผู้ทรงคุณวุฒิในคณะอนุกรรมการบริหารกองทุน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พัฒนาบทบาทสตรีระดับจังหวัด และคณะอนุกรรมการกลั่นกรอง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 และติดตามการดำเนินงานกองทุนพัฒนาบทบาทสตรีอำเภอ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latin typeface="Cordia New" pitchFamily="34" charset="-34"/>
                <a:cs typeface="+mj-cs"/>
              </a:rPr>
              <a:t>8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แต่งตั้งคณะทำงานอื่น เพื่อปฏิบัติอย่างหนึ่งอย่างใดที่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 เกี่ยวข้องกับกองทุน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latin typeface="Cordia New" pitchFamily="34" charset="-34"/>
                <a:cs typeface="+mj-cs"/>
              </a:rPr>
              <a:t>9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รายงานผลการดำเนินงาน ปัญหา และอุปสรรค ในเขตพื้นที่จังหวัด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latin typeface="Cordia New" pitchFamily="34" charset="-34"/>
                <a:cs typeface="+mj-cs"/>
              </a:rPr>
              <a:t>10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ปฏิบัติหน้าที่ให้เป็นไปตามข้อบังคับ หรือตามที่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  คณะกรรมการบริหารกองทุนพัฒนาบทบาทสตรีมอบหมาย</a:t>
            </a:r>
            <a:endParaRPr lang="th-TH" sz="3200" b="1" dirty="0">
              <a:latin typeface="TH SarabunIT๙" pitchFamily="34" charset="-34"/>
              <a:cs typeface="+mj-cs"/>
            </a:endParaRPr>
          </a:p>
        </p:txBody>
      </p:sp>
      <p:sp>
        <p:nvSpPr>
          <p:cNvPr id="60" name="วงรี 59"/>
          <p:cNvSpPr/>
          <p:nvPr/>
        </p:nvSpPr>
        <p:spPr>
          <a:xfrm>
            <a:off x="3095836" y="679801"/>
            <a:ext cx="2808312" cy="767327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IT๙" pitchFamily="34" charset="-34"/>
                <a:cs typeface="+mj-cs"/>
              </a:rPr>
              <a:t>อำนาจหน้าที่</a:t>
            </a:r>
            <a:endParaRPr lang="th-TH" sz="3600" b="1" dirty="0">
              <a:latin typeface="TH SarabunIT๙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031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3855" y="30769"/>
            <a:ext cx="9106062" cy="61468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600" b="1" dirty="0" smtClean="0">
                <a:effectLst/>
                <a:ea typeface="Calibri"/>
                <a:cs typeface="+mj-cs"/>
              </a:rPr>
              <a:t>คณะอนุกรรมการกลั่นกรองและติดตามการดำเนินงานกองทุนพัฒนาบทบาทสตรีอำเภอ </a:t>
            </a:r>
            <a:r>
              <a:rPr lang="th-TH" b="1" dirty="0" smtClean="0">
                <a:effectLst/>
                <a:ea typeface="Calibri"/>
                <a:cs typeface="+mj-cs"/>
              </a:rPr>
              <a:t>(</a:t>
            </a:r>
            <a:r>
              <a:rPr lang="th-TH" b="1" dirty="0" smtClean="0">
                <a:ea typeface="Calibri"/>
                <a:cs typeface="+mj-cs"/>
              </a:rPr>
              <a:t>อ</a:t>
            </a:r>
            <a:r>
              <a:rPr lang="th-TH" b="1" dirty="0" smtClean="0">
                <a:effectLst/>
                <a:ea typeface="Calibri"/>
                <a:cs typeface="+mj-cs"/>
              </a:rPr>
              <a:t>ก</a:t>
            </a:r>
            <a:r>
              <a:rPr lang="th-TH" b="1" dirty="0" err="1" smtClean="0">
                <a:effectLst/>
                <a:ea typeface="Calibri"/>
                <a:cs typeface="+mj-cs"/>
              </a:rPr>
              <a:t>ส.อ</a:t>
            </a:r>
            <a:r>
              <a:rPr lang="th-TH" b="1" dirty="0" smtClean="0">
                <a:effectLst/>
                <a:ea typeface="Calibri"/>
                <a:cs typeface="+mj-cs"/>
              </a:rPr>
              <a:t>.)</a:t>
            </a:r>
            <a:endParaRPr lang="en-US" sz="2400" dirty="0">
              <a:effectLst/>
              <a:ea typeface="Calibri"/>
              <a:cs typeface="+mj-cs"/>
            </a:endParaRP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683568" y="1412776"/>
            <a:ext cx="7560840" cy="51845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Cordia New" pitchFamily="34" charset="-34"/>
                <a:cs typeface="+mj-cs"/>
              </a:rPr>
              <a:t>1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นายอำเภอ                                  ประธานอนุกรรมการ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latin typeface="Cordia New" pitchFamily="34" charset="-34"/>
                <a:cs typeface="+mj-cs"/>
              </a:rPr>
              <a:t>2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ท้องถิ่นอำเภอ                             อนุกรรมการ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latin typeface="Cordia New" pitchFamily="34" charset="-34"/>
                <a:cs typeface="+mj-cs"/>
              </a:rPr>
              <a:t>3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เกษตรอำเภอ                               อนุกรรมการ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latin typeface="Cordia New" pitchFamily="34" charset="-34"/>
                <a:cs typeface="+mj-cs"/>
              </a:rPr>
              <a:t>4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ประธานกรรมการสตรีอำเภอ     อนุกรรมการ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latin typeface="Cordia New" pitchFamily="34" charset="-34"/>
                <a:cs typeface="+mj-cs"/>
              </a:rPr>
              <a:t>5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ผู้ทรงคุณวุฒิ ไม่เกิน </a:t>
            </a:r>
            <a:r>
              <a:rPr lang="en-US" sz="3200" b="1" dirty="0" smtClean="0">
                <a:latin typeface="Cordia New" pitchFamily="34" charset="-34"/>
                <a:cs typeface="+mj-cs"/>
              </a:rPr>
              <a:t>5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 คน          อนุกรรมการ</a:t>
            </a:r>
          </a:p>
          <a:p>
            <a:r>
              <a:rPr lang="th-TH" sz="3200" b="1" dirty="0" smtClean="0">
                <a:latin typeface="TH SarabunIT๙" pitchFamily="34" charset="-34"/>
                <a:cs typeface="+mj-cs"/>
              </a:rPr>
              <a:t>    ซึ่งประธาน อก</a:t>
            </a:r>
            <a:r>
              <a:rPr lang="th-TH" sz="3200" b="1" dirty="0" err="1" smtClean="0">
                <a:latin typeface="TH SarabunIT๙" pitchFamily="34" charset="-34"/>
                <a:cs typeface="+mj-cs"/>
              </a:rPr>
              <a:t>ส.จ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.แต่งตั้ง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solidFill>
                  <a:srgbClr val="FF0000"/>
                </a:solidFill>
                <a:latin typeface="Cordia New" pitchFamily="34" charset="-34"/>
                <a:cs typeface="+mj-cs"/>
              </a:rPr>
              <a:t>6</a:t>
            </a:r>
            <a:r>
              <a:rPr lang="th-TH" sz="3200" b="1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  <a:t>. พัฒนาการอำเภอ                        อนุกรรมการและเลขานุการ</a:t>
            </a:r>
            <a:br>
              <a:rPr lang="th-TH" sz="3200" b="1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solidFill>
                  <a:srgbClr val="FF0000"/>
                </a:solidFill>
                <a:latin typeface="Cordia New" pitchFamily="34" charset="-34"/>
                <a:cs typeface="+mj-cs"/>
              </a:rPr>
              <a:t>7</a:t>
            </a:r>
            <a:r>
              <a:rPr lang="th-TH" sz="3200" b="1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  <a:t>. นักวิชาการพัฒนาชุมชน สำนักงานพัฒนาชุมชนอำเภอ</a:t>
            </a:r>
            <a:br>
              <a:rPr lang="th-TH" sz="3200" b="1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  <a:t>     ที่รับผิดชอบงานกองทุนฯ        </a:t>
            </a:r>
            <a:r>
              <a:rPr lang="th-TH" b="1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  <a:t>อนุกรรมการและผู้ช่วยเลขาฯ</a:t>
            </a:r>
            <a:endParaRPr lang="th-TH" sz="3200" b="1" dirty="0">
              <a:solidFill>
                <a:srgbClr val="FF0000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22" name="วงรี 21"/>
          <p:cNvSpPr/>
          <p:nvPr/>
        </p:nvSpPr>
        <p:spPr>
          <a:xfrm>
            <a:off x="1187624" y="764952"/>
            <a:ext cx="2664296" cy="647823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IT๙" pitchFamily="34" charset="-34"/>
                <a:cs typeface="+mj-cs"/>
              </a:rPr>
              <a:t>องค์ประกอบ</a:t>
            </a:r>
            <a:endParaRPr lang="th-TH" sz="3200" b="1" dirty="0">
              <a:latin typeface="TH SarabunIT๙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47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3855" y="30769"/>
            <a:ext cx="9106062" cy="61468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600" b="1" dirty="0" smtClean="0">
                <a:effectLst/>
                <a:ea typeface="Calibri"/>
                <a:cs typeface="+mj-cs"/>
              </a:rPr>
              <a:t>คณะอนุกรรมการกลั่นกรองและติดตามการดำเนินงานกองทุนพัฒนาบทบาทสตรีอำเภอ </a:t>
            </a:r>
            <a:r>
              <a:rPr lang="th-TH" b="1" dirty="0" smtClean="0">
                <a:effectLst/>
                <a:ea typeface="Calibri"/>
                <a:cs typeface="+mj-cs"/>
              </a:rPr>
              <a:t>(</a:t>
            </a:r>
            <a:r>
              <a:rPr lang="th-TH" b="1" dirty="0" smtClean="0">
                <a:ea typeface="Calibri"/>
                <a:cs typeface="+mj-cs"/>
              </a:rPr>
              <a:t>อ</a:t>
            </a:r>
            <a:r>
              <a:rPr lang="th-TH" b="1" dirty="0" smtClean="0">
                <a:effectLst/>
                <a:ea typeface="Calibri"/>
                <a:cs typeface="+mj-cs"/>
              </a:rPr>
              <a:t>ก</a:t>
            </a:r>
            <a:r>
              <a:rPr lang="th-TH" b="1" dirty="0" err="1" smtClean="0">
                <a:effectLst/>
                <a:ea typeface="Calibri"/>
                <a:cs typeface="+mj-cs"/>
              </a:rPr>
              <a:t>ส.อ</a:t>
            </a:r>
            <a:r>
              <a:rPr lang="th-TH" b="1" dirty="0" smtClean="0">
                <a:effectLst/>
                <a:ea typeface="Calibri"/>
                <a:cs typeface="+mj-cs"/>
              </a:rPr>
              <a:t>.)</a:t>
            </a:r>
            <a:endParaRPr lang="en-US" sz="2400" dirty="0">
              <a:effectLst/>
              <a:ea typeface="Calibri"/>
              <a:cs typeface="+mj-cs"/>
            </a:endParaRPr>
          </a:p>
        </p:txBody>
      </p:sp>
      <p:sp>
        <p:nvSpPr>
          <p:cNvPr id="59" name="สี่เหลี่ยมผืนผ้ามุมมน 58"/>
          <p:cNvSpPr/>
          <p:nvPr/>
        </p:nvSpPr>
        <p:spPr>
          <a:xfrm>
            <a:off x="395536" y="1312424"/>
            <a:ext cx="8424936" cy="514091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Cordia New" pitchFamily="34" charset="-34"/>
                <a:cs typeface="+mj-cs"/>
              </a:rPr>
              <a:t/>
            </a:r>
            <a:br>
              <a:rPr lang="en-US" sz="3200" b="1" dirty="0" smtClean="0">
                <a:latin typeface="Cordia New" pitchFamily="34" charset="-34"/>
                <a:cs typeface="+mj-cs"/>
              </a:rPr>
            </a:br>
            <a:r>
              <a:rPr lang="en-US" sz="3200" b="1" dirty="0" smtClean="0">
                <a:latin typeface="Cordia New" pitchFamily="34" charset="-34"/>
                <a:cs typeface="+mj-cs"/>
              </a:rPr>
              <a:t>1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กำกับ ดูแล </a:t>
            </a:r>
            <a:r>
              <a:rPr lang="th-TH" sz="3200" b="1" dirty="0">
                <a:latin typeface="TH SarabunIT๙" pitchFamily="34" charset="-34"/>
                <a:cs typeface="+mj-cs"/>
              </a:rPr>
              <a:t> 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ติดตาม  ส่งเสริม สนับสนุน และประสาน การดำเนินงาน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 กองทุนพัฒนาบทบาทสตรีในเขตพื้นที่อำเภอ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latin typeface="Cordia New" pitchFamily="34" charset="-34"/>
                <a:cs typeface="+mj-cs"/>
              </a:rPr>
              <a:t>2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จัดทำแผนการติดตามและสนับสนุนการดำเนินงานในเขตพื้นที่อำเภอ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latin typeface="Cordia New" pitchFamily="34" charset="-34"/>
                <a:cs typeface="+mj-cs"/>
              </a:rPr>
              <a:t>3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ตรวจสอบ กลั่นกรอง และให้ความเห็นชอบโครงการที่สมาชิกขอรับ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 การสนับสนุนโครงการประเภทเงินทุนหมุนเวียน และโครงการ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 ประเภทเงินอุดหนุน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latin typeface="Cordia New" pitchFamily="34" charset="-34"/>
                <a:cs typeface="+mj-cs"/>
              </a:rPr>
              <a:t>4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แต่งตั้งคณะทำงานขับเคลื่อนกองทุนพัฒนาบทบาทสตรีตำบลและ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 คณะทำงานขับเคลื่อนกองทุนพัฒนาบทบาทสตรีเทศบาล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endParaRPr lang="th-TH" sz="3200" b="1" dirty="0">
              <a:latin typeface="TH SarabunIT๙" pitchFamily="34" charset="-34"/>
              <a:cs typeface="+mj-cs"/>
            </a:endParaRPr>
          </a:p>
        </p:txBody>
      </p:sp>
      <p:sp>
        <p:nvSpPr>
          <p:cNvPr id="60" name="วงรี 59"/>
          <p:cNvSpPr/>
          <p:nvPr/>
        </p:nvSpPr>
        <p:spPr>
          <a:xfrm>
            <a:off x="3275856" y="721838"/>
            <a:ext cx="2592288" cy="690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IT๙" pitchFamily="34" charset="-34"/>
                <a:cs typeface="+mj-cs"/>
              </a:rPr>
              <a:t>อำนาจหน้าที่</a:t>
            </a:r>
            <a:endParaRPr lang="th-TH" sz="3200" b="1" dirty="0">
              <a:latin typeface="TH SarabunIT๙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17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3855" y="30769"/>
            <a:ext cx="9106062" cy="61468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600" b="1" dirty="0" smtClean="0">
                <a:effectLst/>
                <a:ea typeface="Calibri"/>
                <a:cs typeface="+mj-cs"/>
              </a:rPr>
              <a:t>คณะอนุกรรมการกลั่นกรองและติดตามการดำเนินงานกองทุนพัฒนาบทบาทสตรีอำเภอ </a:t>
            </a:r>
            <a:r>
              <a:rPr lang="th-TH" b="1" dirty="0" smtClean="0">
                <a:effectLst/>
                <a:ea typeface="Calibri"/>
                <a:cs typeface="+mj-cs"/>
              </a:rPr>
              <a:t>(</a:t>
            </a:r>
            <a:r>
              <a:rPr lang="th-TH" b="1" dirty="0" smtClean="0">
                <a:ea typeface="Calibri"/>
                <a:cs typeface="+mj-cs"/>
              </a:rPr>
              <a:t>อ</a:t>
            </a:r>
            <a:r>
              <a:rPr lang="th-TH" b="1" dirty="0" smtClean="0">
                <a:effectLst/>
                <a:ea typeface="Calibri"/>
                <a:cs typeface="+mj-cs"/>
              </a:rPr>
              <a:t>ก</a:t>
            </a:r>
            <a:r>
              <a:rPr lang="th-TH" b="1" dirty="0" err="1" smtClean="0">
                <a:effectLst/>
                <a:ea typeface="Calibri"/>
                <a:cs typeface="+mj-cs"/>
              </a:rPr>
              <a:t>ส.อ</a:t>
            </a:r>
            <a:r>
              <a:rPr lang="th-TH" b="1" dirty="0" smtClean="0">
                <a:effectLst/>
                <a:ea typeface="Calibri"/>
                <a:cs typeface="+mj-cs"/>
              </a:rPr>
              <a:t>.)</a:t>
            </a:r>
            <a:endParaRPr lang="en-US" sz="2400" dirty="0">
              <a:effectLst/>
              <a:ea typeface="Calibri"/>
              <a:cs typeface="+mj-cs"/>
            </a:endParaRPr>
          </a:p>
        </p:txBody>
      </p:sp>
      <p:sp>
        <p:nvSpPr>
          <p:cNvPr id="59" name="สี่เหลี่ยมผืนผ้ามุมมน 58"/>
          <p:cNvSpPr/>
          <p:nvPr/>
        </p:nvSpPr>
        <p:spPr>
          <a:xfrm>
            <a:off x="323528" y="1225894"/>
            <a:ext cx="8352928" cy="55446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Cordia New" pitchFamily="34" charset="-34"/>
                <a:cs typeface="+mj-cs"/>
              </a:rPr>
              <a:t>5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แต่งตั้งอาสาสมัครผู้ประสานงานกองทุนพัฒนาบทบาทสตรี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หมู่บ้านหรือชุมชน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latin typeface="Cordia New" pitchFamily="34" charset="-34"/>
                <a:cs typeface="+mj-cs"/>
              </a:rPr>
              <a:t>6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แต่งตั้งคณะทำงานอื่น เพื่อปฏิบัติงานอย่างหนึ่งอย่างใดที่เกี่ยวข้อง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กับกองทุน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latin typeface="Cordia New" pitchFamily="34" charset="-34"/>
                <a:cs typeface="+mj-cs"/>
              </a:rPr>
              <a:t>7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รายงานผลการดำเนินการ ปัญหา และอุปสรรค เสนอต่อ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 คณะอนุกรรมการบริหารกองทุนพัฒนาบทบาทสตรีระดับจังหวัด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</a:t>
            </a:r>
            <a:r>
              <a:rPr lang="th-TH" sz="3200" b="1" dirty="0">
                <a:latin typeface="TH SarabunIT๙" pitchFamily="34" charset="-34"/>
                <a:cs typeface="+mj-cs"/>
              </a:rPr>
              <a:t> 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   (อก</a:t>
            </a:r>
            <a:r>
              <a:rPr lang="th-TH" sz="3200" b="1" dirty="0" err="1" smtClean="0">
                <a:latin typeface="TH SarabunIT๙" pitchFamily="34" charset="-34"/>
                <a:cs typeface="+mj-cs"/>
              </a:rPr>
              <a:t>ส.จ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.)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en-US" sz="3200" b="1" dirty="0" smtClean="0">
                <a:latin typeface="Cordia New" pitchFamily="34" charset="-34"/>
                <a:cs typeface="+mj-cs"/>
              </a:rPr>
              <a:t>8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. ปฏิบัติหน้าที่ให้เป็นไปตามข้อบังคับ หรือตามที่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>
                <a:latin typeface="TH SarabunIT๙" pitchFamily="34" charset="-34"/>
                <a:cs typeface="+mj-cs"/>
              </a:rPr>
              <a:t> 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    คณะกรรมการบริหารกองทุนพัฒนาบทบาทสตรี 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 คณะอนุกรรมการบริหารกองทุนพัฒนาบทบาทสตรีระดับจังหวัด</a:t>
            </a:r>
            <a:br>
              <a:rPr lang="th-TH" sz="3200" b="1" dirty="0" smtClean="0"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latin typeface="TH SarabunIT๙" pitchFamily="34" charset="-34"/>
                <a:cs typeface="+mj-cs"/>
              </a:rPr>
              <a:t>     มอบหมาย</a:t>
            </a:r>
            <a:endParaRPr lang="th-TH" sz="3200" b="1" dirty="0">
              <a:latin typeface="TH SarabunIT๙" pitchFamily="34" charset="-34"/>
              <a:cs typeface="+mj-cs"/>
            </a:endParaRPr>
          </a:p>
        </p:txBody>
      </p:sp>
      <p:sp>
        <p:nvSpPr>
          <p:cNvPr id="60" name="วงรี 59"/>
          <p:cNvSpPr/>
          <p:nvPr/>
        </p:nvSpPr>
        <p:spPr>
          <a:xfrm>
            <a:off x="3275856" y="721838"/>
            <a:ext cx="259228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อำนาจหน้าที่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439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มุมมน 9"/>
          <p:cNvSpPr/>
          <p:nvPr/>
        </p:nvSpPr>
        <p:spPr>
          <a:xfrm>
            <a:off x="68672" y="1543426"/>
            <a:ext cx="4431320" cy="760830"/>
          </a:xfrm>
          <a:prstGeom prst="roundRect">
            <a:avLst/>
          </a:prstGeom>
          <a:solidFill>
            <a:schemeClr val="accent2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จัดตั้งตาม พ.ร.บ.งบประมาณ </a:t>
            </a:r>
            <a:r>
              <a:rPr lang="en-US" sz="24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2555</a:t>
            </a:r>
            <a:r>
              <a:rPr lang="en-US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 </a:t>
            </a:r>
            <a:r>
              <a:rPr lang="th-TH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/>
            </a:r>
            <a:br>
              <a:rPr lang="th-TH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</a:br>
            <a:r>
              <a:rPr lang="th-TH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โดย </a:t>
            </a:r>
            <a:r>
              <a:rPr lang="th-TH" sz="2400" b="1" dirty="0" err="1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สลน</a:t>
            </a:r>
            <a:r>
              <a:rPr lang="th-TH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. และ </a:t>
            </a:r>
            <a:r>
              <a:rPr lang="th-TH" sz="2400" b="1" dirty="0" err="1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พม</a:t>
            </a:r>
            <a:r>
              <a:rPr lang="th-TH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. ดำเนินการในระยะแรก</a:t>
            </a:r>
            <a:endParaRPr lang="th-TH" sz="24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50951" y="2998846"/>
            <a:ext cx="4449041" cy="889586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err="1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คกส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. มีมติให้อธิบดีกรมการพัฒนาชุมชนทำหน้าที่เป็นผู้อำนวยการสำนักงานคณะกรรมการกองทุนพัฒนา</a:t>
            </a:r>
            <a:b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</a:b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บทบาทสตรีแห่งชาติ (มติ </a:t>
            </a:r>
            <a:r>
              <a:rPr lang="th-TH" sz="2000" b="1" dirty="0" err="1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คกส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. </a:t>
            </a:r>
            <a:r>
              <a:rPr lang="en-US" sz="2000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25</a:t>
            </a:r>
            <a:r>
              <a:rPr lang="en-US" sz="20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 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ต.ค.</a:t>
            </a:r>
            <a:r>
              <a:rPr lang="en-US" sz="2000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56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)</a:t>
            </a:r>
            <a:endParaRPr lang="th-TH" sz="2000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68672" y="2333284"/>
            <a:ext cx="4431320" cy="522695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IT๙" pitchFamily="34" charset="-34"/>
                <a:cs typeface="+mj-cs"/>
              </a:rPr>
              <a:t>ภายใต้ระเบียบ </a:t>
            </a:r>
            <a:r>
              <a:rPr lang="th-TH" sz="1800" b="1" dirty="0" err="1" smtClean="0">
                <a:latin typeface="TH SarabunIT๙" pitchFamily="34" charset="-34"/>
                <a:cs typeface="+mj-cs"/>
              </a:rPr>
              <a:t>สลน</a:t>
            </a:r>
            <a:r>
              <a:rPr lang="th-TH" sz="1800" b="1" dirty="0" smtClean="0">
                <a:latin typeface="TH SarabunIT๙" pitchFamily="34" charset="-34"/>
                <a:cs typeface="+mj-cs"/>
              </a:rPr>
              <a:t>. ว่าด้วยกองทุนพัฒนาบทบาทสตรี พ.ศ. </a:t>
            </a:r>
            <a:r>
              <a:rPr lang="en-US" sz="1800" b="1" dirty="0" smtClean="0">
                <a:latin typeface="Cordia New" pitchFamily="34" charset="-34"/>
                <a:cs typeface="+mj-cs"/>
              </a:rPr>
              <a:t>2555</a:t>
            </a:r>
            <a:r>
              <a:rPr lang="th-TH" sz="1800" b="1" dirty="0" smtClean="0">
                <a:latin typeface="TH SarabunIT๙" pitchFamily="34" charset="-34"/>
                <a:cs typeface="+mj-cs"/>
              </a:rPr>
              <a:t> ฉบับที่ </a:t>
            </a:r>
            <a:r>
              <a:rPr lang="en-US" sz="1800" b="1" dirty="0" smtClean="0">
                <a:latin typeface="Cordia New" pitchFamily="34" charset="-34"/>
                <a:cs typeface="+mj-cs"/>
              </a:rPr>
              <a:t>2 3 </a:t>
            </a:r>
            <a:r>
              <a:rPr lang="th-TH" sz="1800" b="1" dirty="0" smtClean="0">
                <a:latin typeface="TH SarabunIT๙" pitchFamily="34" charset="-34"/>
                <a:cs typeface="+mj-cs"/>
              </a:rPr>
              <a:t>และ </a:t>
            </a:r>
            <a:r>
              <a:rPr lang="en-US" sz="1800" b="1" dirty="0" smtClean="0">
                <a:latin typeface="Cordia New" pitchFamily="34" charset="-34"/>
                <a:cs typeface="+mj-cs"/>
              </a:rPr>
              <a:t>4</a:t>
            </a:r>
            <a:endParaRPr lang="th-TH" sz="1800" b="1" dirty="0">
              <a:latin typeface="TH SarabunIT๙" pitchFamily="34" charset="-34"/>
              <a:cs typeface="+mj-cs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39215" y="4095756"/>
            <a:ext cx="4416805" cy="908338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err="1" smtClean="0">
                <a:latin typeface="TH SarabunIT๙" pitchFamily="34" charset="-34"/>
                <a:cs typeface="+mj-cs"/>
              </a:rPr>
              <a:t>คสช</a:t>
            </a:r>
            <a:r>
              <a:rPr lang="th-TH" sz="2000" b="1" dirty="0" smtClean="0">
                <a:latin typeface="TH SarabunIT๙" pitchFamily="34" charset="-34"/>
                <a:cs typeface="+mj-cs"/>
              </a:rPr>
              <a:t>. มีมติเมื่อ </a:t>
            </a:r>
            <a:r>
              <a:rPr lang="en-US" sz="2000" b="1" dirty="0" smtClean="0">
                <a:latin typeface="Cordia New" pitchFamily="34" charset="-34"/>
                <a:cs typeface="+mj-cs"/>
              </a:rPr>
              <a:t>29</a:t>
            </a:r>
            <a:r>
              <a:rPr lang="en-US" sz="2000" b="1" dirty="0" smtClean="0">
                <a:latin typeface="TH SarabunIT๙" pitchFamily="34" charset="-34"/>
                <a:cs typeface="+mj-cs"/>
              </a:rPr>
              <a:t> </a:t>
            </a:r>
            <a:r>
              <a:rPr lang="th-TH" sz="2000" b="1" dirty="0" smtClean="0">
                <a:latin typeface="TH SarabunIT๙" pitchFamily="34" charset="-34"/>
                <a:cs typeface="+mj-cs"/>
              </a:rPr>
              <a:t>ก.ค.</a:t>
            </a:r>
            <a:r>
              <a:rPr lang="en-US" sz="2000" b="1" dirty="0" smtClean="0">
                <a:latin typeface="Cordia New" pitchFamily="34" charset="-34"/>
                <a:cs typeface="+mj-cs"/>
              </a:rPr>
              <a:t>57</a:t>
            </a:r>
            <a:r>
              <a:rPr lang="en-US" sz="2000" b="1" dirty="0" smtClean="0">
                <a:latin typeface="TH SarabunIT๙" pitchFamily="34" charset="-34"/>
                <a:cs typeface="+mj-cs"/>
              </a:rPr>
              <a:t> </a:t>
            </a:r>
            <a:r>
              <a:rPr lang="th-TH" sz="2000" b="1" dirty="0" smtClean="0">
                <a:latin typeface="TH SarabunIT๙" pitchFamily="34" charset="-34"/>
                <a:cs typeface="+mj-cs"/>
              </a:rPr>
              <a:t>เห็นชอบให้โอนย้ายกองทุนพัฒนาบทบาทสตรี  และสำนักงานคณะกรรมการกองทุนพัฒนาบทบาทสตรีแห่งชาติ (</a:t>
            </a:r>
            <a:r>
              <a:rPr lang="th-TH" sz="2000" b="1" dirty="0" err="1" smtClean="0">
                <a:latin typeface="TH SarabunIT๙" pitchFamily="34" charset="-34"/>
                <a:cs typeface="+mj-cs"/>
              </a:rPr>
              <a:t>สกพส</a:t>
            </a:r>
            <a:r>
              <a:rPr lang="th-TH" sz="2000" b="1" dirty="0" smtClean="0">
                <a:latin typeface="TH SarabunIT๙" pitchFamily="34" charset="-34"/>
                <a:cs typeface="+mj-cs"/>
              </a:rPr>
              <a:t>.) ไปอยู่ที่กรมการพัฒนาชุมชน</a:t>
            </a:r>
            <a:endParaRPr lang="th-TH" sz="2000" b="1" dirty="0">
              <a:latin typeface="TH SarabunIT๙" pitchFamily="34" charset="-34"/>
              <a:cs typeface="+mj-cs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5148065" y="1528913"/>
            <a:ext cx="3961344" cy="919359"/>
          </a:xfrm>
          <a:prstGeom prst="roundRect">
            <a:avLst/>
          </a:prstGeom>
          <a:solidFill>
            <a:srgbClr val="002060"/>
          </a:solidFill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ครม. มีมติเมื่อ </a:t>
            </a:r>
            <a:r>
              <a:rPr lang="en-US" sz="24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23</a:t>
            </a:r>
            <a:r>
              <a:rPr lang="en-US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 </a:t>
            </a:r>
            <a:r>
              <a:rPr lang="th-TH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มิ.ย.</a:t>
            </a:r>
            <a:r>
              <a:rPr lang="en-US" sz="24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58</a:t>
            </a:r>
            <a:r>
              <a:rPr lang="en-US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 </a:t>
            </a:r>
            <a:r>
              <a:rPr lang="th-TH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ให้จัดตั้งกองทุนพัฒนาบทบาทสตรี ในกรมการพัฒนาชุมชน</a:t>
            </a:r>
            <a:endParaRPr lang="th-TH" sz="24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83187" y="5157936"/>
            <a:ext cx="4416805" cy="794726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TH SarabunIT๙" pitchFamily="34" charset="-34"/>
                <a:cs typeface="+mj-cs"/>
              </a:rPr>
              <a:t>ให้ </a:t>
            </a:r>
            <a:r>
              <a:rPr lang="th-TH" sz="2000" b="1" dirty="0" err="1" smtClean="0">
                <a:latin typeface="TH SarabunIT๙" pitchFamily="34" charset="-34"/>
                <a:cs typeface="+mj-cs"/>
              </a:rPr>
              <a:t>สกพส</a:t>
            </a:r>
            <a:r>
              <a:rPr lang="th-TH" sz="2000" b="1" dirty="0" smtClean="0">
                <a:latin typeface="TH SarabunIT๙" pitchFamily="34" charset="-34"/>
                <a:cs typeface="+mj-cs"/>
              </a:rPr>
              <a:t>. อยู่ในกรมการพัฒนาชุมชน </a:t>
            </a:r>
            <a:br>
              <a:rPr lang="th-TH" sz="2000" b="1" dirty="0" smtClean="0">
                <a:latin typeface="TH SarabunIT๙" pitchFamily="34" charset="-34"/>
                <a:cs typeface="+mj-cs"/>
              </a:rPr>
            </a:br>
            <a:r>
              <a:rPr lang="th-TH" sz="1800" b="1" dirty="0" smtClean="0">
                <a:latin typeface="TH SarabunIT๙" pitchFamily="34" charset="-34"/>
                <a:cs typeface="+mj-cs"/>
              </a:rPr>
              <a:t>(ตามระเบียบสำนักนายกรัฐมนตรี ว่าด้วยกองทุนพัฒนาบทบาทสตรี ฉบับที่ </a:t>
            </a:r>
            <a:r>
              <a:rPr lang="en-US" sz="1800" b="1" dirty="0" smtClean="0">
                <a:latin typeface="Cordia New" pitchFamily="34" charset="-34"/>
                <a:cs typeface="+mj-cs"/>
              </a:rPr>
              <a:t>4</a:t>
            </a:r>
            <a:r>
              <a:rPr lang="th-TH" sz="1800" b="1" dirty="0" smtClean="0">
                <a:latin typeface="TH SarabunIT๙" pitchFamily="34" charset="-34"/>
                <a:cs typeface="+mj-cs"/>
              </a:rPr>
              <a:t> พ.ศ.</a:t>
            </a:r>
            <a:r>
              <a:rPr lang="en-US" sz="1800" b="1" dirty="0" smtClean="0">
                <a:latin typeface="TH SarabunIT๙" pitchFamily="34" charset="-34"/>
                <a:cs typeface="+mj-cs"/>
              </a:rPr>
              <a:t> </a:t>
            </a:r>
            <a:r>
              <a:rPr lang="en-US" sz="1800" b="1" dirty="0" smtClean="0">
                <a:latin typeface="Cordia New" pitchFamily="34" charset="-34"/>
                <a:cs typeface="+mj-cs"/>
              </a:rPr>
              <a:t>2558 </a:t>
            </a:r>
            <a:r>
              <a:rPr lang="en-US" sz="1800" b="1" dirty="0" smtClean="0">
                <a:latin typeface="TH SarabunIT๙" pitchFamily="34" charset="-34"/>
                <a:cs typeface="+mj-cs"/>
              </a:rPr>
              <a:t> </a:t>
            </a:r>
            <a:r>
              <a:rPr lang="th-TH" sz="1800" b="1" dirty="0" smtClean="0">
                <a:latin typeface="TH SarabunIT๙" pitchFamily="34" charset="-34"/>
                <a:cs typeface="+mj-cs"/>
              </a:rPr>
              <a:t>ประกาศ ณ </a:t>
            </a:r>
            <a:r>
              <a:rPr lang="en-US" sz="1800" b="1" dirty="0" smtClean="0">
                <a:latin typeface="Cordia New" pitchFamily="34" charset="-34"/>
                <a:cs typeface="+mj-cs"/>
              </a:rPr>
              <a:t>16</a:t>
            </a:r>
            <a:r>
              <a:rPr lang="en-US" sz="1800" b="1" dirty="0" smtClean="0">
                <a:latin typeface="TH SarabunIT๙" pitchFamily="34" charset="-34"/>
                <a:cs typeface="+mj-cs"/>
              </a:rPr>
              <a:t> </a:t>
            </a:r>
            <a:r>
              <a:rPr lang="th-TH" sz="1800" b="1" dirty="0" smtClean="0">
                <a:latin typeface="TH SarabunIT๙" pitchFamily="34" charset="-34"/>
                <a:cs typeface="+mj-cs"/>
              </a:rPr>
              <a:t>ต.ค.</a:t>
            </a:r>
            <a:r>
              <a:rPr lang="en-US" sz="1800" b="1" dirty="0" smtClean="0">
                <a:latin typeface="Cordia New" pitchFamily="34" charset="-34"/>
                <a:cs typeface="+mj-cs"/>
              </a:rPr>
              <a:t>58</a:t>
            </a:r>
            <a:r>
              <a:rPr lang="th-TH" sz="1800" b="1" dirty="0" smtClean="0">
                <a:latin typeface="TH SarabunIT๙" pitchFamily="34" charset="-34"/>
                <a:cs typeface="+mj-cs"/>
              </a:rPr>
              <a:t>)</a:t>
            </a:r>
            <a:endParaRPr lang="th-TH" sz="1600" b="1" dirty="0">
              <a:latin typeface="TH SarabunIT๙" pitchFamily="34" charset="-34"/>
              <a:cs typeface="+mj-cs"/>
            </a:endParaRPr>
          </a:p>
        </p:txBody>
      </p:sp>
      <p:sp>
        <p:nvSpPr>
          <p:cNvPr id="22" name="ลูกศรลง 21"/>
          <p:cNvSpPr/>
          <p:nvPr/>
        </p:nvSpPr>
        <p:spPr>
          <a:xfrm>
            <a:off x="1868835" y="3874577"/>
            <a:ext cx="542925" cy="232792"/>
          </a:xfrm>
          <a:prstGeom prst="downArrow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IT๙" pitchFamily="34" charset="-34"/>
              <a:cs typeface="+mj-cs"/>
            </a:endParaRPr>
          </a:p>
        </p:txBody>
      </p:sp>
      <p:sp>
        <p:nvSpPr>
          <p:cNvPr id="25" name="สี่เหลี่ยมผืนผ้ามุมมน 24"/>
          <p:cNvSpPr/>
          <p:nvPr/>
        </p:nvSpPr>
        <p:spPr>
          <a:xfrm>
            <a:off x="5148066" y="2710814"/>
            <a:ext cx="3978898" cy="673562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H SarabunIT๙" pitchFamily="34" charset="-34"/>
                <a:cs typeface="+mj-cs"/>
              </a:rPr>
              <a:t>กรมฯ ได้รับจัดสรรงบประมาณ ตาม พ.ร.บ. งบประมาณ </a:t>
            </a:r>
            <a:r>
              <a:rPr lang="en-US" sz="2400" b="1" dirty="0" smtClean="0">
                <a:latin typeface="Cordia New" pitchFamily="34" charset="-34"/>
                <a:cs typeface="+mj-cs"/>
              </a:rPr>
              <a:t>2559</a:t>
            </a:r>
            <a:r>
              <a:rPr lang="en-US" sz="2400" b="1" dirty="0" smtClean="0">
                <a:latin typeface="TH SarabunIT๙" pitchFamily="34" charset="-34"/>
                <a:cs typeface="+mj-cs"/>
              </a:rPr>
              <a:t> </a:t>
            </a:r>
            <a:r>
              <a:rPr lang="th-TH" sz="2400" b="1" dirty="0" smtClean="0">
                <a:latin typeface="TH SarabunIT๙" pitchFamily="34" charset="-34"/>
                <a:cs typeface="+mj-cs"/>
              </a:rPr>
              <a:t>(</a:t>
            </a:r>
            <a:r>
              <a:rPr lang="en-US" sz="2400" b="1" dirty="0" smtClean="0">
                <a:latin typeface="Cordia New" pitchFamily="34" charset="-34"/>
                <a:cs typeface="+mj-cs"/>
              </a:rPr>
              <a:t>100</a:t>
            </a:r>
            <a:r>
              <a:rPr lang="en-US" sz="2400" b="1" dirty="0" smtClean="0">
                <a:latin typeface="TH SarabunIT๙" pitchFamily="34" charset="-34"/>
                <a:cs typeface="+mj-cs"/>
              </a:rPr>
              <a:t> </a:t>
            </a:r>
            <a:r>
              <a:rPr lang="th-TH" sz="2400" b="1" dirty="0" smtClean="0">
                <a:latin typeface="TH SarabunIT๙" pitchFamily="34" charset="-34"/>
                <a:cs typeface="+mj-cs"/>
              </a:rPr>
              <a:t>ล้านบาท)</a:t>
            </a:r>
            <a:endParaRPr lang="th-TH" sz="2400" b="1" dirty="0">
              <a:latin typeface="TH SarabunIT๙" pitchFamily="34" charset="-34"/>
              <a:cs typeface="+mj-cs"/>
            </a:endParaRPr>
          </a:p>
        </p:txBody>
      </p:sp>
      <p:sp>
        <p:nvSpPr>
          <p:cNvPr id="2" name="รูปหกเหลี่ยม 1"/>
          <p:cNvSpPr/>
          <p:nvPr/>
        </p:nvSpPr>
        <p:spPr>
          <a:xfrm>
            <a:off x="5148064" y="3614914"/>
            <a:ext cx="3961344" cy="720080"/>
          </a:xfrm>
          <a:prstGeom prst="hexagon">
            <a:avLst>
              <a:gd name="adj" fmla="val 38102"/>
              <a:gd name="vf" fmla="val 115470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กรมฯ เสนอขอควบรวมกองทุนฯ ต่อกระทรวงการคลัง (</a:t>
            </a:r>
            <a:r>
              <a:rPr lang="en-US" sz="2400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5</a:t>
            </a:r>
            <a:r>
              <a:rPr lang="en-US" sz="24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 </a:t>
            </a:r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พ.ย.</a:t>
            </a:r>
            <a:r>
              <a:rPr lang="en-US" sz="2400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58</a:t>
            </a:r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)</a:t>
            </a:r>
            <a:endParaRPr lang="th-TH" sz="2400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27" name="ลูกศรลง 26"/>
          <p:cNvSpPr/>
          <p:nvPr/>
        </p:nvSpPr>
        <p:spPr>
          <a:xfrm>
            <a:off x="6857273" y="2436688"/>
            <a:ext cx="542925" cy="304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IT๙" pitchFamily="34" charset="-34"/>
              <a:cs typeface="+mj-cs"/>
            </a:endParaRPr>
          </a:p>
        </p:txBody>
      </p:sp>
      <p:sp>
        <p:nvSpPr>
          <p:cNvPr id="28" name="ลูกศรลง 27"/>
          <p:cNvSpPr/>
          <p:nvPr/>
        </p:nvSpPr>
        <p:spPr>
          <a:xfrm>
            <a:off x="6839245" y="3384376"/>
            <a:ext cx="542925" cy="304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IT๙" pitchFamily="34" charset="-34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5704790"/>
            <a:ext cx="1619672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IT๙" pitchFamily="34" charset="-34"/>
                <a:cs typeface="+mj-cs"/>
              </a:rPr>
              <a:t>มีผล </a:t>
            </a:r>
            <a:r>
              <a:rPr lang="en-US" sz="2400" b="1" dirty="0" smtClean="0">
                <a:latin typeface="Cordia New" pitchFamily="34" charset="-34"/>
                <a:cs typeface="+mj-cs"/>
              </a:rPr>
              <a:t>1</a:t>
            </a:r>
            <a:r>
              <a:rPr lang="th-TH" sz="2400" b="1" dirty="0" smtClean="0">
                <a:latin typeface="TH SarabunIT๙" pitchFamily="34" charset="-34"/>
                <a:cs typeface="+mj-cs"/>
              </a:rPr>
              <a:t> พ.ค.</a:t>
            </a:r>
            <a:r>
              <a:rPr lang="en-US" sz="2400" b="1" dirty="0" smtClean="0">
                <a:latin typeface="Cordia New" pitchFamily="34" charset="-34"/>
                <a:cs typeface="+mj-cs"/>
              </a:rPr>
              <a:t>59</a:t>
            </a:r>
            <a:endParaRPr lang="th-TH" sz="2400" b="1" dirty="0">
              <a:latin typeface="Cordia New" pitchFamily="34" charset="-34"/>
              <a:cs typeface="+mj-cs"/>
            </a:endParaRPr>
          </a:p>
        </p:txBody>
      </p:sp>
      <p:sp>
        <p:nvSpPr>
          <p:cNvPr id="30" name="ลูกศรลง 29"/>
          <p:cNvSpPr/>
          <p:nvPr/>
        </p:nvSpPr>
        <p:spPr>
          <a:xfrm>
            <a:off x="6819152" y="4324955"/>
            <a:ext cx="542925" cy="304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IT๙" pitchFamily="34" charset="-34"/>
              <a:cs typeface="+mj-cs"/>
            </a:endParaRPr>
          </a:p>
        </p:txBody>
      </p:sp>
      <p:sp>
        <p:nvSpPr>
          <p:cNvPr id="31" name="ลูกศรลง 30"/>
          <p:cNvSpPr/>
          <p:nvPr/>
        </p:nvSpPr>
        <p:spPr>
          <a:xfrm rot="1498080">
            <a:off x="6769399" y="4466011"/>
            <a:ext cx="542925" cy="304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IT๙" pitchFamily="34" charset="-34"/>
              <a:cs typeface="+mj-cs"/>
            </a:endParaRPr>
          </a:p>
        </p:txBody>
      </p:sp>
      <p:sp>
        <p:nvSpPr>
          <p:cNvPr id="32" name="ลูกศรลง 31"/>
          <p:cNvSpPr/>
          <p:nvPr/>
        </p:nvSpPr>
        <p:spPr>
          <a:xfrm rot="2458946">
            <a:off x="6648163" y="4526755"/>
            <a:ext cx="542925" cy="304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IT๙" pitchFamily="34" charset="-34"/>
              <a:cs typeface="+mj-cs"/>
            </a:endParaRPr>
          </a:p>
        </p:txBody>
      </p:sp>
      <p:sp>
        <p:nvSpPr>
          <p:cNvPr id="33" name="ลูกศรลง 32"/>
          <p:cNvSpPr/>
          <p:nvPr/>
        </p:nvSpPr>
        <p:spPr>
          <a:xfrm rot="16748095">
            <a:off x="4358727" y="5297892"/>
            <a:ext cx="542925" cy="304800"/>
          </a:xfrm>
          <a:prstGeom prst="downArrow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IT๙" pitchFamily="34" charset="-34"/>
              <a:cs typeface="+mj-cs"/>
            </a:endParaRPr>
          </a:p>
        </p:txBody>
      </p:sp>
      <p:sp>
        <p:nvSpPr>
          <p:cNvPr id="34" name="ลูกศรลง 33"/>
          <p:cNvSpPr/>
          <p:nvPr/>
        </p:nvSpPr>
        <p:spPr>
          <a:xfrm>
            <a:off x="1868835" y="2813997"/>
            <a:ext cx="542925" cy="232792"/>
          </a:xfrm>
          <a:prstGeom prst="downArrow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IT๙" pitchFamily="34" charset="-34"/>
              <a:cs typeface="+mj-cs"/>
            </a:endParaRPr>
          </a:p>
        </p:txBody>
      </p:sp>
      <p:sp>
        <p:nvSpPr>
          <p:cNvPr id="35" name="ลูกศรลง 34"/>
          <p:cNvSpPr/>
          <p:nvPr/>
        </p:nvSpPr>
        <p:spPr>
          <a:xfrm>
            <a:off x="1854320" y="5004094"/>
            <a:ext cx="542925" cy="232792"/>
          </a:xfrm>
          <a:prstGeom prst="downArrow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IT๙" pitchFamily="34" charset="-34"/>
              <a:cs typeface="+mj-cs"/>
            </a:endParaRPr>
          </a:p>
        </p:txBody>
      </p:sp>
      <p:sp>
        <p:nvSpPr>
          <p:cNvPr id="36" name="วงรี 35"/>
          <p:cNvSpPr/>
          <p:nvPr/>
        </p:nvSpPr>
        <p:spPr>
          <a:xfrm>
            <a:off x="360040" y="757662"/>
            <a:ext cx="3563888" cy="691117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กองทุนพัฒนาบทบาทสตรี </a:t>
            </a:r>
            <a:b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</a:br>
            <a: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โดย </a:t>
            </a:r>
            <a:r>
              <a:rPr lang="th-TH" sz="2000" b="1" dirty="0" err="1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สลน</a:t>
            </a:r>
            <a: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. (</a:t>
            </a:r>
            <a:r>
              <a:rPr lang="th-TH" sz="2000" b="1" dirty="0" err="1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สกพส</a:t>
            </a:r>
            <a: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.)</a:t>
            </a:r>
            <a:endParaRPr lang="th-TH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38" name="วงรี 37"/>
          <p:cNvSpPr/>
          <p:nvPr/>
        </p:nvSpPr>
        <p:spPr>
          <a:xfrm>
            <a:off x="5176530" y="757662"/>
            <a:ext cx="3923928" cy="691118"/>
          </a:xfrm>
          <a:prstGeom prst="ellipse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กองทุนพัฒนาบทบาทสตรี</a:t>
            </a:r>
            <a:b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</a:br>
            <a: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โดย </a:t>
            </a:r>
            <a:r>
              <a:rPr lang="th-TH" sz="2000" b="1" dirty="0" err="1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พช</a:t>
            </a:r>
            <a: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. (</a:t>
            </a:r>
            <a:r>
              <a:rPr lang="th-TH" sz="2000" b="1" dirty="0" err="1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สกส</a:t>
            </a:r>
            <a: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.)</a:t>
            </a:r>
            <a:endParaRPr lang="th-TH" sz="20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40" name="ลูกศรลง 39"/>
          <p:cNvSpPr/>
          <p:nvPr/>
        </p:nvSpPr>
        <p:spPr>
          <a:xfrm rot="16586993">
            <a:off x="4636740" y="5356397"/>
            <a:ext cx="542925" cy="304800"/>
          </a:xfrm>
          <a:prstGeom prst="downArrow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IT๙" pitchFamily="34" charset="-34"/>
              <a:cs typeface="+mj-cs"/>
            </a:endParaRPr>
          </a:p>
        </p:txBody>
      </p:sp>
      <p:sp>
        <p:nvSpPr>
          <p:cNvPr id="41" name="ลูกศรลง 40"/>
          <p:cNvSpPr/>
          <p:nvPr/>
        </p:nvSpPr>
        <p:spPr>
          <a:xfrm rot="15668004">
            <a:off x="4905067" y="5384134"/>
            <a:ext cx="542925" cy="304800"/>
          </a:xfrm>
          <a:prstGeom prst="downArrow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IT๙" pitchFamily="34" charset="-34"/>
              <a:cs typeface="+mj-cs"/>
            </a:endParaRPr>
          </a:p>
        </p:txBody>
      </p:sp>
      <p:graphicFrame>
        <p:nvGraphicFramePr>
          <p:cNvPr id="8" name="ไดอะแกรม 7"/>
          <p:cNvGraphicFramePr/>
          <p:nvPr>
            <p:extLst>
              <p:ext uri="{D42A27DB-BD31-4B8C-83A1-F6EECF244321}">
                <p14:modId xmlns:p14="http://schemas.microsoft.com/office/powerpoint/2010/main" val="3576700986"/>
              </p:ext>
            </p:extLst>
          </p:nvPr>
        </p:nvGraphicFramePr>
        <p:xfrm>
          <a:off x="4358224" y="4523634"/>
          <a:ext cx="3111868" cy="2266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62423" y="4478499"/>
            <a:ext cx="1729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IT๙" pitchFamily="34" charset="-34"/>
                <a:cs typeface="+mj-cs"/>
              </a:rPr>
              <a:t>มติ ครม. </a:t>
            </a:r>
            <a:r>
              <a:rPr lang="en-US" sz="2400" b="1" dirty="0" smtClean="0">
                <a:latin typeface="TH SarabunIT๙" pitchFamily="34" charset="-34"/>
                <a:cs typeface="+mj-cs"/>
              </a:rPr>
              <a:t/>
            </a:r>
            <a:br>
              <a:rPr lang="en-US" sz="2400" b="1" dirty="0" smtClean="0">
                <a:latin typeface="TH SarabunIT๙" pitchFamily="34" charset="-34"/>
                <a:cs typeface="+mj-cs"/>
              </a:rPr>
            </a:br>
            <a:r>
              <a:rPr lang="en-US" sz="2400" b="1" dirty="0" smtClean="0">
                <a:latin typeface="Cordia New" pitchFamily="34" charset="-34"/>
                <a:cs typeface="+mj-cs"/>
              </a:rPr>
              <a:t>12</a:t>
            </a:r>
            <a:r>
              <a:rPr lang="en-US" sz="2400" b="1" dirty="0" smtClean="0">
                <a:latin typeface="TH SarabunIT๙" pitchFamily="34" charset="-34"/>
                <a:cs typeface="+mj-cs"/>
              </a:rPr>
              <a:t> </a:t>
            </a:r>
            <a:r>
              <a:rPr lang="th-TH" sz="2400" b="1" dirty="0" smtClean="0">
                <a:latin typeface="TH SarabunIT๙" pitchFamily="34" charset="-34"/>
                <a:cs typeface="+mj-cs"/>
              </a:rPr>
              <a:t>เม.ย.</a:t>
            </a:r>
            <a:r>
              <a:rPr lang="en-US" sz="2400" b="1" dirty="0" smtClean="0">
                <a:latin typeface="Cordia New" pitchFamily="34" charset="-34"/>
                <a:cs typeface="+mj-cs"/>
              </a:rPr>
              <a:t>59</a:t>
            </a:r>
            <a:r>
              <a:rPr lang="en-US" sz="2400" b="1" dirty="0" smtClean="0">
                <a:latin typeface="TH SarabunIT๙" pitchFamily="34" charset="-34"/>
                <a:cs typeface="+mj-cs"/>
              </a:rPr>
              <a:t> </a:t>
            </a:r>
            <a:r>
              <a:rPr lang="th-TH" sz="2400" b="1" dirty="0" smtClean="0">
                <a:latin typeface="TH SarabunIT๙" pitchFamily="34" charset="-34"/>
                <a:cs typeface="+mj-cs"/>
              </a:rPr>
              <a:t/>
            </a:r>
            <a:br>
              <a:rPr lang="th-TH" sz="2400" b="1" dirty="0" smtClean="0">
                <a:latin typeface="TH SarabunIT๙" pitchFamily="34" charset="-34"/>
                <a:cs typeface="+mj-cs"/>
              </a:rPr>
            </a:br>
            <a:r>
              <a:rPr lang="th-TH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ให้ควบรวม</a:t>
            </a:r>
            <a:br>
              <a:rPr lang="th-TH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</a:br>
            <a:r>
              <a:rPr lang="th-TH" sz="24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กองทุน</a:t>
            </a:r>
            <a:endParaRPr lang="th-TH" sz="24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3952822" y="6079344"/>
            <a:ext cx="4111978" cy="81494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กองทุนพัฒนาบทบาทสตรี</a:t>
            </a:r>
            <a:b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</a:b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กรมการพัฒนาชุมชน</a:t>
            </a:r>
            <a:endParaRPr lang="th-TH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43" name="สี่เหลี่ยมผืนผ้ามุมมน 42"/>
          <p:cNvSpPr/>
          <p:nvPr/>
        </p:nvSpPr>
        <p:spPr>
          <a:xfrm>
            <a:off x="0" y="0"/>
            <a:ext cx="9100458" cy="706581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latin typeface="TH SarabunIT๙" pitchFamily="34" charset="-34"/>
                <a:cs typeface="+mj-cs"/>
              </a:rPr>
              <a:t>ความเป็นมา</a:t>
            </a:r>
            <a:endParaRPr lang="th-TH" sz="5400" b="1" dirty="0">
              <a:latin typeface="TH SarabunIT๙" pitchFamily="34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17511" y="6486814"/>
            <a:ext cx="2895600" cy="365125"/>
          </a:xfrm>
        </p:spPr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527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3855" y="30769"/>
            <a:ext cx="9106062" cy="61468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effectLst/>
                <a:ea typeface="Calibri"/>
                <a:cs typeface="+mj-cs"/>
              </a:rPr>
              <a:t>อาสาสมัครผู้ประสานงานกองทุนพัฒนาบทบาทสตรีหมู่บ้าน/ตำบล</a:t>
            </a:r>
            <a:endParaRPr lang="en-US" sz="3200" dirty="0">
              <a:effectLst/>
              <a:ea typeface="Calibri"/>
              <a:cs typeface="+mj-cs"/>
            </a:endParaRP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683568" y="1988840"/>
            <a:ext cx="7776864" cy="4608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4000" b="1" dirty="0">
                <a:cs typeface="+mj-cs"/>
              </a:rPr>
              <a:t>1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. เป็นสมาชิกกองทุนพัฒนาบทบาทสตรี   </a:t>
            </a: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40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2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. เป็นผู้มีจิตอาสา</a:t>
            </a:r>
            <a:endParaRPr lang="en-US" sz="4000" b="1" dirty="0">
              <a:latin typeface="TH SarabunPSK" panose="020B0500040200020003" pitchFamily="34" charset="-34"/>
              <a:cs typeface="+mj-cs"/>
            </a:endParaRPr>
          </a:p>
          <a:p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3</a:t>
            </a:r>
            <a:r>
              <a:rPr lang="th-TH" sz="4000" b="1" dirty="0">
                <a:latin typeface="TH SarabunPSK" panose="020B0500040200020003" pitchFamily="34" charset="-34"/>
                <a:cs typeface="+mj-cs"/>
              </a:rPr>
              <a:t>. ไม่เป็นผู้มีประวัติเสื่อมเสียและขาดวินัยทาง</a:t>
            </a:r>
            <a:r>
              <a:rPr lang="th-TH" sz="4000" b="1" dirty="0" smtClean="0">
                <a:latin typeface="TH SarabunPSK" panose="020B0500040200020003" pitchFamily="34" charset="-34"/>
                <a:cs typeface="+mj-cs"/>
              </a:rPr>
              <a:t>การเงิน</a:t>
            </a:r>
            <a:br>
              <a:rPr lang="th-TH" sz="40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วาระการดำรงตำแหน่ง </a:t>
            </a:r>
            <a:r>
              <a:rPr lang="en-US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: 4 </a:t>
            </a:r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ปี</a:t>
            </a:r>
            <a:b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  (อาจได้รับแต่งตั้งอีกได้แต่จะดำรงตำแหน่งติดต่อ</a:t>
            </a:r>
            <a:b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   กัน</a:t>
            </a:r>
            <a:r>
              <a:rPr lang="th-TH" sz="40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เกิน</a:t>
            </a:r>
            <a:r>
              <a:rPr lang="th-TH" sz="4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สองวาระไม่ได้) เหมือนผู้ทรงฯ</a:t>
            </a:r>
            <a:endParaRPr lang="th-TH" sz="4000" b="1" dirty="0">
              <a:solidFill>
                <a:srgbClr val="FF0000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22" name="วงรี 21"/>
          <p:cNvSpPr/>
          <p:nvPr/>
        </p:nvSpPr>
        <p:spPr>
          <a:xfrm>
            <a:off x="3131840" y="1124744"/>
            <a:ext cx="2573035" cy="792155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IT๙" pitchFamily="34" charset="-34"/>
                <a:cs typeface="+mj-cs"/>
              </a:rPr>
              <a:t>คุณสมบัติ</a:t>
            </a:r>
            <a:endParaRPr lang="th-TH" sz="3600" b="1" dirty="0">
              <a:latin typeface="TH SarabunIT๙" pitchFamily="34" charset="-34"/>
              <a:cs typeface="+mj-cs"/>
            </a:endParaRPr>
          </a:p>
        </p:txBody>
      </p:sp>
      <p:sp>
        <p:nvSpPr>
          <p:cNvPr id="15" name="คำบรรยายภาพแบบลูกศรขวา 14"/>
          <p:cNvSpPr/>
          <p:nvPr/>
        </p:nvSpPr>
        <p:spPr>
          <a:xfrm>
            <a:off x="7668344" y="6165304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2767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3855" y="30769"/>
            <a:ext cx="9106062" cy="61468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effectLst/>
                <a:ea typeface="Calibri"/>
                <a:cs typeface="+mj-cs"/>
              </a:rPr>
              <a:t>อาสาสมัครผู้ประสานงานกองทุนพัฒนาบทบาทสตรีหมู่บ้าน/ตำบล</a:t>
            </a:r>
            <a:endParaRPr lang="en-US" sz="3200" dirty="0">
              <a:effectLst/>
              <a:ea typeface="Calibri"/>
              <a:cs typeface="+mj-cs"/>
            </a:endParaRPr>
          </a:p>
        </p:txBody>
      </p:sp>
      <p:sp>
        <p:nvSpPr>
          <p:cNvPr id="59" name="สี่เหลี่ยมผืนผ้ามุมมน 58"/>
          <p:cNvSpPr/>
          <p:nvPr/>
        </p:nvSpPr>
        <p:spPr>
          <a:xfrm>
            <a:off x="755576" y="1700808"/>
            <a:ext cx="7632848" cy="46805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b="1" dirty="0">
                <a:latin typeface="TH SarabunPSK" panose="020B0500040200020003" pitchFamily="34" charset="-34"/>
                <a:cs typeface="+mj-cs"/>
              </a:rPr>
              <a:t>1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. ประชาสัมพันธ์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การรับสมัครสมาชิก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กองทุน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2. ให้คำปรึกษาในการเขียนโครงการในหมู่บ้าน/ชุมชน</a:t>
            </a:r>
            <a:br>
              <a:rPr lang="th-TH" sz="3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3. เป็น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ผู้ประสานงานการดำเนินงานกองทุนพัฒนาบทบาทสตรี ระหว่างสมาชิกกับคณะทำงานขับเคลื่อนฯทุกระดับ /อก</a:t>
            </a:r>
            <a:r>
              <a:rPr lang="th-TH" sz="3600" b="1" dirty="0" err="1">
                <a:latin typeface="TH SarabunPSK" panose="020B0500040200020003" pitchFamily="34" charset="-34"/>
                <a:cs typeface="+mj-cs"/>
              </a:rPr>
              <a:t>ส.อ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./ 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อก</a:t>
            </a:r>
            <a:r>
              <a:rPr lang="th-TH" sz="3600" b="1" dirty="0" err="1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. / </a:t>
            </a:r>
            <a:r>
              <a:rPr lang="th-TH" sz="3600" b="1" dirty="0" err="1">
                <a:latin typeface="TH SarabunPSK" panose="020B0500040200020003" pitchFamily="34" charset="-34"/>
                <a:cs typeface="+mj-cs"/>
              </a:rPr>
              <a:t>คกส</a:t>
            </a:r>
            <a:r>
              <a:rPr lang="th-TH" sz="3600" b="1" dirty="0">
                <a:latin typeface="TH SarabunPSK" panose="020B0500040200020003" pitchFamily="34" charset="-34"/>
                <a:cs typeface="+mj-cs"/>
              </a:rPr>
              <a:t>. และหน่วยงานภาครัฐ  ตามที่ได้รับ</a:t>
            </a:r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มอบหมาย</a:t>
            </a:r>
            <a:endParaRPr lang="th-TH" sz="3200" dirty="0">
              <a:latin typeface="TH SarabunIT๙" pitchFamily="34" charset="-34"/>
              <a:cs typeface="+mj-cs"/>
            </a:endParaRPr>
          </a:p>
        </p:txBody>
      </p:sp>
      <p:sp>
        <p:nvSpPr>
          <p:cNvPr id="60" name="วงรี 59"/>
          <p:cNvSpPr/>
          <p:nvPr/>
        </p:nvSpPr>
        <p:spPr>
          <a:xfrm>
            <a:off x="2699792" y="908720"/>
            <a:ext cx="3168352" cy="72008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IT๙" pitchFamily="34" charset="-34"/>
                <a:cs typeface="+mj-cs"/>
              </a:rPr>
              <a:t>อำนาจหน้าที่</a:t>
            </a:r>
            <a:endParaRPr lang="th-TH" sz="3200" b="1" dirty="0">
              <a:latin typeface="TH SarabunIT๙" pitchFamily="34" charset="-34"/>
              <a:cs typeface="+mj-cs"/>
            </a:endParaRPr>
          </a:p>
        </p:txBody>
      </p:sp>
      <p:sp>
        <p:nvSpPr>
          <p:cNvPr id="15" name="คำบรรยายภาพแบบลูกศรขวา 14"/>
          <p:cNvSpPr/>
          <p:nvPr/>
        </p:nvSpPr>
        <p:spPr>
          <a:xfrm>
            <a:off x="7668344" y="6165304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056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3855" y="30769"/>
            <a:ext cx="9106062" cy="61468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effectLst/>
                <a:ea typeface="Calibri"/>
                <a:cs typeface="+mj-cs"/>
              </a:rPr>
              <a:t>อาสาสมัครผู้ประสานงานกองทุนพัฒนาบทบาทสตรีหมู่บ้าน/ตำบล</a:t>
            </a:r>
            <a:endParaRPr lang="en-US" sz="3200" dirty="0">
              <a:effectLst/>
              <a:ea typeface="Calibri"/>
              <a:cs typeface="+mj-cs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611560" y="1769061"/>
            <a:ext cx="7776864" cy="4601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3200" b="1" dirty="0" smtClean="0">
              <a:cs typeface="+mj-cs"/>
            </a:endParaRPr>
          </a:p>
          <a:p>
            <a:endParaRPr lang="th-TH" sz="3200" b="1" dirty="0">
              <a:cs typeface="+mj-cs"/>
            </a:endParaRPr>
          </a:p>
          <a:p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หมู่บ้าน 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คือ หมู่บ้านแบ่งเขตพื้นที่ตามเขตขององค์กร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ปกครอง</a:t>
            </a:r>
            <a:b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                   ส่วนท้องถิ่น    (หมู่บ้านละ 1 – 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3 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คน) โดย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   คัดเลือก อาสาสมัครผู้ประสานงานฯหมู่บ้าน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   โดย พัฒนากร + กรรมการหมู่บ้าน ประชุมสมาชิกกองทุน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  ในหมู่บ้าน คัดเลือก หมู่บ้านละ 1 คน 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( ยกเว้น ตำบลที่มีหมู่บ้านไม่ถึง  7 หมู่บ้าน </a:t>
            </a:r>
            <a:b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                  คัดเลือกเพิ่ม หมู่บ้าน ละ 1 คน เป็น 2-3 คน )</a:t>
            </a:r>
            <a:b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  ประธาน อกส.อ.  </a:t>
            </a:r>
            <a:r>
              <a:rPr lang="en-US" sz="3200" b="1" dirty="0" smtClean="0">
                <a:latin typeface="TH SarabunPSK" panose="020B0500040200020003" pitchFamily="34" charset="-34"/>
                <a:cs typeface="+mj-cs"/>
              </a:rPr>
              <a:t>: 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แต่งตั้ง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 </a:t>
            </a:r>
            <a:r>
              <a:rPr lang="th-TH" sz="3200" b="1" dirty="0" err="1" smtClean="0">
                <a:latin typeface="TH SarabunPSK" panose="020B0500040200020003" pitchFamily="34" charset="-34"/>
                <a:cs typeface="+mj-cs"/>
              </a:rPr>
              <a:t>สนง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.เลขานุการ อก</a:t>
            </a:r>
            <a:r>
              <a:rPr lang="th-TH" sz="3200" b="1" dirty="0" err="1" smtClean="0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. </a:t>
            </a:r>
            <a:r>
              <a:rPr lang="en-US" sz="3200" b="1" dirty="0" smtClean="0">
                <a:latin typeface="TH SarabunPSK" panose="020B0500040200020003" pitchFamily="34" charset="-34"/>
                <a:cs typeface="+mj-cs"/>
              </a:rPr>
              <a:t>: 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บันทึกประวัติใน </a:t>
            </a:r>
            <a:r>
              <a:rPr lang="en-US" sz="3200" b="1" dirty="0" smtClean="0">
                <a:latin typeface="TH SarabunPSK" panose="020B0500040200020003" pitchFamily="34" charset="-34"/>
                <a:cs typeface="+mj-cs"/>
              </a:rPr>
              <a:t>DPIS</a:t>
            </a:r>
            <a:endParaRPr lang="th-TH" sz="3200" b="1" dirty="0" smtClean="0">
              <a:latin typeface="TH SarabunPSK" panose="020B0500040200020003" pitchFamily="34" charset="-34"/>
              <a:cs typeface="+mj-cs"/>
            </a:endParaRPr>
          </a:p>
          <a:p>
            <a:endParaRPr lang="th-TH" sz="3200" b="1" dirty="0" smtClean="0">
              <a:latin typeface="TH SarabunPSK" panose="020B0500040200020003" pitchFamily="34" charset="-34"/>
              <a:cs typeface="+mj-cs"/>
            </a:endParaRPr>
          </a:p>
          <a:p>
            <a:endParaRPr lang="th-TH" sz="32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2915816" y="836712"/>
            <a:ext cx="2808312" cy="754627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วิธีคัดเลือก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  <p:sp>
        <p:nvSpPr>
          <p:cNvPr id="15" name="คำบรรยายภาพแบบลูกศรขวา 14"/>
          <p:cNvSpPr/>
          <p:nvPr/>
        </p:nvSpPr>
        <p:spPr>
          <a:xfrm>
            <a:off x="7668344" y="6165304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26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3855" y="30769"/>
            <a:ext cx="9106062" cy="61468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effectLst/>
                <a:ea typeface="Calibri"/>
                <a:cs typeface="+mj-cs"/>
              </a:rPr>
              <a:t>อาสาสมัครผู้ประสานงานกองทุนพัฒนาบทบาทสตรีหมู่บ้าน/ตำบล</a:t>
            </a:r>
            <a:endParaRPr lang="en-US" sz="3200" dirty="0">
              <a:effectLst/>
              <a:ea typeface="Calibri"/>
              <a:cs typeface="+mj-cs"/>
            </a:endParaRP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467544" y="1808536"/>
            <a:ext cx="8208912" cy="45727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000" b="1" dirty="0" smtClean="0">
              <a:cs typeface="+mj-cs"/>
            </a:endParaRPr>
          </a:p>
          <a:p>
            <a:endParaRPr lang="th-TH" sz="2000" b="1" dirty="0">
              <a:cs typeface="+mj-cs"/>
            </a:endParaRPr>
          </a:p>
          <a:p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ชุมชน คือ ชุมชน/หมู่บ้าน แบ่งเขตพื้นที่ตามเขตขององค์กรปกครองส่วนท้องถิ่น </a:t>
            </a:r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 ได้แก่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เขตพื้นที่พิเศษ (เมืองพัทยา) เทศบาลนคร เทศบาลเมือง เทศบาลตำบล</a:t>
            </a:r>
            <a:endParaRPr lang="en-US" b="1" dirty="0">
              <a:solidFill>
                <a:srgbClr val="FF0000"/>
              </a:solidFill>
              <a:latin typeface="TH SarabunPSK" panose="020B0500040200020003" pitchFamily="34" charset="-34"/>
              <a:cs typeface="+mj-cs"/>
            </a:endParaRPr>
          </a:p>
          <a:p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   คัดเลือก อาสาสมัครผู้ประสานงานฯชุมชน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 โดย  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ผู้นำชุมชนร่วมกับผู้ใหญ่บ้าน(ถ้ามี) 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ประชุมสมาชิกกองทุน ใน      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    ชุมชนคัดเลือก ชุมชนละ 1 คน 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   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(ยกเว้น เทศบาลที่มีชุมชนไม่ถึง 7 ชุมชน  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คัดเลือก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เพิ่ม</a:t>
            </a:r>
            <a:b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       ชุมชน 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ละ 1 คน เป็น 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2-3 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คน )</a:t>
            </a:r>
            <a:b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   ประธาน อกส.อ. </a:t>
            </a:r>
            <a:r>
              <a:rPr lang="en-US" sz="3200" b="1" dirty="0" smtClean="0">
                <a:latin typeface="TH SarabunPSK" panose="020B0500040200020003" pitchFamily="34" charset="-34"/>
                <a:cs typeface="+mj-cs"/>
              </a:rPr>
              <a:t>: 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แต่งตั้ง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   </a:t>
            </a:r>
            <a:r>
              <a:rPr lang="th-TH" sz="3200" b="1" dirty="0" err="1" smtClean="0">
                <a:latin typeface="TH SarabunPSK" panose="020B0500040200020003" pitchFamily="34" charset="-34"/>
                <a:cs typeface="+mj-cs"/>
              </a:rPr>
              <a:t>สนง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.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เลขานุการ อก</a:t>
            </a:r>
            <a:r>
              <a:rPr lang="th-TH" sz="3200" b="1" dirty="0" err="1" smtClean="0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.  </a:t>
            </a:r>
            <a:r>
              <a:rPr lang="en-US" sz="3200" b="1" dirty="0" smtClean="0">
                <a:latin typeface="TH SarabunPSK" panose="020B0500040200020003" pitchFamily="34" charset="-34"/>
                <a:cs typeface="+mj-cs"/>
              </a:rPr>
              <a:t>: 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บันทึก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ประวัติใน </a:t>
            </a:r>
            <a:r>
              <a:rPr lang="en-US" sz="3200" b="1" dirty="0">
                <a:latin typeface="TH SarabunPSK" panose="020B0500040200020003" pitchFamily="34" charset="-34"/>
                <a:cs typeface="+mj-cs"/>
              </a:rPr>
              <a:t>DPIS</a:t>
            </a:r>
            <a:endParaRPr lang="th-TH" sz="3200" b="1" dirty="0" smtClean="0">
              <a:latin typeface="TH SarabunPSK" panose="020B0500040200020003" pitchFamily="34" charset="-34"/>
              <a:cs typeface="+mj-cs"/>
            </a:endParaRPr>
          </a:p>
          <a:p>
            <a:endParaRPr lang="th-TH" sz="2000" b="1" dirty="0" smtClean="0">
              <a:latin typeface="TH SarabunPSK" panose="020B0500040200020003" pitchFamily="34" charset="-34"/>
              <a:cs typeface="+mj-cs"/>
            </a:endParaRPr>
          </a:p>
          <a:p>
            <a:endParaRPr lang="th-TH" sz="20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2987824" y="836712"/>
            <a:ext cx="2845124" cy="63449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วิธีคัดเลือก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30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3855" y="30769"/>
            <a:ext cx="9106062" cy="61468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effectLst/>
                <a:ea typeface="Calibri"/>
                <a:cs typeface="+mj-cs"/>
              </a:rPr>
              <a:t>คณะทำงานขับเคลื่อนกองทุนพัฒนาบทบาทสตรีตำบล/เทศบาล</a:t>
            </a:r>
            <a:endParaRPr lang="en-US" sz="3200" dirty="0">
              <a:effectLst/>
              <a:ea typeface="Calibri"/>
              <a:cs typeface="+mj-cs"/>
            </a:endParaRP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755576" y="1281140"/>
            <a:ext cx="7920880" cy="52442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200" b="1" dirty="0" smtClean="0">
                <a:cs typeface="+mj-cs"/>
              </a:rPr>
              <a:t/>
            </a:r>
            <a:br>
              <a:rPr lang="th-TH" sz="3200" b="1" dirty="0" smtClean="0">
                <a:cs typeface="+mj-cs"/>
              </a:rPr>
            </a:b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ที่มา </a:t>
            </a:r>
            <a:r>
              <a:rPr lang="en-US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: 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มาจาก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อาสาสมัครผู้ประสานงานฯ 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หมู่บ้าน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/ชุมชน ละ 1 คน (ยกเว้นมีหมู่บ้าน/ชุมชนไม่ถึง  7 หมู่บ้าน/ชุมชน) 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คัดเลือก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กันเอง</a:t>
            </a: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+mj-cs"/>
              </a:rPr>
              <a:t>ให้เหลือตำบล/เทศบาล ละ  7-9 </a:t>
            </a:r>
            <a:r>
              <a:rPr lang="th-TH" sz="32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+mj-cs"/>
              </a:rPr>
              <a:t>คน  </a:t>
            </a:r>
            <a:br>
              <a:rPr lang="th-TH" sz="32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+mj-cs"/>
              </a:rPr>
              <a:t>(คัดเลือก</a:t>
            </a:r>
            <a:r>
              <a:rPr lang="th-TH" sz="2400" b="1" dirty="0" smtClean="0">
                <a:solidFill>
                  <a:schemeClr val="tx1"/>
                </a:solidFill>
                <a:cs typeface="+mj-cs"/>
              </a:rPr>
              <a:t>ใน</a:t>
            </a:r>
            <a:r>
              <a:rPr lang="th-TH" sz="2400" b="1" dirty="0">
                <a:solidFill>
                  <a:schemeClr val="tx1"/>
                </a:solidFill>
                <a:cs typeface="+mj-cs"/>
              </a:rPr>
              <a:t>ตำแหน่ง หัวหน้าคณะทำงาน </a:t>
            </a:r>
            <a:r>
              <a:rPr lang="th-TH" sz="2400" b="1" dirty="0" smtClean="0">
                <a:solidFill>
                  <a:schemeClr val="tx1"/>
                </a:solidFill>
                <a:cs typeface="+mj-cs"/>
              </a:rPr>
              <a:t>/คณะทำงาน/  คณะทำงาน</a:t>
            </a:r>
            <a:r>
              <a:rPr lang="th-TH" sz="2400" b="1" dirty="0">
                <a:solidFill>
                  <a:schemeClr val="tx1"/>
                </a:solidFill>
                <a:cs typeface="+mj-cs"/>
              </a:rPr>
              <a:t>และ</a:t>
            </a:r>
            <a:r>
              <a:rPr lang="th-TH" sz="2400" b="1" dirty="0" smtClean="0">
                <a:solidFill>
                  <a:schemeClr val="tx1"/>
                </a:solidFill>
                <a:cs typeface="+mj-cs"/>
              </a:rPr>
              <a:t>เลขานุการ)</a:t>
            </a: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+mj-cs"/>
              </a:rPr>
              <a:t/>
            </a:r>
            <a:b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โดย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มี </a:t>
            </a:r>
            <a:r>
              <a:rPr lang="en-US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: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  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พัฒนากรรับผิดชอบตำบล/เทศบาล</a:t>
            </a:r>
            <a:b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            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เป็น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ที่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ปรึกษา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โครงสร้าง (7-9 คน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) </a:t>
            </a:r>
            <a:r>
              <a:rPr lang="en-US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: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  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- หัวหน้าคณะทำงาน</a:t>
            </a:r>
            <a:br>
              <a:rPr lang="th-TH" sz="3200" b="1" dirty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 -  คณะทำงาน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3200" b="1" dirty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  - 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คณะทำงานและเลขานุการ</a:t>
            </a:r>
            <a:endParaRPr lang="en-US" sz="3200" b="1" dirty="0">
              <a:latin typeface="TH SarabunPSK" panose="020B0500040200020003" pitchFamily="34" charset="-34"/>
              <a:cs typeface="+mj-cs"/>
            </a:endParaRPr>
          </a:p>
          <a:p>
            <a:endParaRPr lang="en-US" sz="3200" dirty="0">
              <a:cs typeface="+mj-cs"/>
            </a:endParaRPr>
          </a:p>
        </p:txBody>
      </p:sp>
      <p:sp>
        <p:nvSpPr>
          <p:cNvPr id="22" name="วงรี 21"/>
          <p:cNvSpPr/>
          <p:nvPr/>
        </p:nvSpPr>
        <p:spPr>
          <a:xfrm>
            <a:off x="3275856" y="764704"/>
            <a:ext cx="2880320" cy="63148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IT๙" pitchFamily="34" charset="-34"/>
                <a:cs typeface="+mj-cs"/>
              </a:rPr>
              <a:t>องค์ประกอบ</a:t>
            </a:r>
            <a:endParaRPr lang="th-TH" sz="3600" b="1" dirty="0">
              <a:latin typeface="TH SarabunIT๙" pitchFamily="34" charset="-34"/>
              <a:cs typeface="+mj-cs"/>
            </a:endParaRPr>
          </a:p>
        </p:txBody>
      </p:sp>
      <p:sp>
        <p:nvSpPr>
          <p:cNvPr id="12" name="คำบรรยายภาพแบบลูกศรขวา 11"/>
          <p:cNvSpPr/>
          <p:nvPr/>
        </p:nvSpPr>
        <p:spPr>
          <a:xfrm>
            <a:off x="7668344" y="6165304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253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3855" y="30769"/>
            <a:ext cx="9106062" cy="61468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effectLst/>
                <a:ea typeface="Calibri"/>
                <a:cs typeface="+mj-cs"/>
              </a:rPr>
              <a:t>คณะทำงานขับเคลื่อนกองทุนพัฒนาบทบาทสตรีตำบล/เทศบาล</a:t>
            </a:r>
            <a:endParaRPr lang="en-US" sz="3200" dirty="0">
              <a:effectLst/>
              <a:ea typeface="Calibri"/>
              <a:cs typeface="+mj-cs"/>
            </a:endParaRPr>
          </a:p>
        </p:txBody>
      </p:sp>
      <p:grpSp>
        <p:nvGrpSpPr>
          <p:cNvPr id="5" name="กลุ่ม 4"/>
          <p:cNvGrpSpPr/>
          <p:nvPr/>
        </p:nvGrpSpPr>
        <p:grpSpPr>
          <a:xfrm>
            <a:off x="251520" y="908720"/>
            <a:ext cx="8640960" cy="5184576"/>
            <a:chOff x="251520" y="908720"/>
            <a:chExt cx="8640960" cy="5184576"/>
          </a:xfrm>
        </p:grpSpPr>
        <p:sp>
          <p:nvSpPr>
            <p:cNvPr id="59" name="สี่เหลี่ยมผืนผ้ามุมมน 58"/>
            <p:cNvSpPr/>
            <p:nvPr/>
          </p:nvSpPr>
          <p:spPr>
            <a:xfrm>
              <a:off x="251520" y="1484784"/>
              <a:ext cx="8640960" cy="4608512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(1) ตรวจสอบความถูกต้องของโครงการของ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สมาชิกที่</a:t>
              </a: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ยื่นขอ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กู้ยืม</a:t>
              </a: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เงิน เบื้องต้น</a:t>
              </a:r>
              <a:endParaRPr lang="en-US" b="1" dirty="0">
                <a:latin typeface="TH SarabunPSK" panose="020B0500040200020003" pitchFamily="34" charset="-34"/>
                <a:cs typeface="+mj-cs"/>
              </a:endParaRPr>
            </a:p>
            <a:p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(2) ประชาสัมพันธ์สร้างความเข้าใจกับสมาชิก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และประชาชนในพื้นที่</a:t>
              </a: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เกี่ยวกับกองทุน</a:t>
              </a:r>
              <a:endParaRPr lang="en-US" b="1" dirty="0">
                <a:latin typeface="TH SarabunPSK" panose="020B0500040200020003" pitchFamily="34" charset="-34"/>
                <a:cs typeface="+mj-cs"/>
              </a:endParaRPr>
            </a:p>
            <a:p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(3) ให้คำแนะนำและเป็นที่ปรึกษาของสมาชิก</a:t>
              </a:r>
              <a:endParaRPr lang="en-US" b="1" dirty="0">
                <a:latin typeface="TH SarabunPSK" panose="020B0500040200020003" pitchFamily="34" charset="-34"/>
                <a:cs typeface="+mj-cs"/>
              </a:endParaRPr>
            </a:p>
            <a:p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(4) ประสาน ส่งเสริมและสนับสนุนการ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ดำเนินงานของกองทุน และ</a:t>
              </a: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สมาชิกใน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เขต</a:t>
              </a:r>
              <a:br>
                <a:rPr lang="th-TH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      พื้นที่ตำบล/เทศบาล </a:t>
              </a: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/>
              </a:r>
              <a:br>
                <a:rPr lang="th-TH" b="1" dirty="0">
                  <a:latin typeface="TH SarabunPSK" panose="020B0500040200020003" pitchFamily="34" charset="-34"/>
                  <a:cs typeface="+mj-cs"/>
                </a:rPr>
              </a:b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(5) ติดตามการดำเนินงานของกองทุนและสมาชิก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ในเขตพื้นที่ตำบล/เทศบาล</a:t>
              </a:r>
              <a:endParaRPr lang="en-US" b="1" dirty="0">
                <a:latin typeface="TH SarabunPSK" panose="020B0500040200020003" pitchFamily="34" charset="-34"/>
                <a:cs typeface="+mj-cs"/>
              </a:endParaRPr>
            </a:p>
            <a:p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(6) รายงานผลการดำเนินการ ปัญหา และอุปสรรค </a:t>
              </a:r>
              <a:r>
                <a:rPr lang="en-US" b="1" dirty="0">
                  <a:latin typeface="TH SarabunPSK" panose="020B0500040200020003" pitchFamily="34" charset="-34"/>
                  <a:cs typeface="+mj-cs"/>
                </a:rPr>
                <a:t/>
              </a:r>
              <a:br>
                <a:rPr lang="en-US" b="1" dirty="0">
                  <a:latin typeface="TH SarabunPSK" panose="020B0500040200020003" pitchFamily="34" charset="-34"/>
                  <a:cs typeface="+mj-cs"/>
                </a:rPr>
              </a:b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(7) ปฏิบัติหน้าที่ให้เป็นไปตามข้อบังคับ หรือตามที่ 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 </a:t>
              </a:r>
              <a:r>
                <a:rPr lang="th-TH" b="1" dirty="0" err="1" smtClean="0">
                  <a:latin typeface="TH SarabunPSK" panose="020B0500040200020003" pitchFamily="34" charset="-34"/>
                  <a:cs typeface="+mj-cs"/>
                </a:rPr>
                <a:t>คกส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.  อก</a:t>
              </a:r>
              <a:r>
                <a:rPr lang="th-TH" b="1" dirty="0" err="1">
                  <a:latin typeface="TH SarabunPSK" panose="020B0500040200020003" pitchFamily="34" charset="-34"/>
                  <a:cs typeface="+mj-cs"/>
                </a:rPr>
                <a:t>ส.จ</a:t>
              </a: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.  อก</a:t>
              </a:r>
              <a:r>
                <a:rPr lang="th-TH" b="1" dirty="0" err="1">
                  <a:latin typeface="TH SarabunPSK" panose="020B0500040200020003" pitchFamily="34" charset="-34"/>
                  <a:cs typeface="+mj-cs"/>
                </a:rPr>
                <a:t>ส.อ</a:t>
              </a: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. มอบหมาย</a:t>
              </a:r>
              <a:endParaRPr lang="en-US" b="1" dirty="0"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60" name="วงรี 59"/>
            <p:cNvSpPr/>
            <p:nvPr/>
          </p:nvSpPr>
          <p:spPr>
            <a:xfrm>
              <a:off x="2915816" y="908720"/>
              <a:ext cx="2952328" cy="864096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solidFill>
                    <a:schemeClr val="bg1"/>
                  </a:solidFill>
                  <a:latin typeface="TH SarabunIT๙" pitchFamily="34" charset="-34"/>
                  <a:cs typeface="+mj-cs"/>
                </a:rPr>
                <a:t>อำนาจหน้าที่</a:t>
              </a:r>
              <a:endParaRPr lang="th-TH" sz="3600" b="1" dirty="0">
                <a:solidFill>
                  <a:schemeClr val="bg1"/>
                </a:solidFill>
                <a:latin typeface="TH SarabunIT๙" pitchFamily="34" charset="-34"/>
                <a:cs typeface="+mj-cs"/>
              </a:endParaRPr>
            </a:p>
          </p:txBody>
        </p:sp>
      </p:grpSp>
      <p:sp>
        <p:nvSpPr>
          <p:cNvPr id="13" name="คำบรรยายภาพแบบลูกศรขวา 12"/>
          <p:cNvSpPr/>
          <p:nvPr/>
        </p:nvSpPr>
        <p:spPr>
          <a:xfrm>
            <a:off x="7668344" y="6165304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676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3855" y="30769"/>
            <a:ext cx="9106062" cy="61468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effectLst/>
                <a:ea typeface="Calibri"/>
                <a:cs typeface="+mj-cs"/>
              </a:rPr>
              <a:t>คณะทำงานขับเคลื่อนกองทุนพัฒนาบทบาทสตรีตำบล/เทศบาล</a:t>
            </a:r>
            <a:endParaRPr lang="en-US" sz="3200" dirty="0">
              <a:effectLst/>
              <a:ea typeface="Calibri"/>
              <a:cs typeface="+mj-cs"/>
            </a:endParaRPr>
          </a:p>
        </p:txBody>
      </p:sp>
      <p:grpSp>
        <p:nvGrpSpPr>
          <p:cNvPr id="5" name="กลุ่ม 4"/>
          <p:cNvGrpSpPr/>
          <p:nvPr/>
        </p:nvGrpSpPr>
        <p:grpSpPr>
          <a:xfrm>
            <a:off x="467544" y="836712"/>
            <a:ext cx="8093148" cy="5864892"/>
            <a:chOff x="395536" y="872716"/>
            <a:chExt cx="8093148" cy="5864892"/>
          </a:xfrm>
        </p:grpSpPr>
        <p:sp>
          <p:nvSpPr>
            <p:cNvPr id="7" name="สี่เหลี่ยมผืนผ้ามุมมน 6"/>
            <p:cNvSpPr/>
            <p:nvPr/>
          </p:nvSpPr>
          <p:spPr>
            <a:xfrm>
              <a:off x="395536" y="1196752"/>
              <a:ext cx="8093148" cy="5540856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1800" b="1" dirty="0" smtClean="0">
                  <a:latin typeface="TH SarabunPSK" panose="020B0500040200020003" pitchFamily="34" charset="-34"/>
                  <a:cs typeface="+mj-cs"/>
                </a:rPr>
                <a:t>         </a:t>
              </a:r>
              <a:br>
                <a:rPr lang="th-TH" sz="18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1800" b="1" dirty="0" smtClean="0">
                  <a:latin typeface="TH SarabunPSK" panose="020B0500040200020003" pitchFamily="34" charset="-34"/>
                  <a:cs typeface="+mj-cs"/>
                </a:rPr>
                <a:t>         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1. สำนักงานเลขานุการ อก</a:t>
              </a:r>
              <a:r>
                <a:rPr lang="th-TH" sz="3200" b="1" dirty="0" err="1" smtClean="0">
                  <a:latin typeface="TH SarabunPSK" panose="020B0500040200020003" pitchFamily="34" charset="-34"/>
                  <a:cs typeface="+mj-cs"/>
                </a:rPr>
                <a:t>ส.อ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. ประสาน </a:t>
              </a:r>
              <a:r>
                <a:rPr lang="th-TH" sz="3200" b="1" dirty="0" err="1">
                  <a:latin typeface="TH SarabunPSK" panose="020B0500040200020003" pitchFamily="34" charset="-34"/>
                  <a:cs typeface="+mj-cs"/>
                </a:rPr>
                <a:t>อบต</a:t>
              </a:r>
              <a:r>
                <a:rPr lang="th-TH" sz="3200" b="1" dirty="0">
                  <a:latin typeface="TH SarabunPSK" panose="020B0500040200020003" pitchFamily="34" charset="-34"/>
                  <a:cs typeface="+mj-cs"/>
                </a:rPr>
                <a:t>.และ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เทศบาล</a:t>
              </a:r>
              <a:br>
                <a:rPr lang="th-TH" sz="32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         ใน</a:t>
              </a:r>
              <a:r>
                <a:rPr lang="th-TH" sz="3200" b="1" dirty="0">
                  <a:latin typeface="TH SarabunPSK" panose="020B0500040200020003" pitchFamily="34" charset="-34"/>
                  <a:cs typeface="+mj-cs"/>
                </a:rPr>
                <a:t>พื้นที่ จัดประชุมอาสาสมัครผู้ประสานงานการ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ดำเนินงาน</a:t>
              </a:r>
              <a:br>
                <a:rPr lang="th-TH" sz="32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         กองทุน</a:t>
              </a:r>
              <a:r>
                <a:rPr lang="th-TH" sz="3200" b="1" dirty="0">
                  <a:latin typeface="TH SarabunPSK" panose="020B0500040200020003" pitchFamily="34" charset="-34"/>
                  <a:cs typeface="+mj-cs"/>
                </a:rPr>
                <a:t>พัฒนาบทบาทสตรีประจำหมู่บ้าน/ชุมชนที่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ได้รับ</a:t>
              </a:r>
              <a:br>
                <a:rPr lang="th-TH" sz="32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         คัดเลือก </a:t>
              </a:r>
              <a:r>
                <a:rPr lang="th-TH" sz="3200" b="1" dirty="0">
                  <a:latin typeface="TH SarabunPSK" panose="020B0500040200020003" pitchFamily="34" charset="-34"/>
                  <a:cs typeface="+mj-cs"/>
                </a:rPr>
                <a:t>ณ ที่ทำการองค์การบริหารส่วนตำบล /เทศบาล 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เพื่อ</a:t>
              </a:r>
              <a:br>
                <a:rPr lang="th-TH" sz="32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         คัดเลือก</a:t>
              </a:r>
              <a:r>
                <a:rPr lang="th-TH" sz="3200" b="1" dirty="0">
                  <a:latin typeface="TH SarabunPSK" panose="020B0500040200020003" pitchFamily="34" charset="-34"/>
                  <a:cs typeface="+mj-cs"/>
                </a:rPr>
                <a:t>คณะทำงานขับเคลื่อนกองทุนพัฒนาบทบาทสตรีตำบล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/</a:t>
              </a:r>
              <a:br>
                <a:rPr lang="th-TH" sz="32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         เทศบาล </a:t>
              </a:r>
              <a:r>
                <a:rPr lang="th-TH" sz="3200" b="1" dirty="0">
                  <a:latin typeface="TH SarabunPSK" panose="020B0500040200020003" pitchFamily="34" charset="-34"/>
                  <a:cs typeface="+mj-cs"/>
                </a:rPr>
                <a:t>จำนวน 7-9 คน 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/>
              </a:r>
              <a:br>
                <a:rPr lang="th-TH" sz="32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    2. ประธาน อก</a:t>
              </a:r>
              <a:r>
                <a:rPr lang="th-TH" sz="3200" b="1" dirty="0" err="1" smtClean="0">
                  <a:latin typeface="TH SarabunPSK" panose="020B0500040200020003" pitchFamily="34" charset="-34"/>
                  <a:cs typeface="+mj-cs"/>
                </a:rPr>
                <a:t>ส.อ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.  </a:t>
              </a:r>
              <a:r>
                <a:rPr lang="en-US" sz="3200" b="1" dirty="0" smtClean="0">
                  <a:latin typeface="TH SarabunPSK" panose="020B0500040200020003" pitchFamily="34" charset="-34"/>
                  <a:cs typeface="+mj-cs"/>
                </a:rPr>
                <a:t>: 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แต่งตั้ง</a:t>
              </a:r>
              <a:br>
                <a:rPr lang="th-TH" sz="3200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    3. สำนักงานเลขานุการ </a:t>
              </a:r>
              <a:r>
                <a:rPr lang="th-TH" sz="3200" b="1" dirty="0">
                  <a:latin typeface="TH SarabunPSK" panose="020B0500040200020003" pitchFamily="34" charset="-34"/>
                  <a:cs typeface="+mj-cs"/>
                </a:rPr>
                <a:t>อก</a:t>
              </a:r>
              <a:r>
                <a:rPr lang="th-TH" sz="3200" b="1" dirty="0" err="1" smtClean="0">
                  <a:latin typeface="TH SarabunPSK" panose="020B0500040200020003" pitchFamily="34" charset="-34"/>
                  <a:cs typeface="+mj-cs"/>
                </a:rPr>
                <a:t>ส.จ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.  </a:t>
              </a:r>
              <a:r>
                <a:rPr lang="en-US" sz="3200" b="1" dirty="0" smtClean="0">
                  <a:latin typeface="TH SarabunPSK" panose="020B0500040200020003" pitchFamily="34" charset="-34"/>
                  <a:cs typeface="+mj-cs"/>
                </a:rPr>
                <a:t>: </a:t>
              </a:r>
              <a:r>
                <a:rPr lang="th-TH" sz="3200" b="1" dirty="0" smtClean="0">
                  <a:latin typeface="TH SarabunPSK" panose="020B0500040200020003" pitchFamily="34" charset="-34"/>
                  <a:cs typeface="+mj-cs"/>
                </a:rPr>
                <a:t>บันทึก</a:t>
              </a:r>
              <a:r>
                <a:rPr lang="th-TH" sz="3200" b="1" dirty="0">
                  <a:latin typeface="TH SarabunPSK" panose="020B0500040200020003" pitchFamily="34" charset="-34"/>
                  <a:cs typeface="+mj-cs"/>
                </a:rPr>
                <a:t>ประวัติใน </a:t>
              </a:r>
              <a:r>
                <a:rPr lang="en-US" sz="3200" b="1" dirty="0" smtClean="0">
                  <a:latin typeface="TH SarabunPSK" panose="020B0500040200020003" pitchFamily="34" charset="-34"/>
                  <a:cs typeface="+mj-cs"/>
                </a:rPr>
                <a:t>DPIS           </a:t>
              </a:r>
              <a:r>
                <a:rPr lang="th-TH" sz="3200" b="1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+mj-cs"/>
                </a:rPr>
                <a:t>วาระการดำรงตำแหน่ง </a:t>
              </a:r>
              <a:r>
                <a:rPr lang="en-US" sz="3200" b="1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+mj-cs"/>
                </a:rPr>
                <a:t>: 4 </a:t>
              </a:r>
              <a:r>
                <a:rPr lang="th-TH" sz="3200" b="1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+mj-cs"/>
                </a:rPr>
                <a:t>ปี (</a:t>
              </a:r>
              <a:r>
                <a:rPr lang="th-TH" sz="3200" b="1" dirty="0">
                  <a:solidFill>
                    <a:srgbClr val="FF0000"/>
                  </a:solidFill>
                  <a:latin typeface="TH SarabunPSK" panose="020B0500040200020003" pitchFamily="34" charset="-34"/>
                  <a:cs typeface="+mj-cs"/>
                </a:rPr>
                <a:t>อาจได้รับแต่งตั้งอีกได้แต่</a:t>
              </a:r>
              <a:r>
                <a:rPr lang="th-TH" sz="3200" b="1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+mj-cs"/>
                </a:rPr>
                <a:t>จะ</a:t>
              </a:r>
              <a:br>
                <a:rPr lang="th-TH" sz="3200" b="1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+mj-cs"/>
                </a:rPr>
              </a:br>
              <a:r>
                <a:rPr lang="th-TH" sz="3200" b="1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+mj-cs"/>
                </a:rPr>
                <a:t>             ดำรง</a:t>
              </a:r>
              <a:r>
                <a:rPr lang="th-TH" sz="3200" b="1" dirty="0">
                  <a:solidFill>
                    <a:srgbClr val="FF0000"/>
                  </a:solidFill>
                  <a:latin typeface="TH SarabunPSK" panose="020B0500040200020003" pitchFamily="34" charset="-34"/>
                  <a:cs typeface="+mj-cs"/>
                </a:rPr>
                <a:t>ตำแหน่ง</a:t>
              </a:r>
              <a:r>
                <a:rPr lang="th-TH" sz="3200" b="1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+mj-cs"/>
                </a:rPr>
                <a:t>ติดต่อกัน</a:t>
              </a:r>
              <a:r>
                <a:rPr lang="th-TH" sz="3200" b="1" u="sng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+mj-cs"/>
                </a:rPr>
                <a:t>เกิน</a:t>
              </a:r>
              <a:r>
                <a:rPr lang="th-TH" sz="3200" b="1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+mj-cs"/>
                </a:rPr>
                <a:t>สอง</a:t>
              </a:r>
              <a:r>
                <a:rPr lang="th-TH" sz="3200" b="1" dirty="0">
                  <a:solidFill>
                    <a:srgbClr val="FF0000"/>
                  </a:solidFill>
                  <a:latin typeface="TH SarabunPSK" panose="020B0500040200020003" pitchFamily="34" charset="-34"/>
                  <a:cs typeface="+mj-cs"/>
                </a:rPr>
                <a:t>วาระไม่ได้) เหมือนผู้ทรง</a:t>
              </a:r>
              <a:r>
                <a:rPr lang="th-TH" sz="3200" b="1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+mj-cs"/>
                </a:rPr>
                <a:t>ฯ</a:t>
              </a:r>
              <a:endPara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8" name="วงรี 7"/>
            <p:cNvSpPr/>
            <p:nvPr/>
          </p:nvSpPr>
          <p:spPr>
            <a:xfrm>
              <a:off x="2699792" y="872716"/>
              <a:ext cx="3240360" cy="648072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latin typeface="TH SarabunIT๙" pitchFamily="34" charset="-34"/>
                  <a:cs typeface="+mj-cs"/>
                </a:rPr>
                <a:t>การคัดเลือก</a:t>
              </a:r>
              <a:endParaRPr lang="th-TH" b="1" dirty="0">
                <a:latin typeface="TH SarabunIT๙" pitchFamily="34" charset="-34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92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3855" y="30769"/>
            <a:ext cx="9106062" cy="6732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ea typeface="Calibri"/>
                <a:cs typeface="+mj-cs"/>
              </a:rPr>
              <a:t>คณะทำงานขับเคลื่อนกองทุนพัฒนาบทบาทสตรีจังหวัด</a:t>
            </a:r>
            <a:endParaRPr lang="en-US" sz="3200" dirty="0">
              <a:effectLst/>
              <a:ea typeface="Calibri"/>
              <a:cs typeface="+mj-cs"/>
            </a:endParaRP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467544" y="1268761"/>
            <a:ext cx="8208912" cy="53285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800" b="1" dirty="0" smtClean="0">
              <a:latin typeface="TH SarabunPSK" panose="020B0500040200020003" pitchFamily="34" charset="-34"/>
              <a:cs typeface="+mj-cs"/>
            </a:endParaRPr>
          </a:p>
          <a:p>
            <a:endParaRPr lang="th-TH" sz="1800" b="1" dirty="0" smtClean="0">
              <a:solidFill>
                <a:srgbClr val="FF0000"/>
              </a:solidFill>
              <a:latin typeface="TH SarabunPSK" panose="020B0500040200020003" pitchFamily="34" charset="-34"/>
              <a:cs typeface="+mj-cs"/>
            </a:endParaRPr>
          </a:p>
          <a:p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ที่มา </a:t>
            </a:r>
            <a:r>
              <a:rPr lang="en-US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: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  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มาจากประธานคณะกรรมการขับเคลื่อนกองทุนพัฒนาบทบาทสตรี </a:t>
            </a:r>
            <a:br>
              <a:rPr lang="th-TH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       ตำบล/เทศบาล คัดเลือกตัวแทนอำเภอละ 1-3 คน มาคัดเลือกกันเอง 9-11 คน</a:t>
            </a:r>
            <a:br>
              <a:rPr lang="th-TH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โดยมี</a:t>
            </a:r>
            <a:r>
              <a:rPr lang="th-TH" sz="3200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: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   </a:t>
            </a:r>
            <a:r>
              <a:rPr lang="th-TH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นักวิชาการพัฒนาชุมชน สำนักงานพัฒนาชุมชนจังหวัด</a:t>
            </a:r>
            <a:br>
              <a:rPr lang="th-TH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               </a:t>
            </a:r>
            <a:r>
              <a:rPr lang="th-TH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ที่รับผิดชอบงานกองทุนพัฒนาบทบาทสตรี เป็นที่ปรึกษา  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โครงสร้าง (9 – 12 คน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) </a:t>
            </a:r>
            <a:r>
              <a:rPr lang="en-US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: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-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หัวหน้าคณะทำงาน</a:t>
            </a:r>
            <a:br>
              <a:rPr lang="th-TH" sz="2400" b="1" dirty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   -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คณะทำงาน</a:t>
            </a:r>
            <a:br>
              <a:rPr lang="th-TH" sz="2400" b="1" dirty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   -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คณะทำงานและเลขานุการ</a:t>
            </a:r>
            <a:br>
              <a:rPr lang="th-TH" sz="2400" b="1" dirty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   -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มีพนักงานกองทุนฯจังหวัด 1 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คน(นักจัดการทั่วไป) เป็น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คณะทำงาน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และผู้ช่วยเลขานุการ</a:t>
            </a:r>
            <a:endParaRPr lang="en-US" dirty="0">
              <a:latin typeface="TH SarabunPSK" panose="020B0500040200020003" pitchFamily="34" charset="-34"/>
              <a:cs typeface="+mj-cs"/>
            </a:endParaRPr>
          </a:p>
          <a:p>
            <a:endParaRPr lang="en-US" sz="1800" dirty="0">
              <a:cs typeface="+mj-cs"/>
            </a:endParaRPr>
          </a:p>
          <a:p>
            <a:endParaRPr lang="en-US" sz="1800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22" name="วงรี 21"/>
          <p:cNvSpPr/>
          <p:nvPr/>
        </p:nvSpPr>
        <p:spPr>
          <a:xfrm>
            <a:off x="2699792" y="872717"/>
            <a:ext cx="2984856" cy="79208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IT๙" pitchFamily="34" charset="-34"/>
                <a:cs typeface="+mj-cs"/>
              </a:rPr>
              <a:t>องค์ประกอบ</a:t>
            </a:r>
            <a:endParaRPr lang="th-TH" sz="3600" b="1" dirty="0">
              <a:latin typeface="TH SarabunIT๙" pitchFamily="34" charset="-34"/>
              <a:cs typeface="+mj-cs"/>
            </a:endParaRPr>
          </a:p>
        </p:txBody>
      </p:sp>
      <p:sp>
        <p:nvSpPr>
          <p:cNvPr id="11" name="คำบรรยายภาพแบบลูกศรขวา 10"/>
          <p:cNvSpPr/>
          <p:nvPr/>
        </p:nvSpPr>
        <p:spPr>
          <a:xfrm>
            <a:off x="7668344" y="6165304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580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3855" y="30769"/>
            <a:ext cx="9106062" cy="6732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ea typeface="Calibri"/>
                <a:cs typeface="+mj-cs"/>
              </a:rPr>
              <a:t>คณะทำงานขับเคลื่อนกองทุนพัฒนาบทบาทสตรีจังหวัด</a:t>
            </a:r>
            <a:endParaRPr lang="en-US" sz="3200" dirty="0">
              <a:effectLst/>
              <a:ea typeface="Calibri"/>
              <a:cs typeface="+mj-cs"/>
            </a:endParaRPr>
          </a:p>
        </p:txBody>
      </p:sp>
      <p:grpSp>
        <p:nvGrpSpPr>
          <p:cNvPr id="4" name="กลุ่ม 3"/>
          <p:cNvGrpSpPr/>
          <p:nvPr/>
        </p:nvGrpSpPr>
        <p:grpSpPr>
          <a:xfrm>
            <a:off x="498434" y="836712"/>
            <a:ext cx="8136904" cy="5256584"/>
            <a:chOff x="539552" y="1052736"/>
            <a:chExt cx="8136904" cy="5256584"/>
          </a:xfrm>
        </p:grpSpPr>
        <p:sp>
          <p:nvSpPr>
            <p:cNvPr id="59" name="สี่เหลี่ยมผืนผ้ามุมมน 58"/>
            <p:cNvSpPr/>
            <p:nvPr/>
          </p:nvSpPr>
          <p:spPr>
            <a:xfrm>
              <a:off x="539552" y="1700808"/>
              <a:ext cx="8136904" cy="4608512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(1) พิจารณาให้ความเห็นชอบกลั่นกรองโครงการของ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สมาชิกที่</a:t>
              </a: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ยื่นขอกู้ยืม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เงิน</a:t>
              </a:r>
              <a:br>
                <a:rPr lang="th-TH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       เพื่อ</a:t>
              </a: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เสนอ อก</a:t>
              </a:r>
              <a:r>
                <a:rPr lang="th-TH" b="1" dirty="0" err="1">
                  <a:latin typeface="TH SarabunPSK" panose="020B0500040200020003" pitchFamily="34" charset="-34"/>
                  <a:cs typeface="+mj-cs"/>
                </a:rPr>
                <a:t>ส.จ</a:t>
              </a: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.</a:t>
              </a:r>
              <a:endParaRPr lang="en-US" b="1" dirty="0">
                <a:latin typeface="TH SarabunPSK" panose="020B0500040200020003" pitchFamily="34" charset="-34"/>
                <a:cs typeface="+mj-cs"/>
              </a:endParaRPr>
            </a:p>
            <a:p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(2) ประชาสัมพันธ์สร้างความเข้าใจกับสมาชิกและประชาชน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ในพื้นที่เกี่ยวกับ</a:t>
              </a:r>
              <a:br>
                <a:rPr lang="th-TH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      การ</a:t>
              </a: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ดำเนินงานกองทุน</a:t>
              </a:r>
              <a:endParaRPr lang="en-US" b="1" dirty="0">
                <a:latin typeface="TH SarabunPSK" panose="020B0500040200020003" pitchFamily="34" charset="-34"/>
                <a:cs typeface="+mj-cs"/>
              </a:endParaRPr>
            </a:p>
            <a:p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(3) ให้คำแนะนำและเป็นที่ปรึกษาสมาชิก</a:t>
              </a:r>
              <a:endParaRPr lang="en-US" b="1" dirty="0">
                <a:latin typeface="TH SarabunPSK" panose="020B0500040200020003" pitchFamily="34" charset="-34"/>
                <a:cs typeface="+mj-cs"/>
              </a:endParaRPr>
            </a:p>
            <a:p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(4) ประสาน ส่งเสริม และสนับสนุนการดำเนินงานกองทุน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และสมาชิก</a:t>
              </a:r>
              <a:br>
                <a:rPr lang="th-TH" b="1" dirty="0" smtClean="0">
                  <a:latin typeface="TH SarabunPSK" panose="020B0500040200020003" pitchFamily="34" charset="-34"/>
                  <a:cs typeface="+mj-cs"/>
                </a:rPr>
              </a:b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      ในเขตพื้นที่</a:t>
              </a: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จังหวัด</a:t>
              </a:r>
              <a:br>
                <a:rPr lang="th-TH" b="1" dirty="0">
                  <a:latin typeface="TH SarabunPSK" panose="020B0500040200020003" pitchFamily="34" charset="-34"/>
                  <a:cs typeface="+mj-cs"/>
                </a:rPr>
              </a:b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(5) ติดตามการดำเนินงานของกองทุนและสมาชิกในเขตพื้นที่จังหวัด</a:t>
              </a:r>
              <a:endParaRPr lang="en-US" b="1" dirty="0">
                <a:latin typeface="TH SarabunPSK" panose="020B0500040200020003" pitchFamily="34" charset="-34"/>
                <a:cs typeface="+mj-cs"/>
              </a:endParaRPr>
            </a:p>
            <a:p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(6) รายงานผลการดำเนินการ ปัญหา และอุปสรรค ของสมาชิก 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ต่อ </a:t>
              </a: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อก</a:t>
              </a:r>
              <a:r>
                <a:rPr lang="th-TH" b="1" dirty="0" err="1">
                  <a:latin typeface="TH SarabunPSK" panose="020B0500040200020003" pitchFamily="34" charset="-34"/>
                  <a:cs typeface="+mj-cs"/>
                </a:rPr>
                <a:t>ส.จ</a:t>
              </a: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.</a:t>
              </a:r>
              <a:r>
                <a:rPr lang="en-US" b="1" dirty="0">
                  <a:latin typeface="TH SarabunPSK" panose="020B0500040200020003" pitchFamily="34" charset="-34"/>
                  <a:cs typeface="+mj-cs"/>
                </a:rPr>
                <a:t/>
              </a:r>
              <a:br>
                <a:rPr lang="en-US" b="1" dirty="0">
                  <a:latin typeface="TH SarabunPSK" panose="020B0500040200020003" pitchFamily="34" charset="-34"/>
                  <a:cs typeface="+mj-cs"/>
                </a:rPr>
              </a:b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(7) ปฏิบัติหน้าที่ให้เป็นไปตามข้อบังคับ หรือตามที่ </a:t>
              </a:r>
              <a:r>
                <a:rPr lang="th-TH" b="1" dirty="0" err="1">
                  <a:latin typeface="TH SarabunPSK" panose="020B0500040200020003" pitchFamily="34" charset="-34"/>
                  <a:cs typeface="+mj-cs"/>
                </a:rPr>
                <a:t>คกส</a:t>
              </a: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. อก</a:t>
              </a:r>
              <a:r>
                <a:rPr lang="th-TH" b="1" dirty="0" err="1">
                  <a:latin typeface="TH SarabunPSK" panose="020B0500040200020003" pitchFamily="34" charset="-34"/>
                  <a:cs typeface="+mj-cs"/>
                </a:rPr>
                <a:t>ส.จ</a:t>
              </a:r>
              <a:r>
                <a:rPr lang="th-TH" b="1" dirty="0">
                  <a:latin typeface="TH SarabunPSK" panose="020B0500040200020003" pitchFamily="34" charset="-34"/>
                  <a:cs typeface="+mj-cs"/>
                </a:rPr>
                <a:t>. </a:t>
              </a:r>
              <a:r>
                <a:rPr lang="th-TH" b="1" dirty="0" smtClean="0">
                  <a:latin typeface="TH SarabunPSK" panose="020B0500040200020003" pitchFamily="34" charset="-34"/>
                  <a:cs typeface="+mj-cs"/>
                </a:rPr>
                <a:t>มอบหมาย</a:t>
              </a:r>
              <a:endParaRPr lang="en-US" b="1" dirty="0"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60" name="วงรี 59"/>
            <p:cNvSpPr/>
            <p:nvPr/>
          </p:nvSpPr>
          <p:spPr>
            <a:xfrm>
              <a:off x="3378754" y="1052736"/>
              <a:ext cx="2376264" cy="648072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latin typeface="TH SarabunIT๙" pitchFamily="34" charset="-34"/>
                  <a:cs typeface="+mj-cs"/>
                </a:rPr>
                <a:t>อำนาจหน้าที่</a:t>
              </a:r>
              <a:endParaRPr lang="th-TH" b="1" dirty="0">
                <a:latin typeface="TH SarabunIT๙" pitchFamily="34" charset="-34"/>
                <a:cs typeface="+mj-cs"/>
              </a:endParaRPr>
            </a:p>
          </p:txBody>
        </p:sp>
      </p:grpSp>
      <p:sp>
        <p:nvSpPr>
          <p:cNvPr id="14" name="คำบรรยายภาพแบบลูกศรขวา 13"/>
          <p:cNvSpPr/>
          <p:nvPr/>
        </p:nvSpPr>
        <p:spPr>
          <a:xfrm>
            <a:off x="7668344" y="6165304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520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13855" y="30769"/>
            <a:ext cx="9106062" cy="6732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ea typeface="Calibri"/>
                <a:cs typeface="+mj-cs"/>
              </a:rPr>
              <a:t>คณะทำงานขับเคลื่อนกองทุนพัฒนาบทบาทสตรีจังหวัด</a:t>
            </a:r>
            <a:endParaRPr lang="en-US" sz="3200" dirty="0">
              <a:effectLst/>
              <a:ea typeface="Calibri"/>
              <a:cs typeface="+mj-cs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323528" y="1124744"/>
            <a:ext cx="8640960" cy="52565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1. สำนักงานเลขานุการ อก</a:t>
            </a:r>
            <a:r>
              <a:rPr lang="th-TH" sz="2400" b="1" dirty="0" err="1" smtClean="0">
                <a:latin typeface="TH SarabunPSK" panose="020B0500040200020003" pitchFamily="34" charset="-34"/>
                <a:cs typeface="+mj-cs"/>
              </a:rPr>
              <a:t>ส.อ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.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จัดประชุม</a:t>
            </a:r>
            <a:r>
              <a:rPr lang="th-TH" sz="2400" b="1" u="sng" dirty="0">
                <a:latin typeface="TH SarabunPSK" panose="020B0500040200020003" pitchFamily="34" charset="-34"/>
                <a:cs typeface="+mj-cs"/>
              </a:rPr>
              <a:t>ประธาน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คณะทำงานขับเคลื่อนกองทุนพัฒนา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บทบาท </a:t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    สตรี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ตำบล/เทศบาล คัดเลือกตัวแทนอำเภอ ๆ 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ละ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1 คน 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    </a:t>
            </a:r>
            <a:r>
              <a:rPr lang="th-TH" sz="24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(</a:t>
            </a:r>
            <a:r>
              <a:rPr lang="th-TH" sz="2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ยกเว้นจังหวัดที่มีอำเภอไม่ถึง 9 อำเภอ </a:t>
            </a:r>
            <a:r>
              <a:rPr lang="th-TH" sz="24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ให้</a:t>
            </a:r>
            <a:r>
              <a:rPr lang="th-TH" sz="2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คัดเลือกตัวแทนอำเภอละ 2 คน </a:t>
            </a:r>
            <a:r>
              <a:rPr lang="th-TH" sz="24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/>
            </a:r>
            <a:br>
              <a:rPr lang="th-TH" sz="24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</a:br>
            <a:r>
              <a:rPr lang="th-TH" sz="24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     สำหรับ</a:t>
            </a:r>
            <a:r>
              <a:rPr lang="th-TH" sz="2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จังหวัดที่มี 3 อำเภอ </a:t>
            </a:r>
            <a:r>
              <a:rPr lang="th-TH" sz="24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ให้</a:t>
            </a:r>
            <a:r>
              <a:rPr lang="th-TH" sz="2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คัดเลือกอำเภอละ 3 คน ) </a:t>
            </a:r>
            <a:r>
              <a:rPr lang="th-TH" sz="24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เสนอ</a:t>
            </a:r>
            <a:r>
              <a:rPr lang="th-TH" sz="2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ชื่อให้สำนักงาน</a:t>
            </a:r>
            <a:r>
              <a:rPr lang="th-TH" sz="24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เลขานุการ อก</a:t>
            </a:r>
            <a:r>
              <a:rPr lang="th-TH" sz="2400" b="1" u="sng" dirty="0" err="1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24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.</a:t>
            </a:r>
            <a:endParaRPr lang="en-US" sz="2400" b="1" u="sng" dirty="0">
              <a:solidFill>
                <a:srgbClr val="FF0000"/>
              </a:solidFill>
              <a:latin typeface="TH SarabunPSK" panose="020B0500040200020003" pitchFamily="34" charset="-34"/>
              <a:cs typeface="+mj-cs"/>
            </a:endParaRPr>
          </a:p>
          <a:p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2.  สำนักงานเลขานุการ อก</a:t>
            </a:r>
            <a:r>
              <a:rPr lang="th-TH" sz="2400" b="1" dirty="0" err="1" smtClean="0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. จัดประชุม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ตัวแทนอำเภอ ๆละ 1-3 คน เพื่อคัดเลือก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คณะทำงาน</a:t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    ขับเคลื่อน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กองทุนพัฒนาบทบาทสตรี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จังหวัด  9-11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คน 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(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ตัวแทนโซน) 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     และ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ให้คณะทำงานขับเคลื่อนกองทุนพัฒนาบทบาทสตรีจังหวัด คัดเลือกกันเองในตำแหน่ง 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     หัวหน้า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คณะทำงาน 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คณะทำงาน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และคณะทำงานและ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เลขานุการ</a:t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3.  </a:t>
            </a:r>
            <a:r>
              <a:rPr lang="th-TH" sz="2400" b="1" dirty="0" err="1" smtClean="0">
                <a:latin typeface="TH SarabunPSK" panose="020B0500040200020003" pitchFamily="34" charset="-34"/>
                <a:cs typeface="+mj-cs"/>
              </a:rPr>
              <a:t>สพจ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. มอบหมาย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ให้พนักงานกองทุนกองทุนพัฒนาบทบาทสตรี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จังหวัด </a:t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      (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ตำแหน่งนักจัดการงานทั่วไป) เป็นคณะทำงานและผู้ช่วยเลขานุการ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</a:t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4. ประธาน อก</a:t>
            </a:r>
            <a:r>
              <a:rPr lang="th-TH" sz="2400" b="1" dirty="0" err="1" smtClean="0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.  </a:t>
            </a:r>
            <a:r>
              <a:rPr lang="en-US" sz="2400" b="1" dirty="0" smtClean="0">
                <a:latin typeface="TH SarabunPSK" panose="020B0500040200020003" pitchFamily="34" charset="-34"/>
                <a:cs typeface="+mj-cs"/>
              </a:rPr>
              <a:t>:  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แต่งตั้ง</a:t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5. สำนักงานเลขานุการ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อก</a:t>
            </a:r>
            <a:r>
              <a:rPr lang="th-TH" sz="2400" b="1" dirty="0" err="1" smtClean="0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. บันทึก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ประวัติใน </a:t>
            </a:r>
            <a:r>
              <a:rPr lang="en-US" sz="2400" b="1" dirty="0" smtClean="0">
                <a:latin typeface="TH SarabunPSK" panose="020B0500040200020003" pitchFamily="34" charset="-34"/>
                <a:cs typeface="+mj-cs"/>
              </a:rPr>
              <a:t>DPIS           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วาระการดำรงตำแหน่ง </a:t>
            </a:r>
            <a:r>
              <a:rPr lang="en-US" sz="2400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: 4 </a:t>
            </a:r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ปี </a:t>
            </a:r>
            <a:r>
              <a:rPr lang="th-TH" sz="1800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(อาจได้รับแต่งตั้งอีกได้แต่</a:t>
            </a:r>
            <a:r>
              <a:rPr lang="th-TH" sz="1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จะดำรง</a:t>
            </a:r>
            <a:r>
              <a:rPr lang="th-TH" sz="1800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ตำแหน่ง</a:t>
            </a:r>
            <a:r>
              <a:rPr lang="th-TH" sz="1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ติดต่อกัน</a:t>
            </a:r>
            <a:r>
              <a:rPr lang="th-TH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เกิน</a:t>
            </a:r>
            <a:r>
              <a:rPr lang="th-TH" sz="1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สอง</a:t>
            </a:r>
            <a:r>
              <a:rPr lang="th-TH" sz="1800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วาระไม่ได้</a:t>
            </a:r>
            <a:r>
              <a:rPr lang="th-TH" sz="1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)</a:t>
            </a:r>
            <a:r>
              <a:rPr lang="th-TH" sz="2000" b="1" dirty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 เหมือนผู้ทรง</a:t>
            </a:r>
            <a:r>
              <a:rPr lang="th-TH" sz="2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+mj-cs"/>
              </a:rPr>
              <a:t>ฯ</a:t>
            </a:r>
            <a:endParaRPr lang="th-TH" sz="2400" b="1" dirty="0">
              <a:solidFill>
                <a:srgbClr val="FF0000"/>
              </a:solidFill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3" name="วงรี 12"/>
          <p:cNvSpPr/>
          <p:nvPr/>
        </p:nvSpPr>
        <p:spPr>
          <a:xfrm>
            <a:off x="2915816" y="806390"/>
            <a:ext cx="2702609" cy="50405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b="1" dirty="0" smtClean="0">
                <a:latin typeface="TH SarabunIT๙" pitchFamily="34" charset="-34"/>
                <a:cs typeface="+mj-cs"/>
              </a:rPr>
              <a:t>   การคัดเลือก</a:t>
            </a:r>
            <a:endParaRPr lang="th-TH" sz="3200" b="1" dirty="0">
              <a:latin typeface="TH SarabunIT๙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390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1908359" y="134361"/>
            <a:ext cx="4824536" cy="854484"/>
          </a:xfrm>
          <a:prstGeom prst="ellips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วัตถุ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ประสงค์กองทุนฯ</a:t>
            </a:r>
            <a:endParaRPr lang="th-TH" sz="48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323528" y="1124744"/>
            <a:ext cx="8496944" cy="2415096"/>
          </a:xfrm>
          <a:prstGeom prst="round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4000" b="1" dirty="0" smtClean="0">
                <a:latin typeface="TH SarabunPSK" pitchFamily="34" charset="-34"/>
                <a:cs typeface="+mj-cs"/>
              </a:rPr>
              <a:t>   </a:t>
            </a:r>
            <a:r>
              <a:rPr lang="en-US" sz="3600" b="1" dirty="0" smtClean="0">
                <a:latin typeface="TH SarabunPSK" pitchFamily="34" charset="-34"/>
                <a:cs typeface="+mj-cs"/>
              </a:rPr>
              <a:t>1</a:t>
            </a:r>
            <a:r>
              <a:rPr lang="th-TH" sz="3600" b="1" dirty="0" smtClean="0">
                <a:latin typeface="TH SarabunPSK" pitchFamily="34" charset="-34"/>
                <a:cs typeface="+mj-cs"/>
              </a:rPr>
              <a:t>. เป็นแหล่งเงินทุนหมุนเวียนดอกเบี้ยต่ำ  ในการสร้างโอกาสให้สตรีเข้าถึงแหล่งเงินทุนสำหรับการลงทุนเพื่อพัฒนาอาชีพ  สร้างงาน  สร้างรายได้  หรือเสริมสร้างความเข้มแข็งทางด้านเศรษฐกิจให้แก่สตรีและองค์กรของสตรี   </a:t>
            </a:r>
            <a:endParaRPr lang="th-TH" sz="3600" b="1" dirty="0">
              <a:latin typeface="TH SarabunPSK" pitchFamily="34" charset="-34"/>
              <a:cs typeface="+mj-cs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323528" y="3645024"/>
            <a:ext cx="8496944" cy="2952328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4000" b="1" dirty="0" smtClean="0">
                <a:latin typeface="TH SarabunPSK" pitchFamily="34" charset="-34"/>
                <a:cs typeface="+mj-cs"/>
              </a:rPr>
              <a:t>   </a:t>
            </a:r>
            <a:r>
              <a:rPr lang="en-US" sz="3600" b="1" dirty="0" smtClean="0">
                <a:latin typeface="TH SarabunPSK" pitchFamily="34" charset="-34"/>
                <a:cs typeface="+mj-cs"/>
              </a:rPr>
              <a:t>2</a:t>
            </a:r>
            <a:r>
              <a:rPr lang="th-TH" sz="3600" b="1" dirty="0" smtClean="0">
                <a:latin typeface="TH SarabunPSK" pitchFamily="34" charset="-34"/>
                <a:cs typeface="+mj-cs"/>
              </a:rPr>
              <a:t>. เป็นแหล่งเงินทุนเพื่อการส่งเสริมบทบาทและพัฒนาศักยภาพสตรีและเครือข่ายสตรีในการเฝ้าระวังดูแลและแก้ไขปัญหาของสตรี  การส่งเสริมและพัฒนาคุณภาพชีวิตของสตรี  นำไปสู่การสร้าง</a:t>
            </a:r>
            <a:r>
              <a:rPr lang="th-TH" sz="3600" b="1" dirty="0" err="1" smtClean="0">
                <a:latin typeface="TH SarabunPSK" pitchFamily="34" charset="-34"/>
                <a:cs typeface="+mj-cs"/>
              </a:rPr>
              <a:t>สวัสดิ</a:t>
            </a:r>
            <a:r>
              <a:rPr lang="th-TH" sz="3600" b="1" dirty="0" smtClean="0">
                <a:latin typeface="TH SarabunPSK" pitchFamily="34" charset="-34"/>
                <a:cs typeface="+mj-cs"/>
              </a:rPr>
              <a:t>ภาพ  หรือสวัสดิการเพื่อคุ้มครองและพิทักษ์สิทธิของสตรีและผู้ด้อยโอกาสอื่นๆ  ในสังคม   </a:t>
            </a:r>
            <a:endParaRPr lang="th-TH" sz="3600" b="1" dirty="0">
              <a:latin typeface="TH SarabunPSK" pitchFamily="34" charset="-34"/>
              <a:cs typeface="+mj-cs"/>
            </a:endParaRPr>
          </a:p>
        </p:txBody>
      </p:sp>
      <p:sp>
        <p:nvSpPr>
          <p:cNvPr id="9" name="คำบรรยายภาพแบบลูกศรขวา 8"/>
          <p:cNvSpPr/>
          <p:nvPr/>
        </p:nvSpPr>
        <p:spPr>
          <a:xfrm>
            <a:off x="7668344" y="6165304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849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2" name="มนมุมสี่เหลี่ยมผืนผ้าด้านทแยงมุม 1"/>
          <p:cNvSpPr/>
          <p:nvPr/>
        </p:nvSpPr>
        <p:spPr>
          <a:xfrm>
            <a:off x="323528" y="118092"/>
            <a:ext cx="8496944" cy="575271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สำนักงานเลขานุการคณะอนุกรรมการบริหารกองทุนพัฒนาบทบาทสตรีจังหวัด</a:t>
            </a:r>
            <a:endParaRPr lang="th-TH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23528" y="1452632"/>
            <a:ext cx="8640960" cy="5033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800" b="1" dirty="0" smtClean="0">
              <a:latin typeface="TH SarabunPSK" panose="020B0500040200020003" pitchFamily="34" charset="-34"/>
              <a:cs typeface="+mj-cs"/>
            </a:endParaRPr>
          </a:p>
          <a:p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ประกอบด้วย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1. พัฒนาการจังหวัด  เป็นหัวหน้าสำนักงาน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2. หัวหน้ากลุ่มงานที่รับผิดชอบกองทุน  (ปฏิบัติหน้าที่บางเวลา)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3. </a:t>
            </a:r>
            <a:r>
              <a:rPr lang="th-TH" sz="3200" b="1" spc="-60" dirty="0" smtClean="0">
                <a:latin typeface="TH SarabunPSK" panose="020B0500040200020003" pitchFamily="34" charset="-34"/>
                <a:cs typeface="+mj-cs"/>
              </a:rPr>
              <a:t>นักวิชาการพัฒนาชุมชนที่รับผิดชอบงานกองทุน 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(</a:t>
            </a:r>
            <a:r>
              <a:rPr lang="th-TH" sz="3200" b="1" dirty="0">
                <a:latin typeface="TH SarabunPSK" panose="020B0500040200020003" pitchFamily="34" charset="-34"/>
                <a:cs typeface="+mj-cs"/>
              </a:rPr>
              <a:t>ปฏิบัติหน้าที่บางเวลา)</a:t>
            </a:r>
            <a:br>
              <a:rPr lang="th-TH" sz="3200" b="1" dirty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4. เจ้าหน้าที่การเงินและบัญชี </a:t>
            </a:r>
            <a:r>
              <a:rPr lang="th-TH" sz="3200" b="1" dirty="0" err="1" smtClean="0">
                <a:latin typeface="TH SarabunPSK" panose="020B0500040200020003" pitchFamily="34" charset="-34"/>
                <a:cs typeface="+mj-cs"/>
              </a:rPr>
              <a:t>สพ</a:t>
            </a: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จ. (ปฏิบัติหน้าที่บางเวลา)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5. เจ้าพนักงานธุรการ (ปฏิบัติหน้าที่บางเวลา)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6. พนักงานกองทุน  2-3 คน    (ปฏิบัติหน้าที่เต็มเวลา)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- ตำแหน่ง นักจัดการทั่วไป 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- ตำแหน่ง นักวิชาการเงินและบัญชี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    - ตำแหน่ง  เจ้าหน้าที่บันทึกข้อมูล</a:t>
            </a:r>
            <a:endParaRPr lang="en-US" sz="3200" b="1" dirty="0">
              <a:latin typeface="TH SarabunPSK" panose="020B0500040200020003" pitchFamily="34" charset="-34"/>
              <a:cs typeface="+mj-cs"/>
            </a:endParaRPr>
          </a:p>
          <a:p>
            <a:endParaRPr lang="en-US" sz="1800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3203848" y="759085"/>
            <a:ext cx="2364205" cy="576064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โครงสร้าง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12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2" name="มนมุมสี่เหลี่ยมผืนผ้าด้านทแยงมุม 1"/>
          <p:cNvSpPr/>
          <p:nvPr/>
        </p:nvSpPr>
        <p:spPr>
          <a:xfrm>
            <a:off x="323528" y="118092"/>
            <a:ext cx="8496944" cy="575271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สำนักงานเลขานุการคณะอนุกรรมการบริหารกองทุนพัฒนาบทบาทสตรีจังหวัด</a:t>
            </a:r>
            <a:endParaRPr lang="th-TH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467544" y="1302599"/>
            <a:ext cx="8208912" cy="5269934"/>
          </a:xfrm>
          <a:prstGeom prst="round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800" b="1" dirty="0" smtClean="0">
              <a:latin typeface="TH SarabunPSK" panose="020B0500040200020003" pitchFamily="34" charset="-34"/>
              <a:cs typeface="+mj-cs"/>
            </a:endParaRPr>
          </a:p>
          <a:p>
            <a:endParaRPr lang="en-US" sz="1800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2987824" y="891252"/>
            <a:ext cx="2920093" cy="6633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IT๙" pitchFamily="34" charset="-34"/>
                <a:cs typeface="+mj-cs"/>
              </a:rPr>
              <a:t>บทบาทหน้าที่</a:t>
            </a:r>
            <a:endParaRPr lang="th-TH" sz="3200" b="1" dirty="0">
              <a:latin typeface="TH SarabunIT๙" pitchFamily="34" charset="-34"/>
              <a:cs typeface="+mj-cs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971600" y="1650578"/>
            <a:ext cx="756084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 </a:t>
            </a:r>
            <a:r>
              <a:rPr lang="th-TH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1. ดำเนินงาน</a:t>
            </a:r>
            <a:r>
              <a:rPr lang="th-TH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ต่าง ๆ ของกองทุนฯในจังหวัด</a:t>
            </a:r>
            <a:br>
              <a:rPr lang="th-TH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</a:br>
            <a:r>
              <a:rPr lang="th-TH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 2</a:t>
            </a:r>
            <a:r>
              <a:rPr lang="th-TH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. ศึกษา </a:t>
            </a:r>
            <a:r>
              <a:rPr lang="th-TH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รวบรวม และวิเคราะห์ข้อมูลที่</a:t>
            </a:r>
            <a:r>
              <a:rPr lang="th-TH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เกี่ยวกับ </a:t>
            </a:r>
            <a:r>
              <a:rPr lang="th-TH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การดำเนินงานของกองทุน</a:t>
            </a:r>
            <a:r>
              <a:rPr lang="th-TH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ฯ</a:t>
            </a:r>
            <a:br>
              <a:rPr lang="th-TH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     ในจังหวัด</a:t>
            </a:r>
            <a:br>
              <a:rPr lang="th-TH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 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3. ดำเนินการ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และประสานงานกับส่วนราชการ 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หน่วยงาน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ภาครัฐ รัฐวิสาหกิจ 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      และองค์กรต่าง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ๆ 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ที่เกี่ยวข้อง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กับการ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ดำเนินงานของกองทุนฯในจังหวัด</a:t>
            </a:r>
            <a:br>
              <a:rPr lang="th-TH" b="1" dirty="0">
                <a:latin typeface="TH SarabunPSK" panose="020B0500040200020003" pitchFamily="34" charset="-34"/>
                <a:cs typeface="+mj-cs"/>
              </a:rPr>
            </a:br>
            <a:r>
              <a:rPr lang="th-TH" b="1" dirty="0">
                <a:latin typeface="TH SarabunPSK" panose="020B0500040200020003" pitchFamily="34" charset="-34"/>
                <a:cs typeface="+mj-cs"/>
              </a:rPr>
              <a:t> 4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.  ส่งเสริม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สนับสนุน การพัฒนาบุคลากร และผู้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ที่เกี่ยวข้อง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กับการ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ดำเนินงาน</a:t>
            </a:r>
            <a:br>
              <a:rPr lang="th-TH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       กองทุน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ฯในจังหวัด</a:t>
            </a:r>
            <a:br>
              <a:rPr lang="th-TH" b="1" dirty="0">
                <a:latin typeface="TH SarabunPSK" panose="020B0500040200020003" pitchFamily="34" charset="-34"/>
                <a:cs typeface="+mj-cs"/>
              </a:rPr>
            </a:br>
            <a:r>
              <a:rPr lang="th-TH" b="1" dirty="0">
                <a:latin typeface="TH SarabunPSK" panose="020B0500040200020003" pitchFamily="34" charset="-34"/>
                <a:cs typeface="+mj-cs"/>
              </a:rPr>
              <a:t> 5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.  รวบรวม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จัดทำระบบฐานข้อมูลการ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ดำเนินงานกองทุน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ฯ ใน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จังหวัด</a:t>
            </a:r>
            <a:br>
              <a:rPr lang="th-TH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 6.  ติดตาม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/รายงานผลการดำเนินงานกองทุน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ฯ 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ในจังหวัด ให้ </a:t>
            </a:r>
            <a:r>
              <a:rPr lang="th-TH" b="1" dirty="0" err="1">
                <a:latin typeface="TH SarabunPSK" panose="020B0500040200020003" pitchFamily="34" charset="-34"/>
                <a:cs typeface="+mj-cs"/>
              </a:rPr>
              <a:t>สกส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 และ 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      อก</a:t>
            </a:r>
            <a:r>
              <a:rPr lang="th-TH" b="1" dirty="0" err="1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. ตามกำหนด</a:t>
            </a:r>
            <a:r>
              <a:rPr lang="th-TH" sz="1200" b="1" dirty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1200" b="1" dirty="0">
                <a:latin typeface="TH SarabunPSK" panose="020B0500040200020003" pitchFamily="34" charset="-34"/>
                <a:cs typeface="+mj-cs"/>
              </a:rPr>
            </a:br>
            <a:r>
              <a:rPr lang="th-TH" sz="1200" b="1" dirty="0" smtClean="0">
                <a:latin typeface="TH SarabunPSK" panose="020B0500040200020003" pitchFamily="34" charset="-34"/>
                <a:cs typeface="+mj-cs"/>
              </a:rPr>
              <a:t> </a:t>
            </a:r>
            <a:endParaRPr lang="th-TH" sz="12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4" name="คำบรรยายภาพแบบลูกศรขวา 13"/>
          <p:cNvSpPr/>
          <p:nvPr/>
        </p:nvSpPr>
        <p:spPr>
          <a:xfrm>
            <a:off x="7668344" y="6165304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674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2" name="มนมุมสี่เหลี่ยมผืนผ้าด้านทแยงมุม 1"/>
          <p:cNvSpPr/>
          <p:nvPr/>
        </p:nvSpPr>
        <p:spPr>
          <a:xfrm>
            <a:off x="323528" y="118092"/>
            <a:ext cx="8496944" cy="575271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สำนักงานเลขานุการคณะอนุกรรมการบริหารกองทุนพัฒนาบทบาทสตรีจังหวัด</a:t>
            </a:r>
            <a:endParaRPr lang="th-TH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467545" y="1108441"/>
            <a:ext cx="8352927" cy="5104399"/>
          </a:xfrm>
          <a:prstGeom prst="round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800" b="1" dirty="0" smtClean="0">
              <a:latin typeface="TH SarabunPSK" panose="020B0500040200020003" pitchFamily="34" charset="-34"/>
              <a:cs typeface="+mj-cs"/>
            </a:endParaRPr>
          </a:p>
          <a:p>
            <a:endParaRPr lang="en-US" sz="1800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3036694" y="820338"/>
            <a:ext cx="2759441" cy="50428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บทบาทหน้าที่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755576" y="1462703"/>
            <a:ext cx="77768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b="1" dirty="0" smtClean="0">
                <a:latin typeface="TH SarabunPSK" panose="020B0500040200020003" pitchFamily="34" charset="-34"/>
                <a:cs typeface="+mj-cs"/>
              </a:rPr>
              <a:t> 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7.  รวบรวม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โครงการที่ผ่านความเห็นชอบ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ของ 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อก</a:t>
            </a:r>
            <a:r>
              <a:rPr lang="th-TH" sz="2400" b="1" dirty="0" err="1">
                <a:latin typeface="TH SarabunPSK" panose="020B0500040200020003" pitchFamily="34" charset="-34"/>
                <a:cs typeface="+mj-cs"/>
              </a:rPr>
              <a:t>ส.อ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. บันทึกในระบบ </a:t>
            </a:r>
            <a:r>
              <a:rPr lang="en-US" sz="2400" b="1" dirty="0">
                <a:latin typeface="TH SarabunPSK" panose="020B0500040200020003" pitchFamily="34" charset="-34"/>
                <a:cs typeface="+mj-cs"/>
              </a:rPr>
              <a:t>SARA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พร้อม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เสนอ</a:t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     คณะทำงานขับเคลื่อน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จังหวัดกลั่นกรองและ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เสนอ  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ต่อ อก</a:t>
            </a:r>
            <a:r>
              <a:rPr lang="th-TH" sz="2400" b="1" dirty="0" err="1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. เพื่อพิจารณาอนุมัติโครงการ </a:t>
            </a:r>
            <a:br>
              <a:rPr lang="th-TH" sz="2400" b="1" dirty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8.  แจ้ง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ผลการพิจารณาอนุมัติโครงการให้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สมาชิก 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ทราบภายในสิบห้าวันทำการนับ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แต่</a:t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     วันที่ได้รับอนุมัติ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โครงการ 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และ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จัดทำสัญญาเงินกู้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ตามแนวทาง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ที่ </a:t>
            </a:r>
            <a:r>
              <a:rPr lang="th-TH" sz="2400" b="1" dirty="0" err="1">
                <a:latin typeface="TH SarabunPSK" panose="020B0500040200020003" pitchFamily="34" charset="-34"/>
                <a:cs typeface="+mj-cs"/>
              </a:rPr>
              <a:t>สกส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.กำหนด 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9.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แจ้งเหตุผลแก่สมาชิกผู้ขอรับการสนับสนุน 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กรณีไม่ได้รับอนุมัติโครงการ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ภายใน</a:t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     สิบ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ห้าวันทำ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การนับแต่วันที่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มีมติไม่อนุมัติโครงการ</a:t>
            </a:r>
            <a:br>
              <a:rPr lang="th-TH" sz="2400" b="1" dirty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10.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แจ้งสำนักงานพัฒนาชุมชนจังหวัด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ดำเนินการ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เบิกจ่ายและโอนเงินตามจำนวนที่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ได้รับ</a:t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      อนุมัติแล้วจากบัญชีเงิน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ฝากคลัง </a:t>
            </a:r>
            <a:r>
              <a:rPr lang="th-TH" sz="2400" b="1" dirty="0" err="1">
                <a:latin typeface="TH SarabunPSK" panose="020B0500040200020003" pitchFamily="34" charset="-34"/>
                <a:cs typeface="+mj-cs"/>
              </a:rPr>
              <a:t>สพจ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. โอนเข้าบัญชีเงิน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ฝาก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ธนาคารประเภทออม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ทรัพย์</a:t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      ของ </a:t>
            </a:r>
            <a:r>
              <a:rPr lang="th-TH" sz="2400" b="1" dirty="0" err="1">
                <a:latin typeface="TH SarabunPSK" panose="020B0500040200020003" pitchFamily="34" charset="-34"/>
                <a:cs typeface="+mj-cs"/>
              </a:rPr>
              <a:t>สพจ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. 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ก่อนโอนเงิน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เข้าบัญชี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สมาชิก</a:t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 11.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รับและรวบรวมการขอแก้ไขปรับปรุง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แผนงาน โครงการ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ของเงินทุนหมุนเวียน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ของ</a:t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       สมาชิก </a:t>
            </a:r>
            <a:r>
              <a:rPr lang="th-TH" sz="2400" b="1" dirty="0">
                <a:latin typeface="TH SarabunPSK" panose="020B0500040200020003" pitchFamily="34" charset="-34"/>
                <a:cs typeface="+mj-cs"/>
              </a:rPr>
              <a:t>เสนอต่อ </a:t>
            </a:r>
            <a:r>
              <a:rPr lang="th-TH" sz="2400" b="1" spc="-70" dirty="0" smtClean="0">
                <a:latin typeface="TH SarabunPSK" panose="020B0500040200020003" pitchFamily="34" charset="-34"/>
                <a:cs typeface="+mj-cs"/>
              </a:rPr>
              <a:t>อก</a:t>
            </a:r>
            <a:r>
              <a:rPr lang="th-TH" sz="2400" b="1" spc="-70" dirty="0" err="1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2400" b="1" spc="-70" dirty="0">
                <a:latin typeface="TH SarabunPSK" panose="020B0500040200020003" pitchFamily="34" charset="-34"/>
                <a:cs typeface="+mj-cs"/>
              </a:rPr>
              <a:t>. </a:t>
            </a:r>
            <a:r>
              <a:rPr lang="th-TH" sz="2400" b="1" spc="-70" dirty="0" smtClean="0">
                <a:latin typeface="TH SarabunPSK" panose="020B0500040200020003" pitchFamily="34" charset="-34"/>
                <a:cs typeface="+mj-cs"/>
              </a:rPr>
              <a:t>พิจารณา</a:t>
            </a:r>
            <a:r>
              <a:rPr lang="th-TH" sz="2400" b="1" spc="-70" dirty="0">
                <a:latin typeface="TH SarabunPSK" panose="020B0500040200020003" pitchFamily="34" charset="-34"/>
                <a:cs typeface="+mj-cs"/>
              </a:rPr>
              <a:t>อนุมัติ และปรับปรุงแก้ไข</a:t>
            </a:r>
            <a:r>
              <a:rPr lang="th-TH" sz="2400" b="1" spc="-70" dirty="0" smtClean="0">
                <a:latin typeface="TH SarabunPSK" panose="020B0500040200020003" pitchFamily="34" charset="-34"/>
                <a:cs typeface="+mj-cs"/>
              </a:rPr>
              <a:t>ข้อมูลใน</a:t>
            </a:r>
            <a:r>
              <a:rPr lang="th-TH" sz="2400" b="1" spc="-70" dirty="0">
                <a:latin typeface="TH SarabunPSK" panose="020B0500040200020003" pitchFamily="34" charset="-34"/>
                <a:cs typeface="+mj-cs"/>
              </a:rPr>
              <a:t>ระบบ </a:t>
            </a:r>
            <a:r>
              <a:rPr lang="en-US" sz="2400" b="1" spc="-70" dirty="0">
                <a:latin typeface="TH SarabunPSK" panose="020B0500040200020003" pitchFamily="34" charset="-34"/>
                <a:cs typeface="+mj-cs"/>
              </a:rPr>
              <a:t>SARA</a:t>
            </a:r>
            <a:r>
              <a:rPr lang="th-TH" sz="2400" b="1" spc="-70" dirty="0">
                <a:latin typeface="TH SarabunPSK" panose="020B0500040200020003" pitchFamily="34" charset="-34"/>
                <a:cs typeface="+mj-cs"/>
              </a:rPr>
              <a:t>  </a:t>
            </a:r>
            <a:r>
              <a:rPr lang="th-TH" sz="2400" b="1" spc="-70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2400" b="1" spc="-70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spc="-70" dirty="0" smtClean="0">
                <a:latin typeface="TH SarabunPSK" panose="020B0500040200020003" pitchFamily="34" charset="-34"/>
                <a:cs typeface="+mj-cs"/>
              </a:rPr>
              <a:t>         แจ้ง</a:t>
            </a:r>
            <a:r>
              <a:rPr lang="th-TH" sz="2400" b="1" spc="-70" dirty="0">
                <a:latin typeface="TH SarabunPSK" panose="020B0500040200020003" pitchFamily="34" charset="-34"/>
                <a:cs typeface="+mj-cs"/>
              </a:rPr>
              <a:t>กลับสำนักงาน</a:t>
            </a:r>
            <a:r>
              <a:rPr lang="th-TH" sz="2400" b="1" spc="-70" dirty="0" smtClean="0">
                <a:latin typeface="TH SarabunPSK" panose="020B0500040200020003" pitchFamily="34" charset="-34"/>
                <a:cs typeface="+mj-cs"/>
              </a:rPr>
              <a:t>เลขานุการ </a:t>
            </a:r>
            <a:r>
              <a:rPr lang="th-TH" sz="2400" b="1" spc="-70" dirty="0">
                <a:latin typeface="TH SarabunPSK" panose="020B0500040200020003" pitchFamily="34" charset="-34"/>
                <a:cs typeface="+mj-cs"/>
              </a:rPr>
              <a:t>อก</a:t>
            </a:r>
            <a:r>
              <a:rPr lang="th-TH" sz="2400" b="1" spc="-70" dirty="0" err="1">
                <a:latin typeface="TH SarabunPSK" panose="020B0500040200020003" pitchFamily="34" charset="-34"/>
                <a:cs typeface="+mj-cs"/>
              </a:rPr>
              <a:t>ส.อ</a:t>
            </a:r>
            <a:r>
              <a:rPr lang="th-TH" sz="2400" b="1" spc="-70" dirty="0">
                <a:latin typeface="TH SarabunPSK" panose="020B0500040200020003" pitchFamily="34" charset="-34"/>
                <a:cs typeface="+mj-cs"/>
              </a:rPr>
              <a:t>.</a:t>
            </a:r>
            <a:r>
              <a:rPr lang="th-TH" sz="2400" b="1" spc="-70" dirty="0" smtClean="0">
                <a:latin typeface="TH SarabunPSK" panose="020B0500040200020003" pitchFamily="34" charset="-34"/>
                <a:cs typeface="+mj-cs"/>
              </a:rPr>
              <a:t>/ สมาชิก </a:t>
            </a:r>
            <a:r>
              <a:rPr lang="th-TH" sz="2400" b="1" spc="-70" dirty="0">
                <a:latin typeface="TH SarabunPSK" panose="020B0500040200020003" pitchFamily="34" charset="-34"/>
                <a:cs typeface="+mj-cs"/>
              </a:rPr>
              <a:t>ทราบ</a:t>
            </a:r>
            <a:r>
              <a:rPr lang="th-TH" sz="2400" b="1" u="sng" dirty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2400" b="1" u="sng" dirty="0">
                <a:latin typeface="TH SarabunPSK" panose="020B0500040200020003" pitchFamily="34" charset="-34"/>
                <a:cs typeface="+mj-cs"/>
              </a:rPr>
            </a:br>
            <a:r>
              <a:rPr lang="th-TH" sz="1200" b="1" dirty="0" smtClean="0">
                <a:latin typeface="TH SarabunPSK" panose="020B0500040200020003" pitchFamily="34" charset="-34"/>
                <a:cs typeface="+mj-cs"/>
              </a:rPr>
              <a:t> </a:t>
            </a:r>
            <a:endParaRPr lang="th-TH" sz="12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8" name="คำบรรยายภาพแบบลูกศรขวา 7"/>
          <p:cNvSpPr/>
          <p:nvPr/>
        </p:nvSpPr>
        <p:spPr>
          <a:xfrm>
            <a:off x="7668344" y="6165304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300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2" name="มนมุมสี่เหลี่ยมผืนผ้าด้านทแยงมุม 1"/>
          <p:cNvSpPr/>
          <p:nvPr/>
        </p:nvSpPr>
        <p:spPr>
          <a:xfrm>
            <a:off x="323528" y="118092"/>
            <a:ext cx="8496944" cy="575271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สำนักงานเลขานุการคณะอนุกรรมการบริหารกองทุนพัฒนาบทบาทสตรีจังหวัด</a:t>
            </a:r>
            <a:endParaRPr lang="th-TH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314502" y="1119694"/>
            <a:ext cx="8496943" cy="5236656"/>
          </a:xfrm>
          <a:prstGeom prst="round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800" b="1" dirty="0" smtClean="0">
              <a:latin typeface="TH SarabunPSK" panose="020B0500040200020003" pitchFamily="34" charset="-34"/>
              <a:cs typeface="+mj-cs"/>
            </a:endParaRPr>
          </a:p>
          <a:p>
            <a:endParaRPr lang="en-US" sz="1800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2843808" y="764704"/>
            <a:ext cx="3076821" cy="613637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บทบาทหน้าที่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11559" y="1385693"/>
            <a:ext cx="8352929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500" b="1" dirty="0">
                <a:latin typeface="TH SarabunPSK" panose="020B0500040200020003" pitchFamily="34" charset="-34"/>
                <a:cs typeface="+mj-cs"/>
              </a:rPr>
              <a:t>12. </a:t>
            </a:r>
            <a:r>
              <a:rPr lang="th-TH" sz="2500" b="1" dirty="0" smtClean="0">
                <a:latin typeface="TH SarabunPSK" panose="020B0500040200020003" pitchFamily="34" charset="-34"/>
                <a:cs typeface="+mj-cs"/>
              </a:rPr>
              <a:t> ประสาน</a:t>
            </a:r>
            <a:r>
              <a:rPr lang="th-TH" sz="2500" b="1" dirty="0">
                <a:latin typeface="TH SarabunPSK" panose="020B0500040200020003" pitchFamily="34" charset="-34"/>
                <a:cs typeface="+mj-cs"/>
              </a:rPr>
              <a:t>การกำหนดแผนการติดตามและการรายงานผลการดำเนินงานกับ อก</a:t>
            </a:r>
            <a:r>
              <a:rPr lang="th-TH" sz="2500" b="1" dirty="0" err="1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2500" b="1" dirty="0">
                <a:latin typeface="TH SarabunPSK" panose="020B0500040200020003" pitchFamily="34" charset="-34"/>
                <a:cs typeface="+mj-cs"/>
              </a:rPr>
              <a:t>.</a:t>
            </a:r>
            <a:r>
              <a:rPr lang="th-TH" sz="2500" b="1" dirty="0" smtClean="0">
                <a:latin typeface="TH SarabunPSK" panose="020B0500040200020003" pitchFamily="34" charset="-34"/>
                <a:cs typeface="+mj-cs"/>
              </a:rPr>
              <a:t>/</a:t>
            </a:r>
            <a:br>
              <a:rPr lang="th-TH" sz="25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500" b="1" dirty="0" smtClean="0">
                <a:latin typeface="TH SarabunPSK" panose="020B0500040200020003" pitchFamily="34" charset="-34"/>
                <a:cs typeface="+mj-cs"/>
              </a:rPr>
              <a:t>       คณะ</a:t>
            </a:r>
            <a:r>
              <a:rPr lang="th-TH" sz="2500" b="1" dirty="0">
                <a:latin typeface="TH SarabunPSK" panose="020B0500040200020003" pitchFamily="34" charset="-34"/>
                <a:cs typeface="+mj-cs"/>
              </a:rPr>
              <a:t>ขับเคลื่อน</a:t>
            </a:r>
            <a:r>
              <a:rPr lang="th-TH" sz="2500" b="1" dirty="0" smtClean="0">
                <a:latin typeface="TH SarabunPSK" panose="020B0500040200020003" pitchFamily="34" charset="-34"/>
                <a:cs typeface="+mj-cs"/>
              </a:rPr>
              <a:t>กองทุนพัฒนา</a:t>
            </a:r>
            <a:r>
              <a:rPr lang="th-TH" sz="2500" b="1" dirty="0">
                <a:latin typeface="TH SarabunPSK" panose="020B0500040200020003" pitchFamily="34" charset="-34"/>
                <a:cs typeface="+mj-cs"/>
              </a:rPr>
              <a:t>บทบาทสตรีจังหวัด ตามแนวทางที่ </a:t>
            </a:r>
            <a:r>
              <a:rPr lang="th-TH" sz="2500" b="1" dirty="0" err="1">
                <a:latin typeface="TH SarabunPSK" panose="020B0500040200020003" pitchFamily="34" charset="-34"/>
                <a:cs typeface="+mj-cs"/>
              </a:rPr>
              <a:t>สกส</a:t>
            </a:r>
            <a:r>
              <a:rPr lang="th-TH" sz="2500" b="1" dirty="0">
                <a:latin typeface="TH SarabunPSK" panose="020B0500040200020003" pitchFamily="34" charset="-34"/>
                <a:cs typeface="+mj-cs"/>
              </a:rPr>
              <a:t>.กำหนด  </a:t>
            </a:r>
            <a:br>
              <a:rPr lang="th-TH" sz="2500" b="1" dirty="0">
                <a:latin typeface="TH SarabunPSK" panose="020B0500040200020003" pitchFamily="34" charset="-34"/>
                <a:cs typeface="+mj-cs"/>
              </a:rPr>
            </a:br>
            <a:r>
              <a:rPr lang="th-TH" sz="2500" b="1" dirty="0">
                <a:latin typeface="TH SarabunPSK" panose="020B0500040200020003" pitchFamily="34" charset="-34"/>
                <a:cs typeface="+mj-cs"/>
              </a:rPr>
              <a:t> 13. รับแบบขอรับการสนับสนุนเงินกองทุนประเภทเงินอุดหนุน เพื่อเสนอต่อ อก</a:t>
            </a:r>
            <a:r>
              <a:rPr lang="th-TH" sz="2500" b="1" dirty="0" err="1" smtClean="0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2500" b="1" dirty="0" smtClean="0">
                <a:latin typeface="TH SarabunPSK" panose="020B0500040200020003" pitchFamily="34" charset="-34"/>
                <a:cs typeface="+mj-cs"/>
              </a:rPr>
              <a:t>.</a:t>
            </a:r>
            <a:br>
              <a:rPr lang="th-TH" sz="25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500" b="1" dirty="0" smtClean="0">
                <a:latin typeface="TH SarabunPSK" panose="020B0500040200020003" pitchFamily="34" charset="-34"/>
                <a:cs typeface="+mj-cs"/>
              </a:rPr>
              <a:t>        พิจารณา</a:t>
            </a:r>
            <a:r>
              <a:rPr lang="th-TH" sz="2500" b="1" dirty="0">
                <a:latin typeface="TH SarabunPSK" panose="020B0500040200020003" pitchFamily="34" charset="-34"/>
                <a:cs typeface="+mj-cs"/>
              </a:rPr>
              <a:t>อนุมัติ</a:t>
            </a:r>
            <a:br>
              <a:rPr lang="th-TH" sz="2500" b="1" dirty="0">
                <a:latin typeface="TH SarabunPSK" panose="020B0500040200020003" pitchFamily="34" charset="-34"/>
                <a:cs typeface="+mj-cs"/>
              </a:rPr>
            </a:br>
            <a:r>
              <a:rPr lang="th-TH" sz="2500" b="1" dirty="0">
                <a:latin typeface="TH SarabunPSK" panose="020B0500040200020003" pitchFamily="34" charset="-34"/>
                <a:cs typeface="+mj-cs"/>
              </a:rPr>
              <a:t> 14. </a:t>
            </a:r>
            <a:r>
              <a:rPr lang="th-TH" sz="2500" b="1" spc="-30" dirty="0">
                <a:latin typeface="TH SarabunPSK" panose="020B0500040200020003" pitchFamily="34" charset="-34"/>
                <a:cs typeface="+mj-cs"/>
              </a:rPr>
              <a:t>รายงานผลการอนุมัติโครงการทุนหมุนเวียน/เงินอุดหนุนมาที่ </a:t>
            </a:r>
            <a:r>
              <a:rPr lang="th-TH" sz="2500" b="1" spc="-30" dirty="0" err="1">
                <a:latin typeface="TH SarabunPSK" panose="020B0500040200020003" pitchFamily="34" charset="-34"/>
                <a:cs typeface="+mj-cs"/>
              </a:rPr>
              <a:t>สกส</a:t>
            </a:r>
            <a:r>
              <a:rPr lang="th-TH" sz="2500" b="1" spc="-30" dirty="0">
                <a:latin typeface="TH SarabunPSK" panose="020B0500040200020003" pitchFamily="34" charset="-34"/>
                <a:cs typeface="+mj-cs"/>
              </a:rPr>
              <a:t>. </a:t>
            </a:r>
            <a:r>
              <a:rPr lang="th-TH" sz="2500" b="1" spc="-30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2500" b="1" spc="-30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500" b="1" spc="-30" dirty="0" smtClean="0">
                <a:latin typeface="TH SarabunPSK" panose="020B0500040200020003" pitchFamily="34" charset="-34"/>
                <a:cs typeface="+mj-cs"/>
              </a:rPr>
              <a:t>        เพื่อ</a:t>
            </a:r>
            <a:r>
              <a:rPr lang="th-TH" sz="2500" b="1" spc="-30" dirty="0">
                <a:latin typeface="TH SarabunPSK" panose="020B0500040200020003" pitchFamily="34" charset="-34"/>
                <a:cs typeface="+mj-cs"/>
              </a:rPr>
              <a:t>นำเข้าที่ประชุม </a:t>
            </a:r>
            <a:r>
              <a:rPr lang="th-TH" sz="2500" b="1" spc="-30" dirty="0" err="1">
                <a:latin typeface="TH SarabunPSK" panose="020B0500040200020003" pitchFamily="34" charset="-34"/>
                <a:cs typeface="+mj-cs"/>
              </a:rPr>
              <a:t>คกส</a:t>
            </a:r>
            <a:r>
              <a:rPr lang="th-TH" sz="2500" b="1" spc="-30" dirty="0">
                <a:latin typeface="TH SarabunPSK" panose="020B0500040200020003" pitchFamily="34" charset="-34"/>
                <a:cs typeface="+mj-cs"/>
              </a:rPr>
              <a:t>. เพื่อทราบทุกเดือน</a:t>
            </a:r>
            <a:r>
              <a:rPr lang="th-TH" sz="2500" b="1" dirty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2500" b="1" dirty="0">
                <a:latin typeface="TH SarabunPSK" panose="020B0500040200020003" pitchFamily="34" charset="-34"/>
                <a:cs typeface="+mj-cs"/>
              </a:rPr>
            </a:br>
            <a:r>
              <a:rPr lang="th-TH" sz="2500" b="1" dirty="0">
                <a:latin typeface="TH SarabunPSK" panose="020B0500040200020003" pitchFamily="34" charset="-34"/>
                <a:cs typeface="+mj-cs"/>
              </a:rPr>
              <a:t> 15. รายงานผลการติดตามและผลการดำเนินงานตาม แนวทางที่ </a:t>
            </a:r>
            <a:r>
              <a:rPr lang="th-TH" sz="2500" b="1" dirty="0" err="1">
                <a:latin typeface="TH SarabunPSK" panose="020B0500040200020003" pitchFamily="34" charset="-34"/>
                <a:cs typeface="+mj-cs"/>
              </a:rPr>
              <a:t>สกส</a:t>
            </a:r>
            <a:r>
              <a:rPr lang="th-TH" sz="2500" b="1" dirty="0">
                <a:latin typeface="TH SarabunPSK" panose="020B0500040200020003" pitchFamily="34" charset="-34"/>
                <a:cs typeface="+mj-cs"/>
              </a:rPr>
              <a:t>.กำหนด</a:t>
            </a:r>
            <a:r>
              <a:rPr lang="th-TH" sz="2500" b="1" u="sng" dirty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2500" b="1" u="sng" dirty="0">
                <a:latin typeface="TH SarabunPSK" panose="020B0500040200020003" pitchFamily="34" charset="-34"/>
                <a:cs typeface="+mj-cs"/>
              </a:rPr>
            </a:br>
            <a:r>
              <a:rPr lang="en-US" sz="2500" b="1" dirty="0">
                <a:latin typeface="TH SarabunPSK" panose="020B0500040200020003" pitchFamily="34" charset="-34"/>
                <a:cs typeface="+mj-cs"/>
              </a:rPr>
              <a:t> 16. </a:t>
            </a:r>
            <a:r>
              <a:rPr lang="th-TH" sz="2500" b="1" dirty="0">
                <a:latin typeface="TH SarabunPSK" panose="020B0500040200020003" pitchFamily="34" charset="-34"/>
                <a:cs typeface="+mj-cs"/>
              </a:rPr>
              <a:t>ตรวจสอบคุณสมบัติของสมาชิกประเภทองค์กรสตรี ประกาศรายชื่อสมาชิกที่</a:t>
            </a:r>
            <a:r>
              <a:rPr lang="th-TH" sz="2500" b="1" dirty="0" smtClean="0">
                <a:latin typeface="TH SarabunPSK" panose="020B0500040200020003" pitchFamily="34" charset="-34"/>
                <a:cs typeface="+mj-cs"/>
              </a:rPr>
              <a:t>ขึ้นทะเบียน  </a:t>
            </a:r>
            <a:br>
              <a:rPr lang="th-TH" sz="25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500" b="1" dirty="0" smtClean="0">
                <a:latin typeface="TH SarabunPSK" panose="020B0500040200020003" pitchFamily="34" charset="-34"/>
                <a:cs typeface="+mj-cs"/>
              </a:rPr>
              <a:t>        แจ้ง</a:t>
            </a:r>
            <a:r>
              <a:rPr lang="th-TH" sz="2500" b="1" dirty="0" smtClean="0">
                <a:latin typeface="TH SarabunPSK" panose="020B0500040200020003" pitchFamily="34" charset="-34"/>
                <a:cs typeface="+mj-cs"/>
              </a:rPr>
              <a:t>ผลการ</a:t>
            </a:r>
            <a:r>
              <a:rPr lang="th-TH" sz="2500" b="1" dirty="0">
                <a:latin typeface="TH SarabunPSK" panose="020B0500040200020003" pitchFamily="34" charset="-34"/>
                <a:cs typeface="+mj-cs"/>
              </a:rPr>
              <a:t>ขึ้นทะเบียนให้  สกส.  ทราบของสมาชิกทั้งสองประเภท</a:t>
            </a:r>
            <a:r>
              <a:rPr lang="th-TH" sz="2500" b="1" u="sng" dirty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2500" b="1" u="sng" dirty="0">
                <a:latin typeface="TH SarabunPSK" panose="020B0500040200020003" pitchFamily="34" charset="-34"/>
                <a:cs typeface="+mj-cs"/>
              </a:rPr>
            </a:br>
            <a:r>
              <a:rPr lang="th-TH" sz="2500" b="1" dirty="0">
                <a:latin typeface="TH SarabunPSK" panose="020B0500040200020003" pitchFamily="34" charset="-34"/>
                <a:cs typeface="+mj-cs"/>
              </a:rPr>
              <a:t>  17. แจ้งผลการขึ้นทะเบียน การพ้นจากการเป็นสมาชิก ของสมาชิกประเภท</a:t>
            </a:r>
            <a:r>
              <a:rPr lang="th-TH" sz="2500" b="1" dirty="0" smtClean="0">
                <a:latin typeface="TH SarabunPSK" panose="020B0500040200020003" pitchFamily="34" charset="-34"/>
                <a:cs typeface="+mj-cs"/>
              </a:rPr>
              <a:t>องค์กร</a:t>
            </a:r>
            <a:br>
              <a:rPr lang="th-TH" sz="25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500" b="1" dirty="0" smtClean="0">
                <a:latin typeface="TH SarabunPSK" panose="020B0500040200020003" pitchFamily="34" charset="-34"/>
                <a:cs typeface="+mj-cs"/>
              </a:rPr>
              <a:t>        ให้</a:t>
            </a:r>
            <a:r>
              <a:rPr lang="th-TH" sz="2500" b="1" dirty="0">
                <a:latin typeface="TH SarabunPSK" panose="020B0500040200020003" pitchFamily="34" charset="-34"/>
                <a:cs typeface="+mj-cs"/>
              </a:rPr>
              <a:t>สมาชิกทราบ</a:t>
            </a:r>
            <a:br>
              <a:rPr lang="th-TH" sz="2500" b="1" dirty="0">
                <a:latin typeface="TH SarabunPSK" panose="020B0500040200020003" pitchFamily="34" charset="-34"/>
                <a:cs typeface="+mj-cs"/>
              </a:rPr>
            </a:br>
            <a:r>
              <a:rPr lang="th-TH" b="1" dirty="0">
                <a:latin typeface="TH SarabunPSK" panose="020B0500040200020003" pitchFamily="34" charset="-34"/>
                <a:cs typeface="+mj-cs"/>
              </a:rPr>
              <a:t>  </a:t>
            </a:r>
            <a:r>
              <a:rPr lang="th-TH" sz="2500" b="1" dirty="0">
                <a:latin typeface="TH SarabunPSK" panose="020B0500040200020003" pitchFamily="34" charset="-34"/>
                <a:cs typeface="+mj-cs"/>
              </a:rPr>
              <a:t>18.  ปฏิบัติหน้าที่อื่นตามที่ </a:t>
            </a:r>
            <a:r>
              <a:rPr lang="th-TH" sz="2500" b="1" dirty="0" err="1">
                <a:latin typeface="TH SarabunPSK" panose="020B0500040200020003" pitchFamily="34" charset="-34"/>
                <a:cs typeface="+mj-cs"/>
              </a:rPr>
              <a:t>คกส</a:t>
            </a:r>
            <a:r>
              <a:rPr lang="th-TH" sz="2500" b="1" dirty="0">
                <a:latin typeface="TH SarabunPSK" panose="020B0500040200020003" pitchFamily="34" charset="-34"/>
                <a:cs typeface="+mj-cs"/>
              </a:rPr>
              <a:t>. /อก</a:t>
            </a:r>
            <a:r>
              <a:rPr lang="th-TH" sz="2500" b="1" dirty="0" err="1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2500" b="1" dirty="0">
                <a:latin typeface="TH SarabunPSK" panose="020B0500040200020003" pitchFamily="34" charset="-34"/>
                <a:cs typeface="+mj-cs"/>
              </a:rPr>
              <a:t>. มอบหมาย</a:t>
            </a:r>
          </a:p>
        </p:txBody>
      </p:sp>
    </p:spTree>
    <p:extLst>
      <p:ext uri="{BB962C8B-B14F-4D97-AF65-F5344CB8AC3E}">
        <p14:creationId xmlns:p14="http://schemas.microsoft.com/office/powerpoint/2010/main" val="1768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5" name="มนมุมสี่เหลี่ยมผืนผ้าด้านทแยงมุม 4"/>
          <p:cNvSpPr/>
          <p:nvPr/>
        </p:nvSpPr>
        <p:spPr>
          <a:xfrm>
            <a:off x="665566" y="260648"/>
            <a:ext cx="7812868" cy="1008112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สำนักงานเลขานุการคณะอนุกรรมการกลั่นกรองและติดตามการดำเนินงาน</a:t>
            </a:r>
            <a:br>
              <a:rPr lang="th-TH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กองทุนพัฒนาบทบาทสตรีอำเภอ</a:t>
            </a:r>
            <a:endParaRPr lang="th-TH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1547664" y="2492896"/>
            <a:ext cx="6120680" cy="24495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800" b="1" dirty="0" smtClean="0">
              <a:latin typeface="TH SarabunPSK" panose="020B0500040200020003" pitchFamily="34" charset="-34"/>
              <a:cs typeface="+mj-cs"/>
            </a:endParaRPr>
          </a:p>
          <a:p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ประกอบด้วย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1. พัฒนาการอำเภอ เป็นหัวหน้าสำนักงาน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3200" b="1" dirty="0" smtClean="0">
                <a:latin typeface="TH SarabunPSK" panose="020B0500040200020003" pitchFamily="34" charset="-34"/>
                <a:cs typeface="+mj-cs"/>
              </a:rPr>
              <a:t>2. นักวิชาการพัฒนาชุมชนที่รับผิดชอบงานกองทุน </a:t>
            </a:r>
            <a:br>
              <a:rPr lang="th-TH" sz="3200" b="1" dirty="0" smtClean="0">
                <a:latin typeface="TH SarabunPSK" panose="020B0500040200020003" pitchFamily="34" charset="-34"/>
                <a:cs typeface="+mj-cs"/>
              </a:rPr>
            </a:br>
            <a:endParaRPr lang="en-US" sz="3200" b="1" dirty="0">
              <a:latin typeface="TH SarabunPSK" panose="020B0500040200020003" pitchFamily="34" charset="-34"/>
              <a:cs typeface="+mj-cs"/>
            </a:endParaRPr>
          </a:p>
          <a:p>
            <a:endParaRPr lang="en-US" sz="1800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3091391" y="1556792"/>
            <a:ext cx="2347833" cy="79208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IT๙" pitchFamily="34" charset="-34"/>
                <a:cs typeface="+mj-cs"/>
              </a:rPr>
              <a:t>โครงสร้าง</a:t>
            </a:r>
            <a:endParaRPr lang="th-TH" sz="3600" b="1" dirty="0">
              <a:latin typeface="TH SarabunIT๙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212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5" name="มนมุมสี่เหลี่ยมผืนผ้าด้านทแยงมุม 4"/>
          <p:cNvSpPr/>
          <p:nvPr/>
        </p:nvSpPr>
        <p:spPr>
          <a:xfrm>
            <a:off x="665566" y="260648"/>
            <a:ext cx="7812868" cy="1008112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สำนักงานเลขานุการคณะอนุกรรมการกลั่นกรองและติดตามการดำเนินงาน</a:t>
            </a:r>
            <a:br>
              <a:rPr lang="th-TH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กองทุนพัฒนาบทบาทสตรีอำเภอ</a:t>
            </a:r>
            <a:endParaRPr lang="th-TH" b="1" dirty="0">
              <a:latin typeface="TH SarabunPSK" panose="020B0500040200020003" pitchFamily="34" charset="-34"/>
              <a:cs typeface="+mj-cs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503548" y="1353296"/>
            <a:ext cx="8136904" cy="5319077"/>
            <a:chOff x="503548" y="1353296"/>
            <a:chExt cx="8136904" cy="5319077"/>
          </a:xfrm>
        </p:grpSpPr>
        <p:sp>
          <p:nvSpPr>
            <p:cNvPr id="10" name="สี่เหลี่ยมผืนผ้ามุมมน 9"/>
            <p:cNvSpPr/>
            <p:nvPr/>
          </p:nvSpPr>
          <p:spPr>
            <a:xfrm>
              <a:off x="503548" y="1707072"/>
              <a:ext cx="8136904" cy="4965301"/>
            </a:xfrm>
            <a:prstGeom prst="roundRect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th-TH" sz="1800" b="1" dirty="0" smtClean="0">
                <a:latin typeface="TH SarabunPSK" panose="020B0500040200020003" pitchFamily="34" charset="-34"/>
                <a:cs typeface="+mj-cs"/>
              </a:endParaRPr>
            </a:p>
            <a:p>
              <a:endParaRPr lang="en-US" sz="1800" dirty="0">
                <a:latin typeface="TH SarabunPSK" panose="020B0500040200020003" pitchFamily="34" charset="-34"/>
                <a:cs typeface="+mj-cs"/>
              </a:endParaRPr>
            </a:p>
          </p:txBody>
        </p:sp>
        <p:sp>
          <p:nvSpPr>
            <p:cNvPr id="11" name="วงรี 10"/>
            <p:cNvSpPr/>
            <p:nvPr/>
          </p:nvSpPr>
          <p:spPr>
            <a:xfrm>
              <a:off x="3124200" y="1353296"/>
              <a:ext cx="2717167" cy="70755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b="1" dirty="0" smtClean="0">
                  <a:latin typeface="TH SarabunIT๙" pitchFamily="34" charset="-34"/>
                  <a:cs typeface="+mj-cs"/>
                </a:rPr>
                <a:t>บทบาทหน้าที่</a:t>
              </a:r>
              <a:endParaRPr lang="th-TH" sz="3200" b="1" dirty="0">
                <a:latin typeface="TH SarabunIT๙" pitchFamily="34" charset="-34"/>
                <a:cs typeface="+mj-cs"/>
              </a:endParaRPr>
            </a:p>
          </p:txBody>
        </p:sp>
      </p:grpSp>
      <p:sp>
        <p:nvSpPr>
          <p:cNvPr id="12" name="สี่เหลี่ยมผืนผ้า 11"/>
          <p:cNvSpPr/>
          <p:nvPr/>
        </p:nvSpPr>
        <p:spPr>
          <a:xfrm>
            <a:off x="773578" y="2339603"/>
            <a:ext cx="78668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1. </a:t>
            </a:r>
            <a:r>
              <a:rPr lang="th-TH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กำหนดสถานที่ยื่นแบบขอรับการสนับสนุน</a:t>
            </a:r>
            <a:r>
              <a:rPr lang="th-TH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โครงการเสนอ </a:t>
            </a:r>
            <a:r>
              <a:rPr lang="th-TH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อก</a:t>
            </a:r>
            <a:r>
              <a:rPr lang="th-TH" b="1" dirty="0" err="1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ส.อ</a:t>
            </a:r>
            <a:r>
              <a:rPr lang="th-TH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. </a:t>
            </a:r>
            <a:br>
              <a:rPr lang="th-TH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</a:br>
            <a:r>
              <a:rPr lang="th-TH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2. จัดประชุม อก</a:t>
            </a:r>
            <a:r>
              <a:rPr lang="th-TH" b="1" dirty="0" err="1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ส.อ</a:t>
            </a:r>
            <a:r>
              <a:rPr lang="th-TH" b="1" dirty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. เพื่อพิจารณาให้ความ</a:t>
            </a:r>
            <a:r>
              <a:rPr lang="th-TH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  <a:t>เห็นชอบโครงการ </a:t>
            </a:r>
            <a:br>
              <a:rPr lang="th-TH" b="1" dirty="0" smtClean="0">
                <a:latin typeface="TH SarabunPSK" panose="020B0500040200020003" pitchFamily="34" charset="-34"/>
                <a:ea typeface="Garamond" panose="02020404030301010803" pitchFamily="18" charset="0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3. </a:t>
            </a:r>
            <a:r>
              <a:rPr lang="th-TH" b="1" spc="-60" dirty="0">
                <a:latin typeface="TH SarabunPSK" panose="020B0500040200020003" pitchFamily="34" charset="-34"/>
                <a:cs typeface="+mj-cs"/>
              </a:rPr>
              <a:t>ประสาน </a:t>
            </a:r>
            <a:r>
              <a:rPr lang="th-TH" b="1" spc="-60" dirty="0" err="1">
                <a:latin typeface="TH SarabunPSK" panose="020B0500040200020003" pitchFamily="34" charset="-34"/>
                <a:cs typeface="+mj-cs"/>
              </a:rPr>
              <a:t>อบต</a:t>
            </a:r>
            <a:r>
              <a:rPr lang="th-TH" b="1" spc="-60" dirty="0">
                <a:latin typeface="TH SarabunPSK" panose="020B0500040200020003" pitchFamily="34" charset="-34"/>
                <a:cs typeface="+mj-cs"/>
              </a:rPr>
              <a:t>.และเทศบาลในพื้นที่จัดประชุมอาสาสมัครผู้ประสานงาน</a:t>
            </a:r>
            <a:r>
              <a:rPr lang="th-TH" b="1" spc="-60" dirty="0" smtClean="0">
                <a:latin typeface="TH SarabunPSK" panose="020B0500040200020003" pitchFamily="34" charset="-34"/>
                <a:cs typeface="+mj-cs"/>
              </a:rPr>
              <a:t>การ</a:t>
            </a:r>
            <a:br>
              <a:rPr lang="th-TH" b="1" spc="-60" dirty="0" smtClean="0">
                <a:latin typeface="TH SarabunPSK" panose="020B0500040200020003" pitchFamily="34" charset="-34"/>
                <a:cs typeface="+mj-cs"/>
              </a:rPr>
            </a:br>
            <a:r>
              <a:rPr lang="th-TH" b="1" spc="-60" dirty="0" smtClean="0">
                <a:latin typeface="TH SarabunPSK" panose="020B0500040200020003" pitchFamily="34" charset="-34"/>
                <a:cs typeface="+mj-cs"/>
              </a:rPr>
              <a:t>     ดำเนินงานกองทุน</a:t>
            </a:r>
            <a:r>
              <a:rPr lang="th-TH" b="1" spc="-60" dirty="0">
                <a:latin typeface="TH SarabunPSK" panose="020B0500040200020003" pitchFamily="34" charset="-34"/>
                <a:cs typeface="+mj-cs"/>
              </a:rPr>
              <a:t>พัฒนา</a:t>
            </a:r>
            <a:r>
              <a:rPr lang="th-TH" b="1" spc="-60" dirty="0" smtClean="0">
                <a:latin typeface="TH SarabunPSK" panose="020B0500040200020003" pitchFamily="34" charset="-34"/>
                <a:cs typeface="+mj-cs"/>
              </a:rPr>
              <a:t>บทบาท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สตรี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ประจำหมู่บ้าน/ชุมชนที่ได้รับคัดเลือก 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     ณ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ทำการองค์การบริหารส่วนตำบล /เทศบาล 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เพื่อ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คัดเลือก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คณะทำงาน</a:t>
            </a:r>
            <a:br>
              <a:rPr lang="th-TH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     ขับเคลื่อน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กองทุนพัฒนาบทบาทสตรีตำบล/เทศบาล  จำนวน 7-9 คน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4.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รวบรวมโครงการที่ผ่านการเห็นชอบจาก อก</a:t>
            </a:r>
            <a:r>
              <a:rPr lang="th-TH" b="1" dirty="0" err="1" smtClean="0">
                <a:latin typeface="TH SarabunPSK" panose="020B0500040200020003" pitchFamily="34" charset="-34"/>
                <a:cs typeface="+mj-cs"/>
              </a:rPr>
              <a:t>ส.อ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.   </a:t>
            </a:r>
            <a:br>
              <a:rPr lang="th-TH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     ส่ง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สำนักงานเลขานุการ อก</a:t>
            </a:r>
            <a:r>
              <a:rPr lang="th-TH" b="1" dirty="0" err="1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. เพื่อเสนอ 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  อก</a:t>
            </a:r>
            <a:r>
              <a:rPr lang="th-TH" b="1" dirty="0" err="1" smtClean="0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. 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พิจารณาอนุมัติโครงการ</a:t>
            </a:r>
            <a:br>
              <a:rPr lang="th-TH" b="1" dirty="0">
                <a:latin typeface="TH SarabunPSK" panose="020B0500040200020003" pitchFamily="34" charset="-34"/>
                <a:cs typeface="+mj-cs"/>
              </a:rPr>
            </a:br>
            <a:r>
              <a:rPr lang="th-TH" sz="1600" b="1" dirty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1600" b="1" dirty="0">
                <a:latin typeface="TH SarabunPSK" panose="020B0500040200020003" pitchFamily="34" charset="-34"/>
                <a:cs typeface="+mj-cs"/>
              </a:rPr>
            </a:br>
            <a:endParaRPr lang="th-TH" sz="16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3" name="คำบรรยายภาพแบบลูกศรขวา 12"/>
          <p:cNvSpPr/>
          <p:nvPr/>
        </p:nvSpPr>
        <p:spPr>
          <a:xfrm>
            <a:off x="7668344" y="6165304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534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5" name="มนมุมสี่เหลี่ยมผืนผ้าด้านทแยงมุม 4"/>
          <p:cNvSpPr/>
          <p:nvPr/>
        </p:nvSpPr>
        <p:spPr>
          <a:xfrm>
            <a:off x="665566" y="260648"/>
            <a:ext cx="7812868" cy="1008112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สำนักงานเลขานุการคณะอนุกรรมการกลั่นกรองและติดตามการดำเนินงาน</a:t>
            </a:r>
            <a:br>
              <a:rPr lang="th-TH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กองทุนพัฒนาบทบาทสตรีอำเภอ</a:t>
            </a:r>
            <a:endParaRPr lang="th-TH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395536" y="1682130"/>
            <a:ext cx="8280920" cy="4856782"/>
          </a:xfrm>
          <a:prstGeom prst="round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800" b="1" dirty="0" smtClean="0">
              <a:latin typeface="TH SarabunPSK" panose="020B0500040200020003" pitchFamily="34" charset="-34"/>
              <a:cs typeface="+mj-cs"/>
            </a:endParaRPr>
          </a:p>
          <a:p>
            <a:endParaRPr lang="en-US" sz="1800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3175191" y="1352135"/>
            <a:ext cx="2721610" cy="65037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บทบาทหน้าที่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39552" y="2332500"/>
            <a:ext cx="806489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5.  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แจ้งผลการพิจารณาที่ไม่ผ่านการพิจารณาให้ผู้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เสนอ 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โครงการนั้นให้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ปรับปรุง</a:t>
            </a:r>
            <a:br>
              <a:rPr lang="th-TH" sz="2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     แก้ไขโครงการภายในสามสิบวัน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นับแต่วันที่ได้รับแจ้ง เมื่อพ้นกำหนด ถ้า อก</a:t>
            </a:r>
            <a:r>
              <a:rPr lang="th-TH" sz="2600" b="1" dirty="0" err="1">
                <a:latin typeface="TH SarabunPSK" panose="020B0500040200020003" pitchFamily="34" charset="-34"/>
                <a:cs typeface="+mj-cs"/>
              </a:rPr>
              <a:t>ส.อ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. 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2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     ไม่ได้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รับโครงการที่ได้แก้ไข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แล้วให้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ถือว่าผู้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เสนอโครงการ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ไม่ประสงค์ขอรับการสนับสนุน</a:t>
            </a:r>
            <a:br>
              <a:rPr lang="th-TH" sz="2600" b="1" dirty="0">
                <a:latin typeface="TH SarabunPSK" panose="020B0500040200020003" pitchFamily="34" charset="-34"/>
                <a:cs typeface="+mj-cs"/>
              </a:rPr>
            </a:br>
            <a:r>
              <a:rPr lang="th-TH" sz="2600" b="1" dirty="0">
                <a:latin typeface="TH SarabunPSK" panose="020B0500040200020003" pitchFamily="34" charset="-34"/>
                <a:cs typeface="+mj-cs"/>
              </a:rPr>
              <a:t>6. 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 แจ้ง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หนังสือเชิญบุคคลที่เกี่ยวข้องหรือสมาชิกผู้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ขอรับการ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สนับสนุนเงินจากกองทุน 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2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     (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ตามที่ อก</a:t>
            </a:r>
            <a:r>
              <a:rPr lang="th-TH" sz="2600" b="1" dirty="0" err="1" smtClean="0">
                <a:latin typeface="TH SarabunPSK" panose="020B0500040200020003" pitchFamily="34" charset="-34"/>
                <a:cs typeface="+mj-cs"/>
              </a:rPr>
              <a:t>ส.อ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. แสดงความเห็น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) มาสอบถามหรือขอให้ส่งเอกสาร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เพื่อประกอบการ</a:t>
            </a:r>
            <a:br>
              <a:rPr lang="th-TH" sz="2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     พิจารณา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เพิ่มเติม</a:t>
            </a:r>
            <a:br>
              <a:rPr lang="th-TH" sz="2600" b="1" dirty="0">
                <a:latin typeface="TH SarabunPSK" panose="020B0500040200020003" pitchFamily="34" charset="-34"/>
                <a:cs typeface="+mj-cs"/>
              </a:rPr>
            </a:br>
            <a:r>
              <a:rPr lang="th-TH" sz="2600" b="1" dirty="0">
                <a:latin typeface="TH SarabunPSK" panose="020B0500040200020003" pitchFamily="34" charset="-34"/>
                <a:cs typeface="+mj-cs"/>
              </a:rPr>
              <a:t> 7. รับและรวบรวมรายงานผลการดำเนินงาน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กองทุนพัฒนา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บทบาทสตรีจากสมาชิก 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2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      ใบสำคัญ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รับเงิน 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ส่งสำนักงาน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เลขานุการ อก</a:t>
            </a:r>
            <a:r>
              <a:rPr lang="th-TH" sz="2600" b="1" dirty="0" err="1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. ตาม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กำหนด </a:t>
            </a:r>
            <a:br>
              <a:rPr lang="th-TH" sz="2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 8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. 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 เผยแพร่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ประชาสัมพันธ์งาน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กองทุน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/>
            </a:r>
            <a:br>
              <a:rPr lang="th-TH" sz="24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 </a:t>
            </a:r>
            <a:endParaRPr lang="th-TH" sz="24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8" name="คำบรรยายภาพแบบลูกศรขวา 7"/>
          <p:cNvSpPr/>
          <p:nvPr/>
        </p:nvSpPr>
        <p:spPr>
          <a:xfrm>
            <a:off x="7668344" y="6165304"/>
            <a:ext cx="1080120" cy="504056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ต่อ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412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5" name="มนมุมสี่เหลี่ยมผืนผ้าด้านทแยงมุม 4"/>
          <p:cNvSpPr/>
          <p:nvPr/>
        </p:nvSpPr>
        <p:spPr>
          <a:xfrm>
            <a:off x="665566" y="260648"/>
            <a:ext cx="7812868" cy="1008112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สำนักงานเลขานุการคณะอนุกรรมการกลั่นกรองและติดตามการดำเนินงาน</a:t>
            </a:r>
            <a:br>
              <a:rPr lang="th-TH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กองทุนพัฒนาบทบาทสตรีอำเภอ</a:t>
            </a:r>
            <a:endParaRPr lang="th-TH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251520" y="1700809"/>
            <a:ext cx="8424936" cy="4838104"/>
          </a:xfrm>
          <a:prstGeom prst="round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800" b="1" dirty="0" smtClean="0">
              <a:latin typeface="TH SarabunPSK" panose="020B0500040200020003" pitchFamily="34" charset="-34"/>
              <a:cs typeface="+mj-cs"/>
            </a:endParaRPr>
          </a:p>
          <a:p>
            <a:endParaRPr lang="en-US" sz="1800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3103183" y="1304765"/>
            <a:ext cx="2721610" cy="79208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บทบาทหน้าที่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65566" y="2267744"/>
            <a:ext cx="793888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9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. รับและรวบรวมการขอแก้ไขปรับปรุง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แผนงาน 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โครงการของเงินทุนหมุนเวียน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ของ</a:t>
            </a:r>
            <a:br>
              <a:rPr lang="th-TH" sz="2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    สมาชิก 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ส่ง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ให้สำนักงาน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เลขานุการ อก</a:t>
            </a:r>
            <a:r>
              <a:rPr lang="th-TH" sz="2600" b="1" dirty="0" err="1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. เพื่อเสนอต่อ อก</a:t>
            </a:r>
            <a:r>
              <a:rPr lang="th-TH" sz="2600" b="1" dirty="0" err="1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.  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 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พิจารณาอนุมัติ</a:t>
            </a:r>
            <a:br>
              <a:rPr lang="th-TH" sz="2600" b="1" dirty="0">
                <a:latin typeface="TH SarabunPSK" panose="020B0500040200020003" pitchFamily="34" charset="-34"/>
                <a:cs typeface="+mj-cs"/>
              </a:rPr>
            </a:br>
            <a:r>
              <a:rPr lang="th-TH" sz="2600" b="1" dirty="0">
                <a:latin typeface="TH SarabunPSK" panose="020B0500040200020003" pitchFamily="34" charset="-34"/>
                <a:cs typeface="+mj-cs"/>
              </a:rPr>
              <a:t>10. ประสานการกำหนดแผนการติดตามและ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การรายงาน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ผลการดำเนินงานกับ อก</a:t>
            </a:r>
            <a:r>
              <a:rPr lang="th-TH" sz="2600" b="1" dirty="0" err="1">
                <a:latin typeface="TH SarabunPSK" panose="020B0500040200020003" pitchFamily="34" charset="-34"/>
                <a:cs typeface="+mj-cs"/>
              </a:rPr>
              <a:t>ส.อ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.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/</a:t>
            </a:r>
            <a:br>
              <a:rPr lang="th-TH" sz="2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     คณะขับเคลื่อน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กองทุนพัฒนาบทบาทสตรีตำบล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/ 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เทศบาล/อาสาสมัครผู้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ประสานงาน</a:t>
            </a:r>
            <a:br>
              <a:rPr lang="th-TH" sz="2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     กอง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ทุน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ฯ หมู่บ้าน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/ชุมชนตามแนวทางที่ อก</a:t>
            </a:r>
            <a:r>
              <a:rPr lang="th-TH" sz="2600" b="1" dirty="0" err="1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./</a:t>
            </a:r>
            <a:r>
              <a:rPr lang="th-TH" sz="2600" b="1" dirty="0" err="1">
                <a:latin typeface="TH SarabunPSK" panose="020B0500040200020003" pitchFamily="34" charset="-34"/>
                <a:cs typeface="+mj-cs"/>
              </a:rPr>
              <a:t>สกส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.กำหนด </a:t>
            </a:r>
            <a:br>
              <a:rPr lang="th-TH" sz="2600" b="1" dirty="0">
                <a:latin typeface="TH SarabunPSK" panose="020B0500040200020003" pitchFamily="34" charset="-34"/>
                <a:cs typeface="+mj-cs"/>
              </a:rPr>
            </a:br>
            <a:r>
              <a:rPr lang="th-TH" sz="2600" b="1" dirty="0">
                <a:latin typeface="TH SarabunPSK" panose="020B0500040200020003" pitchFamily="34" charset="-34"/>
                <a:cs typeface="+mj-cs"/>
              </a:rPr>
              <a:t>11. รายงานผลการติดตามและผลการดำเนินงาน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ตาม 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แนวทางที่ </a:t>
            </a:r>
            <a:r>
              <a:rPr lang="th-TH" sz="2600" b="1" dirty="0" err="1">
                <a:latin typeface="TH SarabunPSK" panose="020B0500040200020003" pitchFamily="34" charset="-34"/>
                <a:cs typeface="+mj-cs"/>
              </a:rPr>
              <a:t>สกส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.กำหนด</a:t>
            </a:r>
            <a:r>
              <a:rPr lang="th-TH" sz="2600" b="1" u="sng" dirty="0">
                <a:latin typeface="TH SarabunPSK" panose="020B0500040200020003" pitchFamily="34" charset="-34"/>
                <a:cs typeface="+mj-cs"/>
              </a:rPr>
              <a:t> </a:t>
            </a:r>
            <a:r>
              <a:rPr lang="en-US" sz="2600" b="1" dirty="0">
                <a:latin typeface="TH SarabunPSK" panose="020B0500040200020003" pitchFamily="34" charset="-34"/>
                <a:cs typeface="+mj-cs"/>
              </a:rPr>
              <a:t/>
            </a:r>
            <a:br>
              <a:rPr lang="en-US" sz="2600" b="1" dirty="0">
                <a:latin typeface="TH SarabunPSK" panose="020B0500040200020003" pitchFamily="34" charset="-34"/>
                <a:cs typeface="+mj-cs"/>
              </a:rPr>
            </a:br>
            <a:r>
              <a:rPr lang="th-TH" sz="2600" b="1" dirty="0">
                <a:latin typeface="TH SarabunPSK" panose="020B0500040200020003" pitchFamily="34" charset="-34"/>
                <a:cs typeface="+mj-cs"/>
              </a:rPr>
              <a:t>12</a:t>
            </a:r>
            <a:r>
              <a:rPr lang="en-US" sz="2600" b="1" dirty="0">
                <a:latin typeface="TH SarabunPSK" panose="020B0500040200020003" pitchFamily="34" charset="-34"/>
                <a:cs typeface="+mj-cs"/>
              </a:rPr>
              <a:t>. 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ตรวจสอบคุณสมบัติของสมาชิกประเภท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บุคคลธรรมดา 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ประกาศรายชื่อ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สมาชิก</a:t>
            </a:r>
            <a:br>
              <a:rPr lang="th-TH" sz="2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      แจ้ง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ผลการ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ขึ้น 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ทะเบียนให้ สำนักงานเลขานุการ อก</a:t>
            </a:r>
            <a:r>
              <a:rPr lang="th-TH" sz="2600" b="1" dirty="0" err="1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.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ทราบ</a:t>
            </a:r>
            <a:br>
              <a:rPr lang="th-TH" sz="2600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13.  ปฏิบัติ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หน้าที่อื่นตามที่ </a:t>
            </a:r>
            <a:r>
              <a:rPr lang="th-TH" sz="2600" b="1" dirty="0" smtClean="0">
                <a:latin typeface="TH SarabunPSK" panose="020B0500040200020003" pitchFamily="34" charset="-34"/>
                <a:cs typeface="+mj-cs"/>
              </a:rPr>
              <a:t> อก</a:t>
            </a:r>
            <a:r>
              <a:rPr lang="th-TH" sz="2600" b="1" dirty="0" err="1">
                <a:latin typeface="TH SarabunPSK" panose="020B0500040200020003" pitchFamily="34" charset="-34"/>
                <a:cs typeface="+mj-cs"/>
              </a:rPr>
              <a:t>ส.จ</a:t>
            </a:r>
            <a:r>
              <a:rPr lang="th-TH" sz="2600" b="1" dirty="0">
                <a:latin typeface="TH SarabunPSK" panose="020B0500040200020003" pitchFamily="34" charset="-34"/>
                <a:cs typeface="+mj-cs"/>
              </a:rPr>
              <a:t>. มอบหมาย</a:t>
            </a:r>
            <a:br>
              <a:rPr lang="th-TH" sz="2600" b="1" dirty="0">
                <a:latin typeface="TH SarabunPSK" panose="020B0500040200020003" pitchFamily="34" charset="-34"/>
                <a:cs typeface="+mj-cs"/>
              </a:rPr>
            </a:br>
            <a:endParaRPr lang="th-TH" sz="2600" b="1" dirty="0"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367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649839" y="1916832"/>
            <a:ext cx="384432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166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สวัสดี</a:t>
            </a:r>
            <a:endParaRPr lang="th-TH" sz="16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11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มุมมน 9"/>
          <p:cNvSpPr/>
          <p:nvPr/>
        </p:nvSpPr>
        <p:spPr>
          <a:xfrm>
            <a:off x="251520" y="4149080"/>
            <a:ext cx="8496944" cy="1656184"/>
          </a:xfrm>
          <a:prstGeom prst="round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TH SarabunPSK" pitchFamily="34" charset="-34"/>
                <a:cs typeface="+mj-cs"/>
              </a:rPr>
              <a:t>4</a:t>
            </a:r>
            <a:r>
              <a:rPr lang="th-TH" sz="3600" b="1" dirty="0" smtClean="0">
                <a:latin typeface="TH SarabunPSK" pitchFamily="34" charset="-34"/>
                <a:cs typeface="+mj-cs"/>
              </a:rPr>
              <a:t>. เป็นแหล่งเงินทุนเพื่อสนับสนุนโครงการอื่นๆ  ที่เป็นการแก้ไข</a:t>
            </a:r>
            <a:br>
              <a:rPr lang="th-TH" sz="3600" b="1" dirty="0" smtClean="0">
                <a:latin typeface="TH SarabunPSK" pitchFamily="34" charset="-34"/>
                <a:cs typeface="+mj-cs"/>
              </a:rPr>
            </a:br>
            <a:r>
              <a:rPr lang="th-TH" sz="3600" b="1" dirty="0" smtClean="0">
                <a:latin typeface="TH SarabunPSK" pitchFamily="34" charset="-34"/>
                <a:cs typeface="+mj-cs"/>
              </a:rPr>
              <a:t>   ปัญหาและพัฒนาสตรีตามที่คณะกรรมการพิจารณาเห็นสมควร</a:t>
            </a:r>
            <a:endParaRPr lang="th-TH" sz="3600" b="1" dirty="0">
              <a:latin typeface="TH SarabunPSK" pitchFamily="34" charset="-34"/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1877261" y="110840"/>
            <a:ext cx="4824536" cy="1124745"/>
          </a:xfrm>
          <a:prstGeom prst="ellips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วัตถุ</a:t>
            </a:r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ประสงค์กองทุนฯ</a:t>
            </a:r>
            <a:endParaRPr lang="th-TH" sz="48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251520" y="1556792"/>
            <a:ext cx="8496944" cy="2376264"/>
          </a:xfrm>
          <a:prstGeom prst="round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TH SarabunPSK" pitchFamily="34" charset="-34"/>
                <a:cs typeface="+mj-cs"/>
              </a:rPr>
              <a:t>3</a:t>
            </a:r>
            <a:r>
              <a:rPr lang="th-TH" sz="3600" b="1" dirty="0" smtClean="0">
                <a:latin typeface="TH SarabunPSK" pitchFamily="34" charset="-34"/>
                <a:cs typeface="+mj-cs"/>
              </a:rPr>
              <a:t>. เป็นแหล่งเงินทุนเพื่อการส่งเสริม  สนับสนุนการจัดกิจกรรม</a:t>
            </a:r>
            <a:br>
              <a:rPr lang="th-TH" sz="3600" b="1" dirty="0" smtClean="0">
                <a:latin typeface="TH SarabunPSK" pitchFamily="34" charset="-34"/>
                <a:cs typeface="+mj-cs"/>
              </a:rPr>
            </a:br>
            <a:r>
              <a:rPr lang="th-TH" sz="3600" b="1" dirty="0" smtClean="0">
                <a:latin typeface="TH SarabunPSK" pitchFamily="34" charset="-34"/>
                <a:cs typeface="+mj-cs"/>
              </a:rPr>
              <a:t>   ในการพัฒนาบทบาทสตรี  การสร้างภาวะผู้นำ  การพัฒนาองค์</a:t>
            </a:r>
            <a:br>
              <a:rPr lang="th-TH" sz="3600" b="1" dirty="0" smtClean="0">
                <a:latin typeface="TH SarabunPSK" pitchFamily="34" charset="-34"/>
                <a:cs typeface="+mj-cs"/>
              </a:rPr>
            </a:br>
            <a:r>
              <a:rPr lang="th-TH" sz="3600" b="1" dirty="0" smtClean="0">
                <a:latin typeface="TH SarabunPSK" pitchFamily="34" charset="-34"/>
                <a:cs typeface="+mj-cs"/>
              </a:rPr>
              <a:t>   ความรู้  เพื่อเสริมสร้างความเข้มแข็งทางด้านสังคมให้แก่สตรี</a:t>
            </a:r>
            <a:br>
              <a:rPr lang="th-TH" sz="3600" b="1" dirty="0" smtClean="0">
                <a:latin typeface="TH SarabunPSK" pitchFamily="34" charset="-34"/>
                <a:cs typeface="+mj-cs"/>
              </a:rPr>
            </a:br>
            <a:r>
              <a:rPr lang="th-TH" sz="3600" b="1" dirty="0" smtClean="0">
                <a:latin typeface="TH SarabunPSK" pitchFamily="34" charset="-34"/>
                <a:cs typeface="+mj-cs"/>
              </a:rPr>
              <a:t>   และองค์กรของสตรี</a:t>
            </a:r>
            <a:endParaRPr lang="th-TH" sz="3600" b="1" dirty="0">
              <a:latin typeface="TH SarabunPSK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30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ลูกศรลง 15"/>
          <p:cNvSpPr/>
          <p:nvPr/>
        </p:nvSpPr>
        <p:spPr>
          <a:xfrm>
            <a:off x="4427984" y="2732864"/>
            <a:ext cx="648072" cy="4206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sp>
        <p:nvSpPr>
          <p:cNvPr id="2" name="ลูกศรลง 1"/>
          <p:cNvSpPr/>
          <p:nvPr/>
        </p:nvSpPr>
        <p:spPr>
          <a:xfrm>
            <a:off x="2195736" y="4448520"/>
            <a:ext cx="648072" cy="4206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sp>
        <p:nvSpPr>
          <p:cNvPr id="15" name="ลูกศรลง 14"/>
          <p:cNvSpPr/>
          <p:nvPr/>
        </p:nvSpPr>
        <p:spPr>
          <a:xfrm>
            <a:off x="6246185" y="4391546"/>
            <a:ext cx="648072" cy="4206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0" y="63944"/>
            <a:ext cx="9100458" cy="1564855"/>
          </a:xfrm>
          <a:prstGeom prst="round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latin typeface="TH SarabunIT๙" pitchFamily="34" charset="-34"/>
                <a:cs typeface="+mj-cs"/>
              </a:rPr>
              <a:t>กฎหมาย ระเบียบ ข้อบังคับ </a:t>
            </a:r>
            <a:br>
              <a:rPr lang="th-TH" sz="4800" b="1" dirty="0" smtClean="0">
                <a:latin typeface="TH SarabunIT๙" pitchFamily="34" charset="-34"/>
                <a:cs typeface="+mj-cs"/>
              </a:rPr>
            </a:br>
            <a:r>
              <a:rPr lang="th-TH" sz="4800" b="1" dirty="0" smtClean="0">
                <a:latin typeface="TH SarabunIT๙" pitchFamily="34" charset="-34"/>
                <a:cs typeface="+mj-cs"/>
              </a:rPr>
              <a:t>และหลักเกณฑ์ที่</a:t>
            </a:r>
            <a:r>
              <a:rPr lang="th-TH" sz="4800" b="1" dirty="0" smtClean="0">
                <a:latin typeface="TH SarabunIT๙" pitchFamily="34" charset="-34"/>
                <a:cs typeface="+mj-cs"/>
              </a:rPr>
              <a:t>เกี่ยวข้อง</a:t>
            </a:r>
            <a:endParaRPr lang="th-TH" sz="4800" b="1" dirty="0">
              <a:latin typeface="TH SarabunIT๙" pitchFamily="34" charset="-34"/>
              <a:cs typeface="+mj-cs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323528" y="1915146"/>
            <a:ext cx="8513144" cy="936104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พระราชบัญญัติ ว่าด้วยการบริหารทุนหมุนเวียน พ.ศ. </a:t>
            </a:r>
            <a:r>
              <a:rPr lang="en-US" sz="36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2558</a:t>
            </a:r>
            <a:endParaRPr lang="th-TH" sz="3600" b="1" dirty="0">
              <a:solidFill>
                <a:schemeClr val="bg1"/>
              </a:solidFill>
              <a:latin typeface="Cordia New" pitchFamily="34" charset="-34"/>
              <a:cs typeface="+mj-cs"/>
            </a:endParaRPr>
          </a:p>
        </p:txBody>
      </p:sp>
      <p:sp>
        <p:nvSpPr>
          <p:cNvPr id="26" name="สี่เหลี่ยมผืนผ้ามุมมน 25"/>
          <p:cNvSpPr/>
          <p:nvPr/>
        </p:nvSpPr>
        <p:spPr>
          <a:xfrm>
            <a:off x="351713" y="3164421"/>
            <a:ext cx="8513144" cy="130755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ข้อบังคับคณะกรรมการบริหารกองทุนพัฒนาบทบาทสตรี </a:t>
            </a:r>
            <a:b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ว่าด้วยการบริหารกองทุนพัฒนาบทบาทสตรี พ.ศ. </a:t>
            </a:r>
            <a:r>
              <a:rPr lang="en-US" sz="32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2559</a:t>
            </a:r>
            <a:endParaRPr lang="th-TH" sz="3200" b="1" dirty="0">
              <a:solidFill>
                <a:schemeClr val="bg1"/>
              </a:solidFill>
              <a:latin typeface="Cordia New" pitchFamily="34" charset="-34"/>
              <a:cs typeface="+mj-cs"/>
            </a:endParaRPr>
          </a:p>
        </p:txBody>
      </p:sp>
      <p:sp>
        <p:nvSpPr>
          <p:cNvPr id="27" name="สี่เหลี่ยมผืนผ้ามุมมน 26"/>
          <p:cNvSpPr/>
          <p:nvPr/>
        </p:nvSpPr>
        <p:spPr>
          <a:xfrm>
            <a:off x="4652388" y="4857227"/>
            <a:ext cx="4212469" cy="18002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หลักเกณฑ์  วิธีการ และเงื่อนไข เกี่ยวกับการใช้จ่ายเงินประเภทเงินทุนหมุนเวียนและประเภทเงินอุดหนุนของกองทุนพัฒนาบทบาทสตรี พ.ศ. </a:t>
            </a:r>
            <a:r>
              <a:rPr lang="en-US" b="1" dirty="0" smtClean="0">
                <a:latin typeface="Cordia New" pitchFamily="34" charset="-34"/>
                <a:cs typeface="+mj-cs"/>
              </a:rPr>
              <a:t>2559</a:t>
            </a:r>
            <a:endParaRPr lang="th-TH" b="1" dirty="0">
              <a:latin typeface="Cordia New" pitchFamily="34" charset="-34"/>
              <a:cs typeface="+mj-cs"/>
            </a:endParaRPr>
          </a:p>
        </p:txBody>
      </p:sp>
      <p:sp>
        <p:nvSpPr>
          <p:cNvPr id="28" name="สี่เหลี่ยมผืนผ้ามุมมน 27"/>
          <p:cNvSpPr/>
          <p:nvPr/>
        </p:nvSpPr>
        <p:spPr>
          <a:xfrm>
            <a:off x="249553" y="4869160"/>
            <a:ext cx="4300676" cy="180020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H SarabunIT๙" pitchFamily="34" charset="-34"/>
                <a:cs typeface="+mj-cs"/>
              </a:rPr>
              <a:t>หลักเกณฑ์  วิธีการ และเงื่อนไข เกี่ยวกับคุณสมบัติการเป็นสมาชิก การขอขึ้นทะเบียนเป็นสมาชิก และการพ้นจากการเป็นสมาชิกของกองทุนพัฒนาบทบาทสตรี พ.ศ.</a:t>
            </a:r>
            <a:r>
              <a:rPr lang="en-US" sz="2400" b="1" dirty="0" smtClean="0">
                <a:latin typeface="TH SarabunIT๙" pitchFamily="34" charset="-34"/>
                <a:cs typeface="+mj-cs"/>
              </a:rPr>
              <a:t> </a:t>
            </a:r>
            <a:r>
              <a:rPr lang="en-US" sz="2400" b="1" dirty="0" smtClean="0">
                <a:latin typeface="Cordia New" pitchFamily="34" charset="-34"/>
                <a:cs typeface="+mj-cs"/>
              </a:rPr>
              <a:t>2559</a:t>
            </a:r>
            <a:endParaRPr lang="th-TH" sz="2400" b="1" dirty="0">
              <a:latin typeface="Cordia New" pitchFamily="34" charset="-34"/>
              <a:cs typeface="+mj-cs"/>
            </a:endParaRPr>
          </a:p>
        </p:txBody>
      </p:sp>
      <p:sp>
        <p:nvSpPr>
          <p:cNvPr id="30" name="วงรี 29"/>
          <p:cNvSpPr/>
          <p:nvPr/>
        </p:nvSpPr>
        <p:spPr>
          <a:xfrm>
            <a:off x="158085" y="2045210"/>
            <a:ext cx="402458" cy="8060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cs typeface="+mj-cs"/>
              </a:rPr>
              <a:t>1</a:t>
            </a:r>
            <a:endParaRPr lang="th-TH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31" name="วงรี 30"/>
          <p:cNvSpPr/>
          <p:nvPr/>
        </p:nvSpPr>
        <p:spPr>
          <a:xfrm>
            <a:off x="193730" y="3319716"/>
            <a:ext cx="402458" cy="8060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cs typeface="+mj-cs"/>
              </a:rPr>
              <a:t>2</a:t>
            </a:r>
            <a:endParaRPr lang="th-TH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742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6" descr="130304134530_women_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6559"/>
            <a:ext cx="1534294" cy="169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539552" y="1916832"/>
            <a:ext cx="8280920" cy="396044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72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กลไก</a:t>
            </a:r>
            <a:r>
              <a:rPr lang="th-TH" sz="72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การขับเคลื่อนกองทุนพัฒนาบทบาทสตรี</a:t>
            </a:r>
            <a:endParaRPr lang="th-TH" sz="8000" b="1" dirty="0">
              <a:solidFill>
                <a:schemeClr val="bg1"/>
              </a:solidFill>
              <a:latin typeface="TH SarabunPSK" pitchFamily="34" charset="-34"/>
              <a:cs typeface="+mj-cs"/>
            </a:endParaRPr>
          </a:p>
        </p:txBody>
      </p:sp>
      <p:pic>
        <p:nvPicPr>
          <p:cNvPr id="6" name="Picture 3" descr="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51"/>
            <a:ext cx="1800200" cy="168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8711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7"/>
          <p:cNvCxnSpPr/>
          <p:nvPr/>
        </p:nvCxnSpPr>
        <p:spPr>
          <a:xfrm flipH="1" flipV="1">
            <a:off x="3897429" y="4877829"/>
            <a:ext cx="1704" cy="9389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41966" y="5785964"/>
            <a:ext cx="1860" cy="395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2094808" y="5801884"/>
            <a:ext cx="1860" cy="395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3224154" y="5792784"/>
            <a:ext cx="1860" cy="395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566759" y="5795062"/>
            <a:ext cx="1860" cy="395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5807005" y="5797334"/>
            <a:ext cx="1860" cy="395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7159841" y="5799608"/>
            <a:ext cx="1860" cy="395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7229685" y="1772816"/>
            <a:ext cx="6611" cy="17605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354356" y="4853240"/>
            <a:ext cx="0" cy="9188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" idx="2"/>
          </p:cNvCxnSpPr>
          <p:nvPr/>
        </p:nvCxnSpPr>
        <p:spPr>
          <a:xfrm flipV="1">
            <a:off x="4354646" y="1637733"/>
            <a:ext cx="0" cy="32155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6444208" y="4877829"/>
            <a:ext cx="0" cy="9240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1632345" y="1774212"/>
            <a:ext cx="6610" cy="14224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1796" y="1115934"/>
            <a:ext cx="4985699" cy="52179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26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คณะกรรมการบริหารกองทุนพัฒนาบทบาทสตรี</a:t>
            </a:r>
            <a:endParaRPr lang="en-US" sz="26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09" y="118956"/>
            <a:ext cx="7886700" cy="889620"/>
          </a:xfrm>
          <a:solidFill>
            <a:schemeClr val="accent4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h-TH" sz="3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โครงสร้างการบริหารงานของสำนักงานกองทุนพัฒนาบทบาทสตรี</a:t>
            </a:r>
            <a:br>
              <a:rPr lang="th-TH" sz="3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</a:br>
            <a:r>
              <a:rPr lang="th-TH" sz="3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กรมการพัฒนาชุมชน  กระทรวงมหาดไทย</a:t>
            </a:r>
            <a:endParaRPr lang="en-US" sz="30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4992104"/>
            <a:ext cx="1731144" cy="510648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กลุ่มอำนวยการ</a:t>
            </a:r>
            <a:endParaRPr lang="en-US" sz="20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4665" y="2627812"/>
            <a:ext cx="2369652" cy="8520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latin typeface="TH SarabunIT๙" pitchFamily="34" charset="-34"/>
                <a:cs typeface="+mj-cs"/>
              </a:rPr>
              <a:t>สำนักงานเลขานุการ</a:t>
            </a:r>
          </a:p>
          <a:p>
            <a:pPr algn="ctr"/>
            <a:r>
              <a:rPr lang="th-TH" sz="1600" dirty="0" smtClean="0">
                <a:latin typeface="TH SarabunIT๙" pitchFamily="34" charset="-34"/>
                <a:cs typeface="+mj-cs"/>
              </a:rPr>
              <a:t>คณะกรรมการบริหารกองทุน</a:t>
            </a:r>
          </a:p>
          <a:p>
            <a:pPr algn="ctr"/>
            <a:r>
              <a:rPr lang="th-TH" sz="1600" dirty="0" smtClean="0">
                <a:latin typeface="TH SarabunIT๙" pitchFamily="34" charset="-34"/>
                <a:cs typeface="+mj-cs"/>
              </a:rPr>
              <a:t>พัฒนาบทบาทสตรีกรุงเทพมหานคร</a:t>
            </a:r>
            <a:endParaRPr lang="en-US" sz="1600" dirty="0">
              <a:latin typeface="TH SarabunIT๙" pitchFamily="34" charset="-34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27325" y="2655520"/>
            <a:ext cx="3002602" cy="76506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latin typeface="TH SarabunIT๙" pitchFamily="34" charset="-34"/>
                <a:cs typeface="+mj-cs"/>
              </a:rPr>
              <a:t>สำนักงานเลขานุการคณะอนุกรรมการบริหารกองทุนพัฒนาบทบาทสตรีระดับจังหวัด</a:t>
            </a:r>
            <a:endParaRPr lang="en-US" sz="1600" dirty="0">
              <a:latin typeface="TH SarabunIT๙" pitchFamily="34" charset="-34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1517" y="6074826"/>
            <a:ext cx="1071137" cy="5550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งานการเงิน</a:t>
            </a:r>
          </a:p>
          <a:p>
            <a:pPr algn="ctr"/>
            <a:r>
              <a:rPr lang="th-TH" sz="1800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และบัญชี</a:t>
            </a:r>
            <a:endParaRPr lang="en-US" sz="1800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70087" y="6068008"/>
            <a:ext cx="1243024" cy="5550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งานยุทธศาสตร์</a:t>
            </a:r>
          </a:p>
          <a:p>
            <a:pPr algn="ctr"/>
            <a:r>
              <a:rPr lang="th-TH" sz="1400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แผนงานและโครงการ</a:t>
            </a:r>
            <a:endParaRPr lang="en-US" sz="1400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53206" y="6074826"/>
            <a:ext cx="1093527" cy="5550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งานพัฒนาระบบ</a:t>
            </a:r>
          </a:p>
          <a:p>
            <a:pPr algn="ctr"/>
            <a:r>
              <a:rPr lang="th-TH" sz="1600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เทคโนโลยี</a:t>
            </a:r>
            <a:endParaRPr lang="en-US" sz="1600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96567" y="6074828"/>
            <a:ext cx="1202926" cy="5550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งานเครือข่ายสัมพันธ์</a:t>
            </a:r>
            <a:endParaRPr lang="en-US" sz="1800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66355" y="6074827"/>
            <a:ext cx="1110591" cy="5550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งานส่งเสริมและ</a:t>
            </a:r>
          </a:p>
          <a:p>
            <a:pPr algn="ctr"/>
            <a:r>
              <a:rPr lang="th-TH" sz="1600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พัฒนาศักยภาพ</a:t>
            </a:r>
            <a:endParaRPr lang="en-US" sz="1600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0262" y="1887935"/>
            <a:ext cx="2616642" cy="664196"/>
          </a:xfrm>
          <a:prstGeom prst="rect">
            <a:avLst/>
          </a:prstGeom>
          <a:solidFill>
            <a:srgbClr val="002060"/>
          </a:solidFill>
          <a:ln>
            <a:solidFill>
              <a:srgbClr val="FF66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ผู้อำนวยการ</a:t>
            </a:r>
            <a:br>
              <a:rPr lang="th-TH" sz="2000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</a:br>
            <a:r>
              <a:rPr lang="th-TH" sz="1800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สำนักงานกองทุนพัฒนาบทบาทสตรี</a:t>
            </a:r>
            <a:endParaRPr lang="en-US" sz="1800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638955" y="1760561"/>
            <a:ext cx="5597341" cy="136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52654" y="4853240"/>
            <a:ext cx="6823951" cy="159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17740" y="6785666"/>
            <a:ext cx="5703911" cy="13654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107504" y="3039520"/>
            <a:ext cx="22178" cy="3743413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821650" y="6629636"/>
            <a:ext cx="0" cy="313901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33591" y="5797329"/>
            <a:ext cx="1373522" cy="2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212372" y="5813249"/>
            <a:ext cx="1373522" cy="2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793512" y="5815521"/>
            <a:ext cx="1373522" cy="2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480814" y="6077098"/>
            <a:ext cx="1071137" cy="5550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งานอำนวยการและบริหารทั่วไป</a:t>
            </a:r>
            <a:endParaRPr lang="en-US" sz="1400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H="1" flipV="1">
            <a:off x="8176603" y="4856632"/>
            <a:ext cx="1" cy="2285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5"/>
          <p:cNvSpPr/>
          <p:nvPr/>
        </p:nvSpPr>
        <p:spPr>
          <a:xfrm>
            <a:off x="3120261" y="2632138"/>
            <a:ext cx="2616643" cy="8477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900" dirty="0" smtClean="0">
                <a:latin typeface="TH SarabunIT๙" pitchFamily="34" charset="-34"/>
                <a:cs typeface="+mj-cs"/>
              </a:rPr>
              <a:t>สำนักงานกองทุนพัฒนาบทบาทสตรี</a:t>
            </a:r>
            <a:endParaRPr lang="en-US" sz="1900" dirty="0">
              <a:latin typeface="TH SarabunIT๙" pitchFamily="34" charset="-34"/>
              <a:cs typeface="+mj-cs"/>
            </a:endParaRPr>
          </a:p>
        </p:txBody>
      </p:sp>
      <p:cxnSp>
        <p:nvCxnSpPr>
          <p:cNvPr id="45" name="Straight Connector 31"/>
          <p:cNvCxnSpPr/>
          <p:nvPr/>
        </p:nvCxnSpPr>
        <p:spPr>
          <a:xfrm>
            <a:off x="123157" y="3055105"/>
            <a:ext cx="470549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9"/>
          <p:cNvSpPr/>
          <p:nvPr/>
        </p:nvSpPr>
        <p:spPr>
          <a:xfrm>
            <a:off x="593706" y="1887935"/>
            <a:ext cx="2360611" cy="664196"/>
          </a:xfrm>
          <a:prstGeom prst="rect">
            <a:avLst/>
          </a:prstGeom>
          <a:solidFill>
            <a:srgbClr val="7030A0"/>
          </a:solidFill>
          <a:ln>
            <a:solidFill>
              <a:srgbClr val="FF66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คณะอนุกรรมการบริหารกองทุนพัฒนาบทบาทสตรีกรุงเทพมหานคร</a:t>
            </a:r>
            <a:endParaRPr lang="en-US" sz="1800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50" name="Rectangle 3"/>
          <p:cNvSpPr/>
          <p:nvPr/>
        </p:nvSpPr>
        <p:spPr>
          <a:xfrm>
            <a:off x="2670087" y="4990875"/>
            <a:ext cx="2179802" cy="510648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กลุ่มนโยบายและยุทธศาสตร์</a:t>
            </a:r>
            <a:endParaRPr lang="en-US" sz="20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51" name="Rectangle 17"/>
          <p:cNvSpPr/>
          <p:nvPr/>
        </p:nvSpPr>
        <p:spPr>
          <a:xfrm>
            <a:off x="5830571" y="1916832"/>
            <a:ext cx="2998822" cy="664196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คณะอนุกรรมการบริหารกองทุน</a:t>
            </a:r>
            <a:br>
              <a:rPr lang="th-TH" sz="2000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</a:br>
            <a:r>
              <a:rPr lang="th-TH" sz="2000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พัฒนาบทบาทสตรีระดับจังหวัด</a:t>
            </a:r>
            <a:endParaRPr lang="en-US" sz="2000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54" name="Rectangle 3"/>
          <p:cNvSpPr/>
          <p:nvPr/>
        </p:nvSpPr>
        <p:spPr>
          <a:xfrm>
            <a:off x="5223456" y="4988852"/>
            <a:ext cx="2104528" cy="510648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กลุ่มพัฒนาศักยภาพกองทุน</a:t>
            </a:r>
            <a:endParaRPr lang="en-US" sz="20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55" name="Rectangle 3"/>
          <p:cNvSpPr/>
          <p:nvPr/>
        </p:nvSpPr>
        <p:spPr>
          <a:xfrm>
            <a:off x="7484657" y="4992104"/>
            <a:ext cx="1335815" cy="510648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กลุ่มกฎหมาย</a:t>
            </a:r>
            <a:endParaRPr lang="en-US" sz="20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68" name="Rectangle 17"/>
          <p:cNvSpPr/>
          <p:nvPr/>
        </p:nvSpPr>
        <p:spPr>
          <a:xfrm>
            <a:off x="5821650" y="3534774"/>
            <a:ext cx="2998822" cy="542298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คณะอนุกรรมการกลั่นกรองและติดตามการดำเนินงานกองทุนพัฒนาบทบาทสตรีอำเภอ</a:t>
            </a:r>
            <a:endParaRPr lang="en-US" sz="1800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76" name="Rectangle 7"/>
          <p:cNvSpPr/>
          <p:nvPr/>
        </p:nvSpPr>
        <p:spPr>
          <a:xfrm>
            <a:off x="5844057" y="4122928"/>
            <a:ext cx="3002602" cy="61611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latin typeface="TH SarabunIT๙" pitchFamily="34" charset="-34"/>
                <a:cs typeface="+mj-cs"/>
              </a:rPr>
              <a:t>สำนักงานเลขานุการคณะอนุกรรมการกลั่นกรองและติดตามการดำเนินงานกองทุนพัฒนาบทบาทสตรีอำเภอ</a:t>
            </a:r>
            <a:endParaRPr lang="en-US" sz="1400" dirty="0">
              <a:latin typeface="TH SarabunIT๙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320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ตัวเชื่อมต่อตรง 4"/>
          <p:cNvCxnSpPr/>
          <p:nvPr/>
        </p:nvCxnSpPr>
        <p:spPr>
          <a:xfrm>
            <a:off x="1907704" y="2636912"/>
            <a:ext cx="0" cy="144016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1335274" y="3213966"/>
            <a:ext cx="0" cy="419725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ตัวเชื่อมต่อตรง 36"/>
          <p:cNvCxnSpPr/>
          <p:nvPr/>
        </p:nvCxnSpPr>
        <p:spPr>
          <a:xfrm>
            <a:off x="7092280" y="2664783"/>
            <a:ext cx="9746" cy="2428604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ตัวเชื่อมต่อตรง 4"/>
          <p:cNvCxnSpPr/>
          <p:nvPr/>
        </p:nvCxnSpPr>
        <p:spPr>
          <a:xfrm>
            <a:off x="4572000" y="1745674"/>
            <a:ext cx="0" cy="878915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สี่เหลี่ยมผืนผ้ามุมมน 6"/>
          <p:cNvSpPr/>
          <p:nvPr/>
        </p:nvSpPr>
        <p:spPr>
          <a:xfrm>
            <a:off x="2267744" y="901180"/>
            <a:ext cx="4680520" cy="10625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EucrosiaUPC" panose="02020603050405020304" pitchFamily="18" charset="-34"/>
                <a:cs typeface="+mj-cs"/>
              </a:rPr>
              <a:t>คณะกรรมการบริหาร</a:t>
            </a:r>
            <a:br>
              <a:rPr lang="th-TH" sz="3200" b="1" dirty="0" smtClean="0">
                <a:solidFill>
                  <a:schemeClr val="bg1"/>
                </a:solidFill>
                <a:latin typeface="EucrosiaUPC" panose="02020603050405020304" pitchFamily="18" charset="-34"/>
                <a:cs typeface="+mj-cs"/>
              </a:rPr>
            </a:br>
            <a:r>
              <a:rPr lang="th-TH" sz="3200" b="1" dirty="0" smtClean="0">
                <a:solidFill>
                  <a:schemeClr val="bg1"/>
                </a:solidFill>
                <a:latin typeface="EucrosiaUPC" panose="02020603050405020304" pitchFamily="18" charset="-34"/>
                <a:cs typeface="+mj-cs"/>
              </a:rPr>
              <a:t>กองทุนพัฒนาบทบาทสตรี (</a:t>
            </a:r>
            <a:r>
              <a:rPr lang="th-TH" sz="3200" b="1" dirty="0" err="1" smtClean="0">
                <a:solidFill>
                  <a:schemeClr val="bg1"/>
                </a:solidFill>
                <a:latin typeface="EucrosiaUPC" panose="02020603050405020304" pitchFamily="18" charset="-34"/>
                <a:cs typeface="+mj-cs"/>
              </a:rPr>
              <a:t>คกส</a:t>
            </a:r>
            <a:r>
              <a:rPr lang="th-TH" sz="3200" b="1" dirty="0" smtClean="0">
                <a:solidFill>
                  <a:schemeClr val="bg1"/>
                </a:solidFill>
                <a:latin typeface="EucrosiaUPC" panose="02020603050405020304" pitchFamily="18" charset="-34"/>
                <a:cs typeface="+mj-cs"/>
              </a:rPr>
              <a:t>.) </a:t>
            </a:r>
            <a:endParaRPr lang="th-TH" sz="3200" b="1" dirty="0">
              <a:solidFill>
                <a:schemeClr val="bg1"/>
              </a:solidFill>
              <a:latin typeface="EucrosiaUPC" panose="02020603050405020304" pitchFamily="18" charset="-34"/>
              <a:cs typeface="+mj-cs"/>
            </a:endParaRPr>
          </a:p>
        </p:txBody>
      </p:sp>
      <p:sp>
        <p:nvSpPr>
          <p:cNvPr id="69" name="สี่เหลี่ยมผืนผ้ามุมมน 68"/>
          <p:cNvSpPr/>
          <p:nvPr/>
        </p:nvSpPr>
        <p:spPr>
          <a:xfrm>
            <a:off x="20782" y="2736792"/>
            <a:ext cx="3975154" cy="1027140"/>
          </a:xfrm>
          <a:prstGeom prst="roundRect">
            <a:avLst/>
          </a:prstGeom>
          <a:solidFill>
            <a:srgbClr val="7030A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EucrosiaUPC" panose="02020603050405020304" pitchFamily="18" charset="-34"/>
                <a:cs typeface="+mj-cs"/>
              </a:rPr>
              <a:t>คณะอนุกรรมการบริหารกองทุนพัฒนาบทบาทสตรีกรุงเทพมหานคร (อกส.กทม.)</a:t>
            </a:r>
            <a:endParaRPr lang="th-TH" sz="2400" b="1" dirty="0">
              <a:solidFill>
                <a:schemeClr val="bg1"/>
              </a:solidFill>
              <a:latin typeface="EucrosiaUPC" panose="02020603050405020304" pitchFamily="18" charset="-34"/>
              <a:cs typeface="+mj-cs"/>
            </a:endParaRP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 flipH="1">
            <a:off x="4892576" y="4877163"/>
            <a:ext cx="4157236" cy="114412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solidFill>
                  <a:schemeClr val="bg1"/>
                </a:solidFill>
                <a:latin typeface="EucrosiaUPC" panose="02020603050405020304" pitchFamily="18" charset="-34"/>
                <a:cs typeface="+mj-cs"/>
              </a:rPr>
              <a:t>คณะอนุกรรมการกลั่นกรองและติดตาม</a:t>
            </a:r>
            <a:br>
              <a:rPr lang="th-TH" sz="2200" b="1" dirty="0" smtClean="0">
                <a:solidFill>
                  <a:schemeClr val="bg1"/>
                </a:solidFill>
                <a:latin typeface="EucrosiaUPC" panose="02020603050405020304" pitchFamily="18" charset="-34"/>
                <a:cs typeface="+mj-cs"/>
              </a:rPr>
            </a:br>
            <a:r>
              <a:rPr lang="th-TH" sz="2200" b="1" dirty="0" smtClean="0">
                <a:solidFill>
                  <a:schemeClr val="bg1"/>
                </a:solidFill>
                <a:latin typeface="EucrosiaUPC" panose="02020603050405020304" pitchFamily="18" charset="-34"/>
                <a:cs typeface="+mj-cs"/>
              </a:rPr>
              <a:t>การดำเนินงานกองทุนพัฒนาบทบาทสตรีอำเภอ </a:t>
            </a:r>
            <a:br>
              <a:rPr lang="th-TH" sz="2200" b="1" dirty="0" smtClean="0">
                <a:solidFill>
                  <a:schemeClr val="bg1"/>
                </a:solidFill>
                <a:latin typeface="EucrosiaUPC" panose="02020603050405020304" pitchFamily="18" charset="-34"/>
                <a:cs typeface="+mj-cs"/>
              </a:rPr>
            </a:br>
            <a:r>
              <a:rPr lang="th-TH" sz="2200" b="1" dirty="0" smtClean="0">
                <a:solidFill>
                  <a:schemeClr val="bg1"/>
                </a:solidFill>
                <a:latin typeface="EucrosiaUPC" panose="02020603050405020304" pitchFamily="18" charset="-34"/>
                <a:cs typeface="+mj-cs"/>
              </a:rPr>
              <a:t>(อกส.อ.)</a:t>
            </a:r>
            <a:endParaRPr lang="th-TH" sz="2200" b="1" dirty="0">
              <a:solidFill>
                <a:schemeClr val="bg1"/>
              </a:solidFill>
              <a:latin typeface="EucrosiaUPC" panose="02020603050405020304" pitchFamily="18" charset="-34"/>
              <a:cs typeface="+mj-cs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4804486" y="2736792"/>
            <a:ext cx="4293230" cy="114046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EucrosiaUPC" panose="02020603050405020304" pitchFamily="18" charset="-34"/>
                <a:cs typeface="+mj-cs"/>
              </a:rPr>
              <a:t>คณะอนุกรรมการบริหาร</a:t>
            </a:r>
            <a:br>
              <a:rPr lang="th-TH" sz="2400" b="1" dirty="0" smtClean="0">
                <a:solidFill>
                  <a:schemeClr val="bg1"/>
                </a:solidFill>
                <a:latin typeface="EucrosiaUPC" panose="02020603050405020304" pitchFamily="18" charset="-34"/>
                <a:cs typeface="+mj-cs"/>
              </a:rPr>
            </a:br>
            <a:r>
              <a:rPr lang="th-TH" sz="2400" b="1" dirty="0" smtClean="0">
                <a:solidFill>
                  <a:schemeClr val="bg1"/>
                </a:solidFill>
                <a:latin typeface="EucrosiaUPC" panose="02020603050405020304" pitchFamily="18" charset="-34"/>
                <a:cs typeface="+mj-cs"/>
              </a:rPr>
              <a:t>กองทุนพัฒนาบทบาทสตรีระดับจังหวัด </a:t>
            </a:r>
            <a:br>
              <a:rPr lang="th-TH" sz="2400" b="1" dirty="0" smtClean="0">
                <a:solidFill>
                  <a:schemeClr val="bg1"/>
                </a:solidFill>
                <a:latin typeface="EucrosiaUPC" panose="02020603050405020304" pitchFamily="18" charset="-34"/>
                <a:cs typeface="+mj-cs"/>
              </a:rPr>
            </a:br>
            <a:r>
              <a:rPr lang="th-TH" sz="2400" b="1" dirty="0" smtClean="0">
                <a:solidFill>
                  <a:schemeClr val="bg1"/>
                </a:solidFill>
                <a:latin typeface="EucrosiaUPC" panose="02020603050405020304" pitchFamily="18" charset="-34"/>
                <a:cs typeface="+mj-cs"/>
              </a:rPr>
              <a:t>(อกส.จ.)</a:t>
            </a:r>
            <a:endParaRPr lang="th-TH" sz="2400" b="1" dirty="0">
              <a:solidFill>
                <a:schemeClr val="bg1"/>
              </a:solidFill>
              <a:latin typeface="EucrosiaUPC" panose="02020603050405020304" pitchFamily="18" charset="-34"/>
              <a:cs typeface="+mj-cs"/>
            </a:endParaRPr>
          </a:p>
        </p:txBody>
      </p:sp>
      <p:cxnSp>
        <p:nvCxnSpPr>
          <p:cNvPr id="15" name="ตัวเชื่อมต่อตรง 14"/>
          <p:cNvCxnSpPr/>
          <p:nvPr/>
        </p:nvCxnSpPr>
        <p:spPr>
          <a:xfrm flipH="1" flipV="1">
            <a:off x="1907704" y="2645896"/>
            <a:ext cx="5184576" cy="18887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สี่เหลี่ยมผืนผ้า 13"/>
          <p:cNvSpPr/>
          <p:nvPr/>
        </p:nvSpPr>
        <p:spPr>
          <a:xfrm>
            <a:off x="107504" y="1633163"/>
            <a:ext cx="1839439" cy="855369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H SarabunIT๙" panose="020B0500040200020003" pitchFamily="34" charset="-34"/>
                <a:cs typeface="+mj-cs"/>
              </a:rPr>
              <a:t>สำนักงานกองทุนพัฒนาบทบาทสตรี (สกส.)</a:t>
            </a:r>
            <a:endParaRPr lang="th-TH" sz="2000" b="1" dirty="0">
              <a:solidFill>
                <a:schemeClr val="bg1"/>
              </a:solidFill>
              <a:latin typeface="TH SarabunIT๙" panose="020B0500040200020003" pitchFamily="34" charset="-34"/>
              <a:cs typeface="+mj-cs"/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64142" y="3861048"/>
            <a:ext cx="3787778" cy="94812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TH SarabunIT๙" panose="020B0500040200020003" pitchFamily="34" charset="-34"/>
                <a:cs typeface="+mj-cs"/>
              </a:rPr>
              <a:t>สำนักงานเลขานุการคณะอนุกรรมการบริหารกองทุนพัฒนาบทบาทสตรีกรุงเทพมหานคร</a:t>
            </a:r>
            <a:endParaRPr lang="th-TH" sz="2000" b="1" dirty="0">
              <a:latin typeface="TH SarabunIT๙" panose="020B0500040200020003" pitchFamily="34" charset="-34"/>
              <a:cs typeface="+mj-cs"/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4881702" y="3938379"/>
            <a:ext cx="4194034" cy="7147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IT๙" panose="020B0500040200020003" pitchFamily="34" charset="-34"/>
                <a:cs typeface="+mj-cs"/>
              </a:rPr>
              <a:t>สำนักงานเลขานุการคณะอนุกรรมการบริหาร</a:t>
            </a:r>
            <a:br>
              <a:rPr lang="th-TH" sz="1800" b="1" dirty="0" smtClean="0">
                <a:latin typeface="TH SarabunIT๙" panose="020B0500040200020003" pitchFamily="34" charset="-34"/>
                <a:cs typeface="+mj-cs"/>
              </a:rPr>
            </a:br>
            <a:r>
              <a:rPr lang="th-TH" sz="1800" b="1" dirty="0" smtClean="0">
                <a:latin typeface="TH SarabunIT๙" panose="020B0500040200020003" pitchFamily="34" charset="-34"/>
                <a:cs typeface="+mj-cs"/>
              </a:rPr>
              <a:t>กองทุนพัฒนาบทบาทสตรีระดับจังหวัด</a:t>
            </a:r>
            <a:endParaRPr lang="th-TH" sz="1800" b="1" dirty="0">
              <a:latin typeface="TH SarabunIT๙" panose="020B0500040200020003" pitchFamily="34" charset="-34"/>
              <a:cs typeface="+mj-cs"/>
            </a:endParaRPr>
          </a:p>
        </p:txBody>
      </p:sp>
      <p:cxnSp>
        <p:nvCxnSpPr>
          <p:cNvPr id="22" name="ตัวเชื่อมต่อตรง 21"/>
          <p:cNvCxnSpPr/>
          <p:nvPr/>
        </p:nvCxnSpPr>
        <p:spPr>
          <a:xfrm flipV="1">
            <a:off x="1907704" y="2060850"/>
            <a:ext cx="2679286" cy="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สี่เหลี่ยมผืนผ้า 30"/>
          <p:cNvSpPr/>
          <p:nvPr/>
        </p:nvSpPr>
        <p:spPr>
          <a:xfrm>
            <a:off x="4869501" y="6093296"/>
            <a:ext cx="4194034" cy="7034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latin typeface="TH SarabunIT๙" panose="020B0500040200020003" pitchFamily="34" charset="-34"/>
                <a:cs typeface="+mj-cs"/>
              </a:rPr>
              <a:t>สำนักงานเลขานุการคณะอนุกรรมการกลั่นกรองและติดตาม</a:t>
            </a:r>
            <a:br>
              <a:rPr lang="th-TH" sz="1800" b="1" dirty="0" smtClean="0">
                <a:latin typeface="TH SarabunIT๙" panose="020B0500040200020003" pitchFamily="34" charset="-34"/>
                <a:cs typeface="+mj-cs"/>
              </a:rPr>
            </a:br>
            <a:r>
              <a:rPr lang="th-TH" sz="1800" b="1" dirty="0" smtClean="0">
                <a:latin typeface="TH SarabunIT๙" panose="020B0500040200020003" pitchFamily="34" charset="-34"/>
                <a:cs typeface="+mj-cs"/>
              </a:rPr>
              <a:t>การดำเนินงานกองทุนพัฒนาบทบาทสตรีอำเภอ</a:t>
            </a:r>
            <a:endParaRPr lang="th-TH" sz="1800" b="1" dirty="0">
              <a:latin typeface="TH SarabunIT๙" panose="020B0500040200020003" pitchFamily="34" charset="-34"/>
              <a:cs typeface="+mj-cs"/>
            </a:endParaRPr>
          </a:p>
        </p:txBody>
      </p:sp>
      <p:sp>
        <p:nvSpPr>
          <p:cNvPr id="19" name="ชื่อเรื่อง 1"/>
          <p:cNvSpPr txBox="1">
            <a:spLocks/>
          </p:cNvSpPr>
          <p:nvPr/>
        </p:nvSpPr>
        <p:spPr>
          <a:xfrm>
            <a:off x="626050" y="75067"/>
            <a:ext cx="7886700" cy="68311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smtClean="0">
                <a:latin typeface="TH SarabunIT๙" pitchFamily="34" charset="-34"/>
                <a:cs typeface="+mj-cs"/>
              </a:rPr>
              <a:t>กลไกการขับเคลื่อนกองทุนพัฒนาบทบาทสตรี</a:t>
            </a:r>
            <a:endParaRPr lang="th-TH" dirty="0">
              <a:latin typeface="TH SarabunIT๙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645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/>
          <p:nvPr/>
        </p:nvSpPr>
        <p:spPr>
          <a:xfrm>
            <a:off x="467544" y="268389"/>
            <a:ext cx="8280920" cy="795321"/>
          </a:xfrm>
          <a:prstGeom prst="rect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4000" b="1" dirty="0">
                <a:effectLst/>
                <a:ea typeface="Calibri"/>
                <a:cs typeface="+mj-cs"/>
              </a:rPr>
              <a:t>คณะกรรมการบริหารกองทุน</a:t>
            </a:r>
            <a:r>
              <a:rPr lang="th-TH" sz="4000" b="1" dirty="0" smtClean="0">
                <a:effectLst/>
                <a:ea typeface="Calibri"/>
                <a:cs typeface="+mj-cs"/>
              </a:rPr>
              <a:t>พัฒนาบทบาทสตรี (</a:t>
            </a:r>
            <a:r>
              <a:rPr lang="th-TH" sz="4000" b="1" dirty="0" err="1">
                <a:effectLst/>
                <a:ea typeface="Calibri"/>
                <a:cs typeface="+mj-cs"/>
              </a:rPr>
              <a:t>คกส</a:t>
            </a:r>
            <a:r>
              <a:rPr lang="th-TH" sz="4000" b="1" dirty="0">
                <a:effectLst/>
                <a:ea typeface="Calibri"/>
                <a:cs typeface="+mj-cs"/>
              </a:rPr>
              <a:t>.</a:t>
            </a:r>
            <a:r>
              <a:rPr lang="th-TH" sz="4000" b="1" dirty="0" smtClean="0">
                <a:effectLst/>
                <a:ea typeface="Calibri"/>
                <a:cs typeface="+mj-cs"/>
              </a:rPr>
              <a:t>)</a:t>
            </a:r>
            <a:endParaRPr lang="en-US" dirty="0">
              <a:effectLst/>
              <a:ea typeface="Calibri"/>
              <a:cs typeface="+mj-cs"/>
            </a:endParaRPr>
          </a:p>
        </p:txBody>
      </p:sp>
      <p:grpSp>
        <p:nvGrpSpPr>
          <p:cNvPr id="4" name="กลุ่ม 3"/>
          <p:cNvGrpSpPr/>
          <p:nvPr/>
        </p:nvGrpSpPr>
        <p:grpSpPr>
          <a:xfrm>
            <a:off x="251520" y="1196752"/>
            <a:ext cx="8784976" cy="5025604"/>
            <a:chOff x="179511" y="779660"/>
            <a:chExt cx="8784976" cy="5025604"/>
          </a:xfrm>
        </p:grpSpPr>
        <p:cxnSp>
          <p:nvCxnSpPr>
            <p:cNvPr id="62" name="ตัวเชื่อมต่อตรง 61"/>
            <p:cNvCxnSpPr/>
            <p:nvPr/>
          </p:nvCxnSpPr>
          <p:spPr>
            <a:xfrm flipH="1">
              <a:off x="4572000" y="1628800"/>
              <a:ext cx="23516" cy="2120028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 Box 7"/>
            <p:cNvSpPr txBox="1"/>
            <p:nvPr/>
          </p:nvSpPr>
          <p:spPr>
            <a:xfrm>
              <a:off x="2257535" y="779660"/>
              <a:ext cx="4628929" cy="104514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th-TH" sz="3200" b="1" dirty="0" smtClean="0">
                  <a:effectLst/>
                  <a:ea typeface="Calibri"/>
                  <a:cs typeface="+mj-cs"/>
                </a:rPr>
                <a:t>อธิบดีกรมการพัฒนาชุมชน</a:t>
              </a:r>
              <a:br>
                <a:rPr lang="th-TH" sz="3200" b="1" dirty="0" smtClean="0">
                  <a:effectLst/>
                  <a:ea typeface="Calibri"/>
                  <a:cs typeface="+mj-cs"/>
                </a:rPr>
              </a:br>
              <a:r>
                <a:rPr lang="th-TH" sz="3200" b="1" dirty="0" smtClean="0">
                  <a:effectLst/>
                  <a:ea typeface="Calibri"/>
                  <a:cs typeface="+mj-cs"/>
                </a:rPr>
                <a:t>(ประธานกรรมการ)</a:t>
              </a:r>
              <a:endParaRPr lang="en-US" sz="1800" dirty="0">
                <a:effectLst/>
                <a:ea typeface="Calibri"/>
                <a:cs typeface="+mj-cs"/>
              </a:endParaRPr>
            </a:p>
          </p:txBody>
        </p:sp>
        <p:sp>
          <p:nvSpPr>
            <p:cNvPr id="18" name="Text Box 21"/>
            <p:cNvSpPr txBox="1"/>
            <p:nvPr/>
          </p:nvSpPr>
          <p:spPr>
            <a:xfrm>
              <a:off x="1907704" y="1967296"/>
              <a:ext cx="5616624" cy="1651726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300"/>
                </a:spcAft>
              </a:pPr>
              <a:r>
                <a:rPr lang="th-TH" b="1" dirty="0" smtClean="0">
                  <a:effectLst/>
                  <a:ea typeface="Calibri"/>
                  <a:cs typeface="+mj-cs"/>
                </a:rPr>
                <a:t>รองอธิบดีกรมการพัฒนาชุมชนที่ได้รับมอบหมาย</a:t>
              </a:r>
              <a:br>
                <a:rPr lang="th-TH" b="1" dirty="0" smtClean="0">
                  <a:effectLst/>
                  <a:ea typeface="Calibri"/>
                  <a:cs typeface="+mj-cs"/>
                </a:rPr>
              </a:br>
              <a:r>
                <a:rPr lang="th-TH" b="1" dirty="0" smtClean="0">
                  <a:effectLst/>
                  <a:ea typeface="Calibri"/>
                  <a:cs typeface="+mj-cs"/>
                </a:rPr>
                <a:t>ให้กำกับดูแลงานกองทุนพัฒนาบทบาทสตรี</a:t>
              </a:r>
              <a:br>
                <a:rPr lang="th-TH" b="1" dirty="0" smtClean="0">
                  <a:effectLst/>
                  <a:ea typeface="Calibri"/>
                  <a:cs typeface="+mj-cs"/>
                </a:rPr>
              </a:br>
              <a:r>
                <a:rPr lang="th-TH" b="1" dirty="0" smtClean="0">
                  <a:effectLst/>
                  <a:ea typeface="Calibri"/>
                  <a:cs typeface="+mj-cs"/>
                </a:rPr>
                <a:t>(รองประธานกรรมการ)</a:t>
              </a:r>
              <a:endParaRPr lang="en-US" sz="2000" b="1" dirty="0">
                <a:effectLst/>
                <a:ea typeface="Calibri"/>
                <a:cs typeface="+mj-cs"/>
              </a:endParaRPr>
            </a:p>
          </p:txBody>
        </p:sp>
        <p:grpSp>
          <p:nvGrpSpPr>
            <p:cNvPr id="2" name="กลุ่ม 1"/>
            <p:cNvGrpSpPr/>
            <p:nvPr/>
          </p:nvGrpSpPr>
          <p:grpSpPr>
            <a:xfrm>
              <a:off x="179511" y="3830988"/>
              <a:ext cx="8784976" cy="1974276"/>
              <a:chOff x="107504" y="2996952"/>
              <a:chExt cx="8784976" cy="1974276"/>
            </a:xfrm>
          </p:grpSpPr>
          <p:sp>
            <p:nvSpPr>
              <p:cNvPr id="19" name="Text Box 24"/>
              <p:cNvSpPr txBox="1"/>
              <p:nvPr/>
            </p:nvSpPr>
            <p:spPr>
              <a:xfrm>
                <a:off x="107504" y="3129993"/>
                <a:ext cx="1944216" cy="1841235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th-TH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  <a:t>ผู้แทนกระทรวงการคลัง</a:t>
                </a:r>
                <a:br>
                  <a:rPr lang="th-TH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</a:br>
                <a:r>
                  <a:rPr lang="th-TH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  <a:t>(กรรมการ)</a:t>
                </a:r>
                <a:endParaRPr lang="en-US" b="1" dirty="0">
                  <a:solidFill>
                    <a:schemeClr val="bg1"/>
                  </a:solidFill>
                  <a:effectLst/>
                  <a:ea typeface="Calibri"/>
                  <a:cs typeface="+mj-cs"/>
                </a:endParaRPr>
              </a:p>
            </p:txBody>
          </p:sp>
          <p:sp>
            <p:nvSpPr>
              <p:cNvPr id="56" name="Text Box 24"/>
              <p:cNvSpPr txBox="1"/>
              <p:nvPr/>
            </p:nvSpPr>
            <p:spPr>
              <a:xfrm>
                <a:off x="2195736" y="3129993"/>
                <a:ext cx="1944216" cy="1841235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th-TH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  <a:t>ผู้แทนสำนักงบประมาณ</a:t>
                </a:r>
                <a:br>
                  <a:rPr lang="th-TH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</a:br>
                <a:r>
                  <a:rPr lang="th-TH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  <a:t>(กรรมการ</a:t>
                </a:r>
                <a:r>
                  <a:rPr lang="th-TH" sz="2000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  <a:t>)</a:t>
                </a:r>
                <a:endParaRPr lang="en-US" sz="2000" b="1" dirty="0">
                  <a:solidFill>
                    <a:schemeClr val="bg1"/>
                  </a:solidFill>
                  <a:effectLst/>
                  <a:ea typeface="Calibri"/>
                  <a:cs typeface="+mj-cs"/>
                </a:endParaRPr>
              </a:p>
            </p:txBody>
          </p:sp>
          <p:sp>
            <p:nvSpPr>
              <p:cNvPr id="57" name="Text Box 24"/>
              <p:cNvSpPr txBox="1"/>
              <p:nvPr/>
            </p:nvSpPr>
            <p:spPr>
              <a:xfrm>
                <a:off x="4355976" y="3129994"/>
                <a:ext cx="1944216" cy="1841234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th-TH" sz="3200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  <a:t>ผู้ทรงคุณวุฒิ </a:t>
                </a:r>
                <a:br>
                  <a:rPr lang="th-TH" sz="3200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</a:br>
                <a:r>
                  <a:rPr lang="th-TH" sz="2400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  <a:t>จำนวน </a:t>
                </a:r>
                <a:r>
                  <a:rPr lang="en-US" sz="2400" b="1" dirty="0" smtClean="0">
                    <a:solidFill>
                      <a:schemeClr val="bg1"/>
                    </a:solidFill>
                    <a:effectLst/>
                    <a:latin typeface="Cordia New" pitchFamily="34" charset="-34"/>
                    <a:ea typeface="Calibri"/>
                    <a:cs typeface="+mj-cs"/>
                  </a:rPr>
                  <a:t>3</a:t>
                </a:r>
                <a:r>
                  <a:rPr lang="th-TH" sz="2400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  <a:t> คน </a:t>
                </a:r>
                <a:r>
                  <a:rPr lang="th-TH" sz="3200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  <a:t/>
                </a:r>
                <a:br>
                  <a:rPr lang="th-TH" sz="3200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</a:br>
                <a:r>
                  <a:rPr lang="th-TH" sz="3200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  <a:t>(กรรมการ)</a:t>
                </a:r>
                <a:endParaRPr lang="en-US" sz="3200" b="1" dirty="0">
                  <a:solidFill>
                    <a:schemeClr val="bg1"/>
                  </a:solidFill>
                  <a:effectLst/>
                  <a:ea typeface="Calibri"/>
                  <a:cs typeface="+mj-cs"/>
                </a:endParaRPr>
              </a:p>
            </p:txBody>
          </p:sp>
          <p:sp>
            <p:nvSpPr>
              <p:cNvPr id="58" name="Text Box 24"/>
              <p:cNvSpPr txBox="1"/>
              <p:nvPr/>
            </p:nvSpPr>
            <p:spPr>
              <a:xfrm>
                <a:off x="6588224" y="3139444"/>
                <a:ext cx="2304256" cy="1831784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th-TH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  <a:t>ผู้อำนวยการ </a:t>
                </a:r>
                <a:r>
                  <a:rPr lang="th-TH" b="1" dirty="0" err="1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  <a:t>สกส</a:t>
                </a:r>
                <a:r>
                  <a:rPr lang="th-TH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  <a:t>.</a:t>
                </a:r>
                <a:br>
                  <a:rPr lang="th-TH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</a:br>
                <a:r>
                  <a:rPr lang="th-TH" b="1" dirty="0" smtClean="0">
                    <a:solidFill>
                      <a:schemeClr val="bg1"/>
                    </a:solidFill>
                    <a:effectLst/>
                    <a:ea typeface="Calibri"/>
                    <a:cs typeface="+mj-cs"/>
                  </a:rPr>
                  <a:t>(กรรมการและเลขานุการ)</a:t>
                </a:r>
                <a:endParaRPr lang="en-US" b="1" dirty="0">
                  <a:solidFill>
                    <a:schemeClr val="bg1"/>
                  </a:solidFill>
                  <a:effectLst/>
                  <a:ea typeface="Calibri"/>
                  <a:cs typeface="+mj-cs"/>
                </a:endParaRPr>
              </a:p>
            </p:txBody>
          </p:sp>
          <p:cxnSp>
            <p:nvCxnSpPr>
              <p:cNvPr id="66" name="ตัวเชื่อมต่อตรง 65"/>
              <p:cNvCxnSpPr/>
              <p:nvPr/>
            </p:nvCxnSpPr>
            <p:spPr>
              <a:xfrm>
                <a:off x="1151620" y="2996952"/>
                <a:ext cx="6876764" cy="0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ตัวเชื่อมต่อตรง 67"/>
              <p:cNvCxnSpPr/>
              <p:nvPr/>
            </p:nvCxnSpPr>
            <p:spPr>
              <a:xfrm>
                <a:off x="1151620" y="2996952"/>
                <a:ext cx="0" cy="142492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ตัวเชื่อมต่อตรง 68"/>
              <p:cNvCxnSpPr/>
              <p:nvPr/>
            </p:nvCxnSpPr>
            <p:spPr>
              <a:xfrm>
                <a:off x="3167844" y="3003295"/>
                <a:ext cx="0" cy="142492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ตัวเชื่อมต่อตรง 71"/>
              <p:cNvCxnSpPr/>
              <p:nvPr/>
            </p:nvCxnSpPr>
            <p:spPr>
              <a:xfrm>
                <a:off x="5328084" y="3009638"/>
                <a:ext cx="0" cy="142492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ตัวเชื่อมต่อตรง 73"/>
              <p:cNvCxnSpPr/>
              <p:nvPr/>
            </p:nvCxnSpPr>
            <p:spPr>
              <a:xfrm>
                <a:off x="8028384" y="2996952"/>
                <a:ext cx="0" cy="142492"/>
              </a:xfrm>
              <a:prstGeom prst="line">
                <a:avLst/>
              </a:prstGeom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8474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1486</Words>
  <Application>Microsoft Office PowerPoint</Application>
  <PresentationFormat>On-screen Show (4:3)</PresentationFormat>
  <Paragraphs>224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Angsana New</vt:lpstr>
      <vt:lpstr>Arial</vt:lpstr>
      <vt:lpstr>Calibri</vt:lpstr>
      <vt:lpstr>Cordia New</vt:lpstr>
      <vt:lpstr>EucrosiaUPC</vt:lpstr>
      <vt:lpstr>Garamond</vt:lpstr>
      <vt:lpstr>TH SarabunIT๙</vt:lpstr>
      <vt:lpstr>TH SarabunPSK</vt:lpstr>
      <vt:lpstr>ชุดรูปแบบของ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โครงสร้างการบริหารงานของสำนักงานกองทุนพัฒนาบทบาทสตรี กรมการพัฒนาชุมชน  กระทรวงมหาดไทย</vt:lpstr>
      <vt:lpstr>PowerPoint Presentation</vt:lpstr>
      <vt:lpstr>PowerPoint Presentation</vt:lpstr>
      <vt:lpstr>กลไกการขับเคลื่อนกองทุนพัฒนาบทบาทสตรี</vt:lpstr>
      <vt:lpstr>กลไกการขับเคลื่อนกองทุนพัฒนาบทบาทสตรี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 8 Pro</dc:creator>
  <cp:lastModifiedBy>HP</cp:lastModifiedBy>
  <cp:revision>347</cp:revision>
  <cp:lastPrinted>2016-09-07T05:36:03Z</cp:lastPrinted>
  <dcterms:created xsi:type="dcterms:W3CDTF">2016-08-13T08:13:43Z</dcterms:created>
  <dcterms:modified xsi:type="dcterms:W3CDTF">2016-11-29T04:10:12Z</dcterms:modified>
</cp:coreProperties>
</file>