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303" r:id="rId7"/>
    <p:sldId id="2074" r:id="rId8"/>
    <p:sldId id="2106" r:id="rId9"/>
    <p:sldId id="2107" r:id="rId10"/>
    <p:sldId id="2108" r:id="rId11"/>
    <p:sldId id="2109" r:id="rId12"/>
    <p:sldId id="2110" r:id="rId13"/>
    <p:sldId id="2111" r:id="rId14"/>
    <p:sldId id="2112" r:id="rId15"/>
    <p:sldId id="329" r:id="rId16"/>
    <p:sldId id="261" r:id="rId17"/>
    <p:sldId id="262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63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64" r:id="rId34"/>
    <p:sldId id="265" r:id="rId35"/>
    <p:sldId id="295" r:id="rId36"/>
    <p:sldId id="297" r:id="rId37"/>
    <p:sldId id="296" r:id="rId38"/>
    <p:sldId id="298" r:id="rId39"/>
    <p:sldId id="299" r:id="rId40"/>
    <p:sldId id="300" r:id="rId41"/>
    <p:sldId id="301" r:id="rId42"/>
    <p:sldId id="302" r:id="rId43"/>
    <p:sldId id="283" r:id="rId44"/>
    <p:sldId id="2096" r:id="rId45"/>
    <p:sldId id="2097" r:id="rId46"/>
    <p:sldId id="2098" r:id="rId47"/>
    <p:sldId id="2099" r:id="rId48"/>
    <p:sldId id="2100" r:id="rId49"/>
    <p:sldId id="2101" r:id="rId50"/>
    <p:sldId id="2113" r:id="rId51"/>
    <p:sldId id="2114" r:id="rId52"/>
    <p:sldId id="2115" r:id="rId53"/>
    <p:sldId id="2116" r:id="rId54"/>
    <p:sldId id="2102" r:id="rId55"/>
    <p:sldId id="2103" r:id="rId56"/>
    <p:sldId id="2104" r:id="rId57"/>
    <p:sldId id="2105" r:id="rId58"/>
    <p:sldId id="266" r:id="rId59"/>
    <p:sldId id="2089" r:id="rId60"/>
    <p:sldId id="2090" r:id="rId61"/>
    <p:sldId id="2091" r:id="rId62"/>
    <p:sldId id="2092" r:id="rId63"/>
    <p:sldId id="2093" r:id="rId64"/>
    <p:sldId id="2094" r:id="rId65"/>
    <p:sldId id="284" r:id="rId66"/>
    <p:sldId id="2117" r:id="rId67"/>
    <p:sldId id="267" r:id="rId68"/>
    <p:sldId id="285" r:id="rId69"/>
    <p:sldId id="286" r:id="rId70"/>
    <p:sldId id="287" r:id="rId71"/>
    <p:sldId id="288" r:id="rId72"/>
    <p:sldId id="289" r:id="rId73"/>
    <p:sldId id="290" r:id="rId74"/>
    <p:sldId id="291" r:id="rId75"/>
    <p:sldId id="292" r:id="rId76"/>
    <p:sldId id="293" r:id="rId77"/>
    <p:sldId id="294" r:id="rId78"/>
  </p:sldIdLst>
  <p:sldSz cx="18288000" cy="10287000"/>
  <p:notesSz cx="6889750" cy="10018713"/>
  <p:embeddedFontLst>
    <p:embeddedFont>
      <p:font typeface="Chulabhorn Likit Text" panose="00000500000000000000" pitchFamily="50" charset="-34"/>
      <p:regular r:id="rId80"/>
      <p:bold r:id="rId81"/>
    </p:embeddedFont>
    <p:embeddedFont>
      <p:font typeface="Chulabhorn Likit Text Light" panose="00000400000000000000" pitchFamily="50" charset="-34"/>
      <p:regular r:id="rId82"/>
    </p:embeddedFont>
    <p:embeddedFont>
      <p:font typeface="Chulabhorn Likit Text Light๙" panose="00000400000000000000" pitchFamily="2" charset="-34"/>
      <p:regular r:id="rId83"/>
    </p:embeddedFont>
    <p:embeddedFont>
      <p:font typeface="Opun Mai" panose="020B0604020202020204" charset="-34"/>
      <p:regular r:id="rId84"/>
    </p:embeddedFont>
    <p:embeddedFont>
      <p:font typeface="Opun Mai Bold" panose="020B0604020202020204" charset="-34"/>
      <p:regular r:id="rId85"/>
    </p:embeddedFont>
    <p:embeddedFont>
      <p:font typeface="TH NiramitIT๙" panose="02000506000000020004" pitchFamily="2" charset="-34"/>
      <p:regular r:id="rId86"/>
      <p:bold r:id="rId87"/>
      <p:italic r:id="rId88"/>
    </p:embeddedFont>
    <p:embeddedFont>
      <p:font typeface="TH SarabunPSK" panose="020B0500040200020003" pitchFamily="34" charset="-34"/>
      <p:regular r:id="rId89"/>
      <p:bold r:id="rId90"/>
      <p:italic r:id="rId91"/>
      <p:boldItalic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831" autoAdjust="0"/>
  </p:normalViewPr>
  <p:slideViewPr>
    <p:cSldViewPr>
      <p:cViewPr>
        <p:scale>
          <a:sx n="66" d="100"/>
          <a:sy n="66" d="100"/>
        </p:scale>
        <p:origin x="-1428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D4583-3B7E-44C6-846F-CD342E271870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1800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D86DB-A3AD-4E6C-8DD0-3272B5058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52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5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492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936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89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066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11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37D75-8E03-4D2E-BD16-1EB358B55F6A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0411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392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913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30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04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50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753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5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831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97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084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900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984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28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769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20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52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74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562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555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5520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968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896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33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693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6595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00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993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160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83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5982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6826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725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155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4784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3524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6712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37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8213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5173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911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414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660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809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182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852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5255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450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79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0472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6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029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214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086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1783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094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1284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885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691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08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7705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8401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6811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60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30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D86DB-A3AD-4E6C-8DD0-3272B5058C7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2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E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0200" y="-1759341"/>
            <a:ext cx="13805682" cy="1380568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3298306"/>
            <a:ext cx="13977387" cy="13977387"/>
          </a:xfrm>
          <a:custGeom>
            <a:avLst/>
            <a:gdLst/>
            <a:ahLst/>
            <a:cxnLst/>
            <a:rect l="l" t="t" r="r" b="b"/>
            <a:pathLst>
              <a:path w="13977387" h="13977387">
                <a:moveTo>
                  <a:pt x="0" y="0"/>
                </a:moveTo>
                <a:lnTo>
                  <a:pt x="13977387" y="0"/>
                </a:lnTo>
                <a:lnTo>
                  <a:pt x="13977387" y="13977388"/>
                </a:lnTo>
                <a:lnTo>
                  <a:pt x="0" y="13977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10134" y="5016483"/>
            <a:ext cx="8258644" cy="5270517"/>
          </a:xfrm>
          <a:custGeom>
            <a:avLst/>
            <a:gdLst/>
            <a:ahLst/>
            <a:cxnLst/>
            <a:rect l="l" t="t" r="r" b="b"/>
            <a:pathLst>
              <a:path w="8258644" h="5270517">
                <a:moveTo>
                  <a:pt x="0" y="0"/>
                </a:moveTo>
                <a:lnTo>
                  <a:pt x="8258644" y="0"/>
                </a:lnTo>
                <a:lnTo>
                  <a:pt x="8258644" y="5270517"/>
                </a:lnTo>
                <a:lnTo>
                  <a:pt x="0" y="5270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302" y="8997115"/>
            <a:ext cx="4414158" cy="1149729"/>
            <a:chOff x="0" y="0"/>
            <a:chExt cx="5885544" cy="1532972"/>
          </a:xfrm>
        </p:grpSpPr>
        <p:sp>
          <p:nvSpPr>
            <p:cNvPr id="8" name="Freeform 8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4839" r="-2750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5873" r="-587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66857" y="1069906"/>
            <a:ext cx="9920252" cy="297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spc="150" dirty="0" err="1">
                <a:solidFill>
                  <a:srgbClr val="F5D547"/>
                </a:solidFill>
                <a:cs typeface="Opun Mai Bold"/>
              </a:rPr>
              <a:t>ประชุมชี้แจง</a:t>
            </a:r>
            <a:r>
              <a:rPr lang="en-US" sz="5000" spc="150" dirty="0">
                <a:solidFill>
                  <a:srgbClr val="F5D547"/>
                </a:solidFill>
                <a:cs typeface="Opun Mai Bold"/>
              </a:rPr>
              <a:t> </a:t>
            </a:r>
            <a:r>
              <a:rPr lang="en-US" sz="5000" spc="150" dirty="0" err="1">
                <a:solidFill>
                  <a:srgbClr val="F5D547"/>
                </a:solidFill>
                <a:cs typeface="Opun Mai Bold"/>
              </a:rPr>
              <a:t>เร่งรัด</a:t>
            </a:r>
            <a:r>
              <a:rPr lang="en-US" sz="5000" spc="150" dirty="0">
                <a:solidFill>
                  <a:srgbClr val="F5D547"/>
                </a:solidFill>
                <a:cs typeface="Opun Mai Bold"/>
              </a:rPr>
              <a:t> </a:t>
            </a:r>
            <a:r>
              <a:rPr lang="en-US" sz="5000" spc="150" dirty="0" err="1">
                <a:solidFill>
                  <a:srgbClr val="F5D547"/>
                </a:solidFill>
                <a:cs typeface="Opun Mai Bold"/>
              </a:rPr>
              <a:t>กำกับ</a:t>
            </a:r>
            <a:r>
              <a:rPr lang="en-US" sz="5000" spc="150" dirty="0">
                <a:solidFill>
                  <a:srgbClr val="F5D547"/>
                </a:solidFill>
                <a:cs typeface="Opun Mai Bold"/>
              </a:rPr>
              <a:t> </a:t>
            </a:r>
            <a:r>
              <a:rPr lang="en-US" sz="5000" spc="150" dirty="0" err="1">
                <a:solidFill>
                  <a:srgbClr val="F5D547"/>
                </a:solidFill>
                <a:cs typeface="Opun Mai Bold"/>
              </a:rPr>
              <a:t>ติดตาม</a:t>
            </a:r>
            <a:endParaRPr lang="en-US" sz="5000" spc="150" dirty="0">
              <a:solidFill>
                <a:srgbClr val="F5D547"/>
              </a:solidFill>
              <a:cs typeface="Opun Mai Bold"/>
            </a:endParaRPr>
          </a:p>
          <a:p>
            <a:pPr algn="ctr">
              <a:lnSpc>
                <a:spcPts val="8000"/>
              </a:lnSpc>
            </a:pPr>
            <a:r>
              <a:rPr lang="en-US" sz="5000" spc="150" dirty="0" err="1">
                <a:solidFill>
                  <a:srgbClr val="F5D547"/>
                </a:solidFill>
                <a:cs typeface="Opun Mai Bold"/>
              </a:rPr>
              <a:t>การดำเนินงาน</a:t>
            </a:r>
            <a:endParaRPr lang="en-US" sz="5000" spc="150" dirty="0">
              <a:solidFill>
                <a:srgbClr val="F5D547"/>
              </a:solidFill>
              <a:cs typeface="Opun Mai Bold"/>
            </a:endParaRPr>
          </a:p>
          <a:p>
            <a:pPr algn="ctr">
              <a:lnSpc>
                <a:spcPts val="8000"/>
              </a:lnSpc>
            </a:pPr>
            <a:r>
              <a:rPr lang="en-US" sz="5000" spc="150" dirty="0" err="1">
                <a:solidFill>
                  <a:srgbClr val="F5D547"/>
                </a:solidFill>
                <a:cs typeface="Opun Mai Bold"/>
              </a:rPr>
              <a:t>กองทุนพัฒนาบทบาทสตรี</a:t>
            </a:r>
            <a:endParaRPr lang="en-US" sz="5000" spc="150" dirty="0">
              <a:solidFill>
                <a:srgbClr val="F5D547"/>
              </a:solidFill>
              <a:cs typeface="Opun Mai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5072" y="4267363"/>
            <a:ext cx="9922670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 spc="96">
                <a:solidFill>
                  <a:srgbClr val="F5D547"/>
                </a:solidFill>
                <a:latin typeface="Opun Mai Bold"/>
                <a:cs typeface="Opun Mai Bold"/>
              </a:rPr>
              <a:t>ผ่านระบบวีดิทัศน์ทางไกล (VIDEO CONFERENCE)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99138" y="5067462"/>
            <a:ext cx="4255688" cy="604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1"/>
              </a:lnSpc>
            </a:pPr>
            <a:r>
              <a:rPr lang="en-US" sz="3199">
                <a:solidFill>
                  <a:srgbClr val="F5D547"/>
                </a:solidFill>
                <a:latin typeface="Opun Mai Bold"/>
                <a:cs typeface="Opun Mai Bold"/>
              </a:rPr>
              <a:t>ครั้งที่ 1/2567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29363" y="5881914"/>
            <a:ext cx="6909082" cy="67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3599">
                <a:solidFill>
                  <a:srgbClr val="F5D547"/>
                </a:solidFill>
                <a:latin typeface="Opun Mai Bold"/>
                <a:cs typeface="Opun Mai Bold"/>
              </a:rPr>
              <a:t>วันศุกร์ที่ 12 มกราคม 2567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85719" y="6742213"/>
            <a:ext cx="5796368" cy="67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3599">
                <a:solidFill>
                  <a:srgbClr val="F5D547"/>
                </a:solidFill>
                <a:latin typeface="Opun Mai Bold"/>
                <a:cs typeface="Opun Mai Bold"/>
              </a:rPr>
              <a:t>เวลา 09.30 - 12.00 น.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ลพบุรี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17,953,865.00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447,415.89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62,160.00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1,717,620.00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2,227,195.89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12.41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อำนาจเจริญ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10,944,505.00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402,132.16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780,000.00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1,242,132.16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11.35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สงขลา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16,807,740.00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469,035.63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1,134,000.00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1,603,035.63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9.54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บุรีรัมย์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28,098,765.00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1,057,469.80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1,392,000.00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2,449,469.80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8.72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ขอนแก่น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25,319,790.00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875,663.53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1,320,570.00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2,196,233.53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8.67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พัทลุง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12,362,205.00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471,978.69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8,335.00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507,800.00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988,113.69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7.99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37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หนองบัวลำภู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12,835,030.00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321,622.00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600,000.00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921,622.00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7.18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กาฬสินธุ์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18,773,190.00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682,254.00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585,000.00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1,267,254.00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6.75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39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ร้อยเอ็ด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18,808,340.00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1,125,363.69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101,450.00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1,226,813.69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6.52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ตรัง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15,542,690.00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740,617.15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200,000.00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940,617.15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6.05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A90D5636-0079-6A82-7CC4-398641B3596A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074B1B0-7947-BA77-5F79-BBB4A313D641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4078EA49-47C6-A4FF-A8B1-E191411FACA8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0EC7BC2-B73B-ACD7-CB55-3B387456E3A8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D1634E-073F-CA35-2473-4ACBE79C81B5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10</a:t>
            </a: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059E11DF-A6A7-5306-7026-EEEF9329907C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ADD1BE6-DD53-3EBC-3644-DBB236B5B0E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64C6C2AE-FAAD-354D-E123-B1CDF009AFA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8">
            <a:extLst>
              <a:ext uri="{FF2B5EF4-FFF2-40B4-BE49-F238E27FC236}">
                <a16:creationId xmlns:a16="http://schemas.microsoft.com/office/drawing/2014/main" id="{6136F589-0864-BB7E-20A0-50699FF9C74C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724866C2-66C2-F95B-3FDF-103559583905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279C126C-1ABA-EAF6-E894-DC9EE7AAD8EB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4B80645-6344-FC1D-34E0-99C372AEC57B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3C578839-A6EB-618A-A4DA-BB781361216C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733BE38-C809-47C8-0002-2B17F8F14B85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686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7698" y="1752425"/>
          <a:ext cx="16882251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0189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668086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24841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106450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97474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33063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506074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506074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นครนายก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11,466,380.00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347,417.86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300,000.00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647,417.86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5.65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อุดรธานี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15,276,540.00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846,932.00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846,932.00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5.54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อุบลราชธานี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26,263,715.00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1,399,942.86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1,399,942.86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5.33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17,600,640.00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897,977.91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897,977.91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5.10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กาญจนบุรี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18,996,715.00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935,569.51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935,569.51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4.92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สุราษฎร์ธานี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15,059,665.00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739,799.86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739,799.86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4.91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47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นครราชสีมา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28,689,740.00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1,318,274.60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1,318,274.60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4.59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14,939,180.00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435,473.15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200,000.00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635,473.15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4.25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49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นครศรีธรรมราช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21,833,565.00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922,292.50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922,292.50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4.22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กำแพงเพชร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15,712,265.00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638,095.00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638,095.00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4.06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B90273BF-213C-E1E7-9D80-96DB663B84E5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40D1491-D4F9-4D5C-7DC8-77E521EA389C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D24480DE-5CC1-4218-83CE-4164219030BB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D2618EB8-CDFB-8398-6418-D8B81F84B107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C51EED1-1367-169E-F939-A2C0BEC875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F29AC719-9CB8-D54F-B7C8-6CEE8C46F9C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BE10CA0C-32F1-82C2-0242-FAE795127E6A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2580BF69-FEBB-9BD0-82D0-0319CDEE5C59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1B51A674-5338-D444-C68E-66B53E87C91A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690A8BD4-1943-9E8E-57AE-B3EB13929794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AED49EAB-9CFC-E8A3-A592-FA63CEDF73CB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BA167ECC-22FE-F2F3-3D44-8B6D9C834FEA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36" name="TextBox 26">
            <a:extLst>
              <a:ext uri="{FF2B5EF4-FFF2-40B4-BE49-F238E27FC236}">
                <a16:creationId xmlns:a16="http://schemas.microsoft.com/office/drawing/2014/main" id="{B48825AD-53A1-1CAB-5882-0BBEF1523FB8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48D7D441-ECB9-C0C8-E502-4CA0750E031E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770637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ลำปาง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16,971,615.00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687,573.27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687,573.27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4.05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ปัตตานี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15,818,140.00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631,540.47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631,540.47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3.99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ชลบุรี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16,963,065.00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665,923.20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665,923.20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3.93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ชุมพร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12,068,680.00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469,032.95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469,032.95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3.89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สตูล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8,733,605.00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323,619.00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323,619.00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3.71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อุตรดิตถ์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14,157,255.00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495,373.90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495,373.90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3.50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57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นราธิวาส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16,793,215.00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574,012.00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574,012.00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3.42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นนทบุรี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10,308,590.00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307,776.48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40,650.00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348,426.48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3.38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59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ภูเก็ต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6,193,005.00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189,341.00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189,341.00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3.06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พะเยา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14,108,655.00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430,894.86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430,894.86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3.05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1C6FE00E-722E-4101-DEFA-FF46C4BB86E3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7C483C3-0223-47DB-838E-03AD76128124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B356AAB7-2524-6EB9-A594-BBF7C8C60855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305974ED-FE2C-34DF-A3BE-D9F8B08F4120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46A8D819-8A0F-A4B5-868F-463F397844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0FE50FFA-E3B8-EDD0-F54B-48F3E44771E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5C2F61A1-F7CC-3849-A1B3-68FC2F97AEE4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251CBD17-FB33-17B5-3D23-3A7DD8FC8BE0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9D55228-7C2F-D474-54F2-00EAAC31A7FA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BC64BB40-BC89-FA13-2A38-C1F8A30D060C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DB4DC40C-0D44-E053-F7FE-848A35D2C580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C56CE903-7A11-FD2A-BFFF-6112432936A4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36" name="TextBox 26">
            <a:extLst>
              <a:ext uri="{FF2B5EF4-FFF2-40B4-BE49-F238E27FC236}">
                <a16:creationId xmlns:a16="http://schemas.microsoft.com/office/drawing/2014/main" id="{73F1EF56-79CC-0AB1-1959-929596D05140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FF8B3841-F1ED-FE2A-DC31-91015F73D0FD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377396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เชียงใหม่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26,083,515.00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792,153.24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792,153.24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3.04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แพร่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15,059,580.00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418,864.79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418,864.79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2.78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สมุทรปราการ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11,221,790.00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311,164.00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311,164.00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2.77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ปทุมธานี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9,439,665.00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259,980.01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259,980.01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2.75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ตราด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11,766,705.00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317,777.45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317,777.45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2.70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มหาสารคาม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20,366,615.00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548,900.86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548,900.86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2.70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67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จันทบุรี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12,262,930.00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315,839.99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315,839.99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2.58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สิงห์บุรี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11,654,830.00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266,987.29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266,987.29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2.29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69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สมุทรสงคราม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9,338,305.00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198,049.14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198,049.14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2.12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ระนอง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8,415,255.00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178,091.00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178,091.00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2.12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6E6697F-0FE1-F50E-3C98-468FBF8FD6DD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DAB061C-1607-703C-54FC-5664D66EDF53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25A7B1C1-433A-A765-0C87-B23B56951498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A075441E-59CC-610C-CD87-108BAC452EA8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291DC64-0483-CD80-70AA-DDC0313807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D68B2A14-CA8D-6FD4-ED15-177166368AD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TextBox 26">
            <a:extLst>
              <a:ext uri="{FF2B5EF4-FFF2-40B4-BE49-F238E27FC236}">
                <a16:creationId xmlns:a16="http://schemas.microsoft.com/office/drawing/2014/main" id="{4A2693F9-2022-E22B-8DA0-1FDCFEF98FEF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3DC979B-4F33-E1DE-82F4-ACA0256704D6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8128F71E-E22E-9568-8354-50DF5380F960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93E23C1-B9D9-AD79-A290-195A5432E903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E836D074-1E14-2A7B-AA5B-DD5553933914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F6D1703D-854A-E9A6-5DA2-7830B6E2622B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2BD87AB-8C40-5A97-9628-BD8A616ADE3C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37" name="TextBox 27">
            <a:extLst>
              <a:ext uri="{FF2B5EF4-FFF2-40B4-BE49-F238E27FC236}">
                <a16:creationId xmlns:a16="http://schemas.microsoft.com/office/drawing/2014/main" id="{D501EEE8-9875-DBAD-D5AB-2ECE0F07C7C0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69104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206" y="1752425"/>
          <a:ext cx="16677744" cy="54903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นครพนม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16,838,540.00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212,828.79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100,000.00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312,828.79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1.86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กระบี่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10,841,680.00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168,515.00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168,515.00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1.55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6003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ชัยนาท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12,914,580.00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175,075.00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175,075.00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1.36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ยะลา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9,983,280.00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110,500.87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110,500.87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1.11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สุโขทัย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17,489,415.00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97,969.00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97,969.00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0.56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ฉะเชิงเทรา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12,766,665.00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20,501.30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20,501.30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0.16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รวม 76 จังหวัด </a:t>
                      </a:r>
                    </a:p>
                  </a:txBody>
                  <a:tcPr marL="14288" marR="14288" marT="14288" marB="0" anchor="ctr"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1,205,662,200.00 </a:t>
                      </a:r>
                    </a:p>
                  </a:txBody>
                  <a:tcPr marL="14288" marR="14288" marT="14288" marB="0" anchor="ctr"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41,469,553.95 </a:t>
                      </a:r>
                    </a:p>
                  </a:txBody>
                  <a:tcPr marL="14288" marR="14288" marT="14288" marB="0" anchor="ctr"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6,197,112.00 </a:t>
                      </a:r>
                    </a:p>
                  </a:txBody>
                  <a:tcPr marL="14288" marR="14288" marT="14288" marB="0" anchor="ctr"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140,978,840.00 </a:t>
                      </a:r>
                    </a:p>
                  </a:txBody>
                  <a:tcPr marL="14288" marR="14288" marT="14288" marB="0" anchor="ctr"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188,645,505.95 </a:t>
                      </a:r>
                    </a:p>
                  </a:txBody>
                  <a:tcPr marL="14288" marR="14288" marT="14288" marB="0" anchor="ctr"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15.65</a:t>
                      </a:r>
                    </a:p>
                  </a:txBody>
                  <a:tcPr marL="14288" marR="14288" marT="14288" marB="0" anchor="ctr"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A8F5F4F8-0E8D-F2B9-C2AA-C56C09D55A9C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7D8A651-F35B-612A-7704-EA0D20077534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32021A82-8214-C4EC-7405-50149344CB94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40619E57-9D5C-13C6-0C9B-423C6B8DDFDC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79B3FD0D-DAC9-506B-CF8C-F5C1BF65B67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1C7EEE59-C4C0-2BC8-D662-3D8A4BC7601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TextBox 26">
            <a:extLst>
              <a:ext uri="{FF2B5EF4-FFF2-40B4-BE49-F238E27FC236}">
                <a16:creationId xmlns:a16="http://schemas.microsoft.com/office/drawing/2014/main" id="{E94774B8-5739-3A17-09C8-43E1A4EA66B5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A99C3AED-BB2D-7D9D-748D-9ED67E152A6B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14</a:t>
            </a:r>
          </a:p>
        </p:txBody>
      </p:sp>
      <p:grpSp>
        <p:nvGrpSpPr>
          <p:cNvPr id="32" name="Group 8">
            <a:extLst>
              <a:ext uri="{FF2B5EF4-FFF2-40B4-BE49-F238E27FC236}">
                <a16:creationId xmlns:a16="http://schemas.microsoft.com/office/drawing/2014/main" id="{F8E3270C-820A-9774-EFD7-1A0BEB735EB7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D5593C68-B50F-1049-0750-AF62464E7D0A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041763B5-9416-A1AD-F609-1988DCB385D7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032223B-68EC-05D1-75F5-3B7779B2F036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94CB224E-59F7-4503-F781-B199137C55BE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27DD298B-5F81-AF76-CA11-4B4B11C89A34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64175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กลุ่ม 52">
            <a:extLst>
              <a:ext uri="{FF2B5EF4-FFF2-40B4-BE49-F238E27FC236}">
                <a16:creationId xmlns:a16="http://schemas.microsoft.com/office/drawing/2014/main" id="{84E5CB32-C22A-40FB-BE79-3F261B775F5E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8" name="สี่เหลี่ยมผืนผ้า: มุมมน 48">
              <a:extLst>
                <a:ext uri="{FF2B5EF4-FFF2-40B4-BE49-F238E27FC236}">
                  <a16:creationId xmlns:a16="http://schemas.microsoft.com/office/drawing/2014/main" id="{DCE62B95-9C16-4E87-82CC-AF99B1F01983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59" name="สี่เหลี่ยมผืนผ้า 47">
              <a:extLst>
                <a:ext uri="{FF2B5EF4-FFF2-40B4-BE49-F238E27FC236}">
                  <a16:creationId xmlns:a16="http://schemas.microsoft.com/office/drawing/2014/main" id="{667204FE-3C1C-4980-AD32-890094B05AFC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0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CDB1064D-F2C9-4D02-9722-A4463B75D08B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61" name="สี่เหลี่ยมผืนผ้า 3">
              <a:extLst>
                <a:ext uri="{FF2B5EF4-FFF2-40B4-BE49-F238E27FC236}">
                  <a16:creationId xmlns:a16="http://schemas.microsoft.com/office/drawing/2014/main" id="{8493D4F4-6FD8-4552-904E-DB7274115DA0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35" name="ชื่อเรื่อง 1"/>
          <p:cNvSpPr txBox="1">
            <a:spLocks/>
          </p:cNvSpPr>
          <p:nvPr/>
        </p:nvSpPr>
        <p:spPr>
          <a:xfrm>
            <a:off x="721116" y="184434"/>
            <a:ext cx="10965528" cy="9539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0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การเบิกจ่ายประจำปีงบประมาณ พ.ศ. 2567  (ส่วนภูมิภาค)</a:t>
            </a: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57BEA43E-322C-28A6-BB84-0892F55CEDCE}"/>
              </a:ext>
            </a:extLst>
          </p:cNvPr>
          <p:cNvGraphicFramePr>
            <a:graphicFrameLocks noGrp="1"/>
          </p:cNvGraphicFramePr>
          <p:nvPr/>
        </p:nvGraphicFramePr>
        <p:xfrm>
          <a:off x="978497" y="2480045"/>
          <a:ext cx="16597123" cy="5366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0631">
                  <a:extLst>
                    <a:ext uri="{9D8B030D-6E8A-4147-A177-3AD203B41FA5}">
                      <a16:colId xmlns:a16="http://schemas.microsoft.com/office/drawing/2014/main" val="84081625"/>
                    </a:ext>
                  </a:extLst>
                </a:gridCol>
                <a:gridCol w="3217761">
                  <a:extLst>
                    <a:ext uri="{9D8B030D-6E8A-4147-A177-3AD203B41FA5}">
                      <a16:colId xmlns:a16="http://schemas.microsoft.com/office/drawing/2014/main" val="2718644328"/>
                    </a:ext>
                  </a:extLst>
                </a:gridCol>
                <a:gridCol w="3126645">
                  <a:extLst>
                    <a:ext uri="{9D8B030D-6E8A-4147-A177-3AD203B41FA5}">
                      <a16:colId xmlns:a16="http://schemas.microsoft.com/office/drawing/2014/main" val="649707133"/>
                    </a:ext>
                  </a:extLst>
                </a:gridCol>
                <a:gridCol w="1822280">
                  <a:extLst>
                    <a:ext uri="{9D8B030D-6E8A-4147-A177-3AD203B41FA5}">
                      <a16:colId xmlns:a16="http://schemas.microsoft.com/office/drawing/2014/main" val="2394509581"/>
                    </a:ext>
                  </a:extLst>
                </a:gridCol>
                <a:gridCol w="2265060">
                  <a:extLst>
                    <a:ext uri="{9D8B030D-6E8A-4147-A177-3AD203B41FA5}">
                      <a16:colId xmlns:a16="http://schemas.microsoft.com/office/drawing/2014/main" val="1829661836"/>
                    </a:ext>
                  </a:extLst>
                </a:gridCol>
                <a:gridCol w="3444746">
                  <a:extLst>
                    <a:ext uri="{9D8B030D-6E8A-4147-A177-3AD203B41FA5}">
                      <a16:colId xmlns:a16="http://schemas.microsoft.com/office/drawing/2014/main" val="1366026775"/>
                    </a:ext>
                  </a:extLst>
                </a:gridCol>
              </a:tblGrid>
              <a:tr h="2608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รายการ</a:t>
                      </a:r>
                      <a:endParaRPr lang="en-US" sz="2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งบประมาณจัดสรร(บาท)</a:t>
                      </a:r>
                      <a:endParaRPr lang="en-US" sz="2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spc="-40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ผลการเบิกจ่ายสะสม</a:t>
                      </a:r>
                      <a:br>
                        <a:rPr lang="th-TH" sz="2300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2300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2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ร้อยละการเบิกจ่าย</a:t>
                      </a:r>
                      <a:endParaRPr lang="en-US" sz="23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สูง/ต่ำ กว่าเป้าหมายผลการเบิกจ่ายไตรมาส 2 (ร้อยละ 54)</a:t>
                      </a:r>
                      <a:endParaRPr lang="en-US" sz="2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คงเหลืองบประมาณ (บาท)</a:t>
                      </a:r>
                      <a:endParaRPr lang="en-US" sz="2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136066613"/>
                  </a:ext>
                </a:extLst>
              </a:tr>
              <a:tr h="709314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งบบริหาร</a:t>
                      </a:r>
                      <a:endParaRPr lang="en-US" sz="23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144,662,220.00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41,469,553.95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28.67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-25.33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103,192,646.05</a:t>
                      </a: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3650703217"/>
                  </a:ext>
                </a:extLst>
              </a:tr>
              <a:tr h="567452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endParaRPr lang="en-US" sz="23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67,000,000.00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786130" algn="ctr"/>
                          <a:tab pos="1049020" algn="l"/>
                          <a:tab pos="1235710" algn="l"/>
                          <a:tab pos="1431290" algn="l"/>
                          <a:tab pos="1572895" algn="r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6,197,112.00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9.25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-44.75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60,802,888.00</a:t>
                      </a: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2696811247"/>
                  </a:ext>
                </a:extLst>
              </a:tr>
              <a:tr h="580547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endParaRPr lang="en-US" sz="23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994,000,000.00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140,978,840.00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14.18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-39.82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853,021,160.00</a:t>
                      </a: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2924221294"/>
                  </a:ext>
                </a:extLst>
              </a:tr>
              <a:tr h="901376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230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รวมทั้งสิ้น</a:t>
                      </a:r>
                      <a:endParaRPr lang="en-US" sz="23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1,205,662,200.00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188,645,505.95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15.65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-38.35</a:t>
                      </a:r>
                    </a:p>
                  </a:txBody>
                  <a:tcPr marL="102870" marR="10287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23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1,017,016,694.05</a:t>
                      </a:r>
                    </a:p>
                  </a:txBody>
                  <a:tcPr marL="102870" marR="102870" marT="0" marB="0" anchor="ctr"/>
                </a:tc>
                <a:extLst>
                  <a:ext uri="{0D108BD9-81ED-4DB2-BD59-A6C34878D82A}">
                    <a16:rowId xmlns:a16="http://schemas.microsoft.com/office/drawing/2014/main" val="236104935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DEED4E29-93BF-E8D6-7A3D-504E6F97FCDE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DAB920-A3A3-AC8C-3588-BC7C703CAAEA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2BEFFD-40F4-F7FA-C187-1A01E2EEE212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33D38D-86E3-E950-39D9-CA19C0A86EA3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052DDCA-0AA9-A055-14D6-0E7D677A969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648D5C-494C-19DB-D88F-D1881BCEC2B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26">
            <a:extLst>
              <a:ext uri="{FF2B5EF4-FFF2-40B4-BE49-F238E27FC236}">
                <a16:creationId xmlns:a16="http://schemas.microsoft.com/office/drawing/2014/main" id="{9776EC95-31B9-FFA4-EA07-902EC8C52047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1D86BCB4-3416-649C-9578-9B2CF534112A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15</a:t>
            </a: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58825F65-8B04-AF8C-1405-248A9A7F75FC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F8EE823-F198-89D9-8A33-CEB92C50A935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E776A451-9233-354A-7A66-D4D7110C3791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C747F4B-25C1-C3EC-46C9-CCFA582D440C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57003BB-2F81-A6C3-52B2-3DB2510685DF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36427111-F985-25F5-8B03-910B64FCD7C0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2064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AutoShape 14"/>
          <p:cNvSpPr/>
          <p:nvPr/>
        </p:nvSpPr>
        <p:spPr>
          <a:xfrm>
            <a:off x="6632114" y="4405939"/>
            <a:ext cx="0" cy="46729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4778230" y="6833883"/>
            <a:ext cx="0" cy="46729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8897002" y="6833883"/>
            <a:ext cx="0" cy="46729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6632114" y="2051153"/>
            <a:ext cx="8871" cy="1245475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6801596" y="6378109"/>
            <a:ext cx="0" cy="46729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4754417" y="6833883"/>
            <a:ext cx="4166331" cy="11516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4000144" y="3249004"/>
            <a:ext cx="6147154" cy="23812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1589566" y="4417845"/>
            <a:ext cx="0" cy="46729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2827536" y="4417845"/>
            <a:ext cx="0" cy="46729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4902139" y="1216988"/>
            <a:ext cx="4085833" cy="1764231"/>
            <a:chOff x="0" y="0"/>
            <a:chExt cx="1076104" cy="46465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76104" cy="464653"/>
            </a:xfrm>
            <a:custGeom>
              <a:avLst/>
              <a:gdLst/>
              <a:ahLst/>
              <a:cxnLst/>
              <a:rect l="l" t="t" r="r" b="b"/>
              <a:pathLst>
                <a:path w="1076104" h="464653">
                  <a:moveTo>
                    <a:pt x="96636" y="0"/>
                  </a:moveTo>
                  <a:lnTo>
                    <a:pt x="979468" y="0"/>
                  </a:lnTo>
                  <a:cubicBezTo>
                    <a:pt x="1032839" y="0"/>
                    <a:pt x="1076104" y="43265"/>
                    <a:pt x="1076104" y="96636"/>
                  </a:cubicBezTo>
                  <a:lnTo>
                    <a:pt x="1076104" y="368017"/>
                  </a:lnTo>
                  <a:cubicBezTo>
                    <a:pt x="1076104" y="393647"/>
                    <a:pt x="1065923" y="418227"/>
                    <a:pt x="1047800" y="436349"/>
                  </a:cubicBezTo>
                  <a:cubicBezTo>
                    <a:pt x="1029677" y="454472"/>
                    <a:pt x="1005098" y="464653"/>
                    <a:pt x="979468" y="464653"/>
                  </a:cubicBezTo>
                  <a:lnTo>
                    <a:pt x="96636" y="464653"/>
                  </a:lnTo>
                  <a:cubicBezTo>
                    <a:pt x="43265" y="464653"/>
                    <a:pt x="0" y="421388"/>
                    <a:pt x="0" y="368017"/>
                  </a:cubicBezTo>
                  <a:lnTo>
                    <a:pt x="0" y="96636"/>
                  </a:lnTo>
                  <a:cubicBezTo>
                    <a:pt x="0" y="43265"/>
                    <a:pt x="43265" y="0"/>
                    <a:pt x="96636" y="0"/>
                  </a:cubicBezTo>
                  <a:close/>
                </a:path>
              </a:pathLst>
            </a:custGeom>
            <a:solidFill>
              <a:srgbClr val="F4ED7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76104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16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1630" y="424815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ประจำปีงบประมาณ พ.ศ. 2567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34227" y="2206176"/>
            <a:ext cx="3493756" cy="1911862"/>
            <a:chOff x="0" y="0"/>
            <a:chExt cx="920166" cy="50353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20166" cy="503536"/>
            </a:xfrm>
            <a:custGeom>
              <a:avLst/>
              <a:gdLst/>
              <a:ahLst/>
              <a:cxnLst/>
              <a:rect l="l" t="t" r="r" b="b"/>
              <a:pathLst>
                <a:path w="920166" h="503536">
                  <a:moveTo>
                    <a:pt x="113012" y="0"/>
                  </a:moveTo>
                  <a:lnTo>
                    <a:pt x="807154" y="0"/>
                  </a:lnTo>
                  <a:cubicBezTo>
                    <a:pt x="837126" y="0"/>
                    <a:pt x="865872" y="11907"/>
                    <a:pt x="887066" y="33101"/>
                  </a:cubicBezTo>
                  <a:cubicBezTo>
                    <a:pt x="908259" y="54295"/>
                    <a:pt x="920166" y="83040"/>
                    <a:pt x="920166" y="113012"/>
                  </a:cubicBezTo>
                  <a:lnTo>
                    <a:pt x="920166" y="390523"/>
                  </a:lnTo>
                  <a:cubicBezTo>
                    <a:pt x="920166" y="420496"/>
                    <a:pt x="908259" y="449241"/>
                    <a:pt x="887066" y="470435"/>
                  </a:cubicBezTo>
                  <a:cubicBezTo>
                    <a:pt x="865872" y="491629"/>
                    <a:pt x="837126" y="503536"/>
                    <a:pt x="807154" y="503536"/>
                  </a:cubicBezTo>
                  <a:lnTo>
                    <a:pt x="113012" y="503536"/>
                  </a:lnTo>
                  <a:cubicBezTo>
                    <a:pt x="83040" y="503536"/>
                    <a:pt x="54295" y="491629"/>
                    <a:pt x="33101" y="470435"/>
                  </a:cubicBezTo>
                  <a:cubicBezTo>
                    <a:pt x="11907" y="449241"/>
                    <a:pt x="0" y="420496"/>
                    <a:pt x="0" y="390523"/>
                  </a:cubicBezTo>
                  <a:lnTo>
                    <a:pt x="0" y="113012"/>
                  </a:lnTo>
                  <a:cubicBezTo>
                    <a:pt x="0" y="83040"/>
                    <a:pt x="11907" y="54295"/>
                    <a:pt x="33101" y="33101"/>
                  </a:cubicBezTo>
                  <a:cubicBezTo>
                    <a:pt x="54295" y="11907"/>
                    <a:pt x="83040" y="0"/>
                    <a:pt x="113012" y="0"/>
                  </a:cubicBezTo>
                  <a:close/>
                </a:path>
              </a:pathLst>
            </a:custGeom>
            <a:solidFill>
              <a:srgbClr val="A8E6CE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920166" cy="541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11087" y="4709482"/>
            <a:ext cx="3493756" cy="1764231"/>
            <a:chOff x="0" y="0"/>
            <a:chExt cx="920166" cy="46465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20166" cy="464653"/>
            </a:xfrm>
            <a:custGeom>
              <a:avLst/>
              <a:gdLst/>
              <a:ahLst/>
              <a:cxnLst/>
              <a:rect l="l" t="t" r="r" b="b"/>
              <a:pathLst>
                <a:path w="920166" h="464653">
                  <a:moveTo>
                    <a:pt x="113012" y="0"/>
                  </a:moveTo>
                  <a:lnTo>
                    <a:pt x="807154" y="0"/>
                  </a:lnTo>
                  <a:cubicBezTo>
                    <a:pt x="837126" y="0"/>
                    <a:pt x="865872" y="11907"/>
                    <a:pt x="887066" y="33101"/>
                  </a:cubicBezTo>
                  <a:cubicBezTo>
                    <a:pt x="908259" y="54295"/>
                    <a:pt x="920166" y="83040"/>
                    <a:pt x="920166" y="113012"/>
                  </a:cubicBezTo>
                  <a:lnTo>
                    <a:pt x="920166" y="351641"/>
                  </a:lnTo>
                  <a:cubicBezTo>
                    <a:pt x="920166" y="381614"/>
                    <a:pt x="908259" y="410359"/>
                    <a:pt x="887066" y="431553"/>
                  </a:cubicBezTo>
                  <a:cubicBezTo>
                    <a:pt x="865872" y="452747"/>
                    <a:pt x="837126" y="464653"/>
                    <a:pt x="807154" y="464653"/>
                  </a:cubicBezTo>
                  <a:lnTo>
                    <a:pt x="113012" y="464653"/>
                  </a:lnTo>
                  <a:cubicBezTo>
                    <a:pt x="83040" y="464653"/>
                    <a:pt x="54295" y="452747"/>
                    <a:pt x="33101" y="431553"/>
                  </a:cubicBezTo>
                  <a:cubicBezTo>
                    <a:pt x="11907" y="410359"/>
                    <a:pt x="0" y="381614"/>
                    <a:pt x="0" y="351641"/>
                  </a:cubicBezTo>
                  <a:lnTo>
                    <a:pt x="0" y="113012"/>
                  </a:lnTo>
                  <a:cubicBezTo>
                    <a:pt x="0" y="83040"/>
                    <a:pt x="11907" y="54295"/>
                    <a:pt x="33101" y="33101"/>
                  </a:cubicBezTo>
                  <a:cubicBezTo>
                    <a:pt x="54295" y="11907"/>
                    <a:pt x="83040" y="0"/>
                    <a:pt x="113012" y="0"/>
                  </a:cubicBezTo>
                  <a:close/>
                </a:path>
              </a:pathLst>
            </a:custGeom>
            <a:solidFill>
              <a:srgbClr val="DCEDC2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920166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657965" y="7083313"/>
            <a:ext cx="3676616" cy="1764231"/>
            <a:chOff x="0" y="0"/>
            <a:chExt cx="968327" cy="4646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68327" cy="464653"/>
            </a:xfrm>
            <a:custGeom>
              <a:avLst/>
              <a:gdLst/>
              <a:ahLst/>
              <a:cxnLst/>
              <a:rect l="l" t="t" r="r" b="b"/>
              <a:pathLst>
                <a:path w="968327" h="464653">
                  <a:moveTo>
                    <a:pt x="107392" y="0"/>
                  </a:moveTo>
                  <a:lnTo>
                    <a:pt x="860935" y="0"/>
                  </a:lnTo>
                  <a:cubicBezTo>
                    <a:pt x="889417" y="0"/>
                    <a:pt x="916733" y="11314"/>
                    <a:pt x="936873" y="31454"/>
                  </a:cubicBezTo>
                  <a:cubicBezTo>
                    <a:pt x="957012" y="51594"/>
                    <a:pt x="968327" y="78910"/>
                    <a:pt x="968327" y="107392"/>
                  </a:cubicBezTo>
                  <a:lnTo>
                    <a:pt x="968327" y="357262"/>
                  </a:lnTo>
                  <a:cubicBezTo>
                    <a:pt x="968327" y="385744"/>
                    <a:pt x="957012" y="413059"/>
                    <a:pt x="936873" y="433199"/>
                  </a:cubicBezTo>
                  <a:cubicBezTo>
                    <a:pt x="916733" y="453339"/>
                    <a:pt x="889417" y="464653"/>
                    <a:pt x="860935" y="464653"/>
                  </a:cubicBezTo>
                  <a:lnTo>
                    <a:pt x="107392" y="464653"/>
                  </a:lnTo>
                  <a:cubicBezTo>
                    <a:pt x="78910" y="464653"/>
                    <a:pt x="51594" y="453339"/>
                    <a:pt x="31454" y="433199"/>
                  </a:cubicBezTo>
                  <a:cubicBezTo>
                    <a:pt x="11314" y="413059"/>
                    <a:pt x="0" y="385744"/>
                    <a:pt x="0" y="357262"/>
                  </a:cubicBezTo>
                  <a:lnTo>
                    <a:pt x="0" y="107392"/>
                  </a:lnTo>
                  <a:cubicBezTo>
                    <a:pt x="0" y="78910"/>
                    <a:pt x="11314" y="51594"/>
                    <a:pt x="31454" y="31454"/>
                  </a:cubicBezTo>
                  <a:cubicBezTo>
                    <a:pt x="51594" y="11314"/>
                    <a:pt x="78910" y="0"/>
                    <a:pt x="107392" y="0"/>
                  </a:cubicBezTo>
                  <a:close/>
                </a:path>
              </a:pathLst>
            </a:custGeom>
            <a:solidFill>
              <a:srgbClr val="BDE0F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68327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133592" y="4680013"/>
            <a:ext cx="3493756" cy="1764231"/>
            <a:chOff x="0" y="0"/>
            <a:chExt cx="920166" cy="46465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20166" cy="464653"/>
            </a:xfrm>
            <a:custGeom>
              <a:avLst/>
              <a:gdLst/>
              <a:ahLst/>
              <a:cxnLst/>
              <a:rect l="l" t="t" r="r" b="b"/>
              <a:pathLst>
                <a:path w="920166" h="464653">
                  <a:moveTo>
                    <a:pt x="113012" y="0"/>
                  </a:moveTo>
                  <a:lnTo>
                    <a:pt x="807154" y="0"/>
                  </a:lnTo>
                  <a:cubicBezTo>
                    <a:pt x="837126" y="0"/>
                    <a:pt x="865872" y="11907"/>
                    <a:pt x="887066" y="33101"/>
                  </a:cubicBezTo>
                  <a:cubicBezTo>
                    <a:pt x="908259" y="54295"/>
                    <a:pt x="920166" y="83040"/>
                    <a:pt x="920166" y="113012"/>
                  </a:cubicBezTo>
                  <a:lnTo>
                    <a:pt x="920166" y="351641"/>
                  </a:lnTo>
                  <a:cubicBezTo>
                    <a:pt x="920166" y="381614"/>
                    <a:pt x="908259" y="410359"/>
                    <a:pt x="887066" y="431553"/>
                  </a:cubicBezTo>
                  <a:cubicBezTo>
                    <a:pt x="865872" y="452747"/>
                    <a:pt x="837126" y="464653"/>
                    <a:pt x="807154" y="464653"/>
                  </a:cubicBezTo>
                  <a:lnTo>
                    <a:pt x="113012" y="464653"/>
                  </a:lnTo>
                  <a:cubicBezTo>
                    <a:pt x="83040" y="464653"/>
                    <a:pt x="54295" y="452747"/>
                    <a:pt x="33101" y="431553"/>
                  </a:cubicBezTo>
                  <a:cubicBezTo>
                    <a:pt x="11907" y="410359"/>
                    <a:pt x="0" y="381614"/>
                    <a:pt x="0" y="351641"/>
                  </a:cubicBezTo>
                  <a:lnTo>
                    <a:pt x="0" y="113012"/>
                  </a:lnTo>
                  <a:cubicBezTo>
                    <a:pt x="0" y="83040"/>
                    <a:pt x="11907" y="54295"/>
                    <a:pt x="33101" y="33101"/>
                  </a:cubicBezTo>
                  <a:cubicBezTo>
                    <a:pt x="54295" y="11907"/>
                    <a:pt x="83040" y="0"/>
                    <a:pt x="113012" y="0"/>
                  </a:cubicBezTo>
                  <a:close/>
                </a:path>
              </a:pathLst>
            </a:custGeom>
            <a:solidFill>
              <a:srgbClr val="E4C1F9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920166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440039" y="4680013"/>
            <a:ext cx="3493756" cy="1764231"/>
            <a:chOff x="0" y="0"/>
            <a:chExt cx="920166" cy="46465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20166" cy="464653"/>
            </a:xfrm>
            <a:custGeom>
              <a:avLst/>
              <a:gdLst/>
              <a:ahLst/>
              <a:cxnLst/>
              <a:rect l="l" t="t" r="r" b="b"/>
              <a:pathLst>
                <a:path w="920166" h="464653">
                  <a:moveTo>
                    <a:pt x="113012" y="0"/>
                  </a:moveTo>
                  <a:lnTo>
                    <a:pt x="807154" y="0"/>
                  </a:lnTo>
                  <a:cubicBezTo>
                    <a:pt x="837126" y="0"/>
                    <a:pt x="865872" y="11907"/>
                    <a:pt x="887066" y="33101"/>
                  </a:cubicBezTo>
                  <a:cubicBezTo>
                    <a:pt x="908259" y="54295"/>
                    <a:pt x="920166" y="83040"/>
                    <a:pt x="920166" y="113012"/>
                  </a:cubicBezTo>
                  <a:lnTo>
                    <a:pt x="920166" y="351641"/>
                  </a:lnTo>
                  <a:cubicBezTo>
                    <a:pt x="920166" y="381614"/>
                    <a:pt x="908259" y="410359"/>
                    <a:pt x="887066" y="431553"/>
                  </a:cubicBezTo>
                  <a:cubicBezTo>
                    <a:pt x="865872" y="452747"/>
                    <a:pt x="837126" y="464653"/>
                    <a:pt x="807154" y="464653"/>
                  </a:cubicBezTo>
                  <a:lnTo>
                    <a:pt x="113012" y="464653"/>
                  </a:lnTo>
                  <a:cubicBezTo>
                    <a:pt x="83040" y="464653"/>
                    <a:pt x="54295" y="452747"/>
                    <a:pt x="33101" y="431553"/>
                  </a:cubicBezTo>
                  <a:cubicBezTo>
                    <a:pt x="11907" y="410359"/>
                    <a:pt x="0" y="381614"/>
                    <a:pt x="0" y="351641"/>
                  </a:cubicBezTo>
                  <a:lnTo>
                    <a:pt x="0" y="113012"/>
                  </a:lnTo>
                  <a:cubicBezTo>
                    <a:pt x="0" y="83040"/>
                    <a:pt x="11907" y="54295"/>
                    <a:pt x="33101" y="33101"/>
                  </a:cubicBezTo>
                  <a:cubicBezTo>
                    <a:pt x="54295" y="11907"/>
                    <a:pt x="83040" y="0"/>
                    <a:pt x="113012" y="0"/>
                  </a:cubicBezTo>
                  <a:close/>
                </a:path>
              </a:pathLst>
            </a:custGeom>
            <a:solidFill>
              <a:srgbClr val="D5BDA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920166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4" name="AutoShape 44"/>
          <p:cNvSpPr/>
          <p:nvPr/>
        </p:nvSpPr>
        <p:spPr>
          <a:xfrm>
            <a:off x="10616791" y="3994380"/>
            <a:ext cx="0" cy="46729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13361847" y="3277764"/>
            <a:ext cx="467290" cy="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6" name="Group 46"/>
          <p:cNvGrpSpPr/>
          <p:nvPr/>
        </p:nvGrpSpPr>
        <p:grpSpPr>
          <a:xfrm>
            <a:off x="9930947" y="2206176"/>
            <a:ext cx="3493756" cy="1911862"/>
            <a:chOff x="0" y="0"/>
            <a:chExt cx="920166" cy="503536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20166" cy="503536"/>
            </a:xfrm>
            <a:custGeom>
              <a:avLst/>
              <a:gdLst/>
              <a:ahLst/>
              <a:cxnLst/>
              <a:rect l="l" t="t" r="r" b="b"/>
              <a:pathLst>
                <a:path w="920166" h="503536">
                  <a:moveTo>
                    <a:pt x="113012" y="0"/>
                  </a:moveTo>
                  <a:lnTo>
                    <a:pt x="807154" y="0"/>
                  </a:lnTo>
                  <a:cubicBezTo>
                    <a:pt x="837126" y="0"/>
                    <a:pt x="865872" y="11907"/>
                    <a:pt x="887066" y="33101"/>
                  </a:cubicBezTo>
                  <a:cubicBezTo>
                    <a:pt x="908259" y="54295"/>
                    <a:pt x="920166" y="83040"/>
                    <a:pt x="920166" y="113012"/>
                  </a:cubicBezTo>
                  <a:lnTo>
                    <a:pt x="920166" y="390523"/>
                  </a:lnTo>
                  <a:cubicBezTo>
                    <a:pt x="920166" y="420496"/>
                    <a:pt x="908259" y="449241"/>
                    <a:pt x="887066" y="470435"/>
                  </a:cubicBezTo>
                  <a:cubicBezTo>
                    <a:pt x="865872" y="491629"/>
                    <a:pt x="837126" y="503536"/>
                    <a:pt x="807154" y="503536"/>
                  </a:cubicBezTo>
                  <a:lnTo>
                    <a:pt x="113012" y="503536"/>
                  </a:lnTo>
                  <a:cubicBezTo>
                    <a:pt x="83040" y="503536"/>
                    <a:pt x="54295" y="491629"/>
                    <a:pt x="33101" y="470435"/>
                  </a:cubicBezTo>
                  <a:cubicBezTo>
                    <a:pt x="11907" y="449241"/>
                    <a:pt x="0" y="420496"/>
                    <a:pt x="0" y="390523"/>
                  </a:cubicBezTo>
                  <a:lnTo>
                    <a:pt x="0" y="113012"/>
                  </a:lnTo>
                  <a:cubicBezTo>
                    <a:pt x="0" y="83040"/>
                    <a:pt x="11907" y="54295"/>
                    <a:pt x="33101" y="33101"/>
                  </a:cubicBezTo>
                  <a:cubicBezTo>
                    <a:pt x="54295" y="11907"/>
                    <a:pt x="83040" y="0"/>
                    <a:pt x="113012" y="0"/>
                  </a:cubicBezTo>
                  <a:close/>
                </a:path>
              </a:pathLst>
            </a:custGeom>
            <a:solidFill>
              <a:srgbClr val="FFAAA6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920166" cy="541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244630" y="1363168"/>
            <a:ext cx="3493756" cy="1764231"/>
            <a:chOff x="0" y="0"/>
            <a:chExt cx="920166" cy="46465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920166" cy="464653"/>
            </a:xfrm>
            <a:custGeom>
              <a:avLst/>
              <a:gdLst/>
              <a:ahLst/>
              <a:cxnLst/>
              <a:rect l="l" t="t" r="r" b="b"/>
              <a:pathLst>
                <a:path w="920166" h="464653">
                  <a:moveTo>
                    <a:pt x="113012" y="0"/>
                  </a:moveTo>
                  <a:lnTo>
                    <a:pt x="807154" y="0"/>
                  </a:lnTo>
                  <a:cubicBezTo>
                    <a:pt x="837126" y="0"/>
                    <a:pt x="865872" y="11907"/>
                    <a:pt x="887066" y="33101"/>
                  </a:cubicBezTo>
                  <a:cubicBezTo>
                    <a:pt x="908259" y="54295"/>
                    <a:pt x="920166" y="83040"/>
                    <a:pt x="920166" y="113012"/>
                  </a:cubicBezTo>
                  <a:lnTo>
                    <a:pt x="920166" y="351641"/>
                  </a:lnTo>
                  <a:cubicBezTo>
                    <a:pt x="920166" y="381614"/>
                    <a:pt x="908259" y="410359"/>
                    <a:pt x="887066" y="431553"/>
                  </a:cubicBezTo>
                  <a:cubicBezTo>
                    <a:pt x="865872" y="452747"/>
                    <a:pt x="837126" y="464653"/>
                    <a:pt x="807154" y="464653"/>
                  </a:cubicBezTo>
                  <a:lnTo>
                    <a:pt x="113012" y="464653"/>
                  </a:lnTo>
                  <a:cubicBezTo>
                    <a:pt x="83040" y="464653"/>
                    <a:pt x="54295" y="452747"/>
                    <a:pt x="33101" y="431553"/>
                  </a:cubicBezTo>
                  <a:cubicBezTo>
                    <a:pt x="11907" y="410359"/>
                    <a:pt x="0" y="381614"/>
                    <a:pt x="0" y="351641"/>
                  </a:cubicBezTo>
                  <a:lnTo>
                    <a:pt x="0" y="113012"/>
                  </a:lnTo>
                  <a:cubicBezTo>
                    <a:pt x="0" y="83040"/>
                    <a:pt x="11907" y="54295"/>
                    <a:pt x="33101" y="33101"/>
                  </a:cubicBezTo>
                  <a:cubicBezTo>
                    <a:pt x="54295" y="11907"/>
                    <a:pt x="83040" y="0"/>
                    <a:pt x="113012" y="0"/>
                  </a:cubicBezTo>
                  <a:close/>
                </a:path>
              </a:pathLst>
            </a:custGeom>
            <a:solidFill>
              <a:srgbClr val="BDE0F3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920166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272615" y="3626327"/>
            <a:ext cx="3493756" cy="1764231"/>
            <a:chOff x="0" y="0"/>
            <a:chExt cx="920166" cy="464653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920166" cy="464653"/>
            </a:xfrm>
            <a:custGeom>
              <a:avLst/>
              <a:gdLst/>
              <a:ahLst/>
              <a:cxnLst/>
              <a:rect l="l" t="t" r="r" b="b"/>
              <a:pathLst>
                <a:path w="920166" h="464653">
                  <a:moveTo>
                    <a:pt x="113012" y="0"/>
                  </a:moveTo>
                  <a:lnTo>
                    <a:pt x="807154" y="0"/>
                  </a:lnTo>
                  <a:cubicBezTo>
                    <a:pt x="837126" y="0"/>
                    <a:pt x="865872" y="11907"/>
                    <a:pt x="887066" y="33101"/>
                  </a:cubicBezTo>
                  <a:cubicBezTo>
                    <a:pt x="908259" y="54295"/>
                    <a:pt x="920166" y="83040"/>
                    <a:pt x="920166" y="113012"/>
                  </a:cubicBezTo>
                  <a:lnTo>
                    <a:pt x="920166" y="351641"/>
                  </a:lnTo>
                  <a:cubicBezTo>
                    <a:pt x="920166" y="381614"/>
                    <a:pt x="908259" y="410359"/>
                    <a:pt x="887066" y="431553"/>
                  </a:cubicBezTo>
                  <a:cubicBezTo>
                    <a:pt x="865872" y="452747"/>
                    <a:pt x="837126" y="464653"/>
                    <a:pt x="807154" y="464653"/>
                  </a:cubicBezTo>
                  <a:lnTo>
                    <a:pt x="113012" y="464653"/>
                  </a:lnTo>
                  <a:cubicBezTo>
                    <a:pt x="83040" y="464653"/>
                    <a:pt x="54295" y="452747"/>
                    <a:pt x="33101" y="431553"/>
                  </a:cubicBezTo>
                  <a:cubicBezTo>
                    <a:pt x="11907" y="410359"/>
                    <a:pt x="0" y="381614"/>
                    <a:pt x="0" y="351641"/>
                  </a:cubicBezTo>
                  <a:lnTo>
                    <a:pt x="0" y="113012"/>
                  </a:lnTo>
                  <a:cubicBezTo>
                    <a:pt x="0" y="83040"/>
                    <a:pt x="11907" y="54295"/>
                    <a:pt x="33101" y="33101"/>
                  </a:cubicBezTo>
                  <a:cubicBezTo>
                    <a:pt x="54295" y="11907"/>
                    <a:pt x="83040" y="0"/>
                    <a:pt x="113012" y="0"/>
                  </a:cubicBezTo>
                  <a:close/>
                </a:path>
              </a:pathLst>
            </a:custGeom>
            <a:solidFill>
              <a:srgbClr val="FFD3B5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920166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5066757" y="1353937"/>
            <a:ext cx="3627425" cy="849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</a:pPr>
            <a:r>
              <a:rPr lang="en-US" sz="2199">
                <a:solidFill>
                  <a:srgbClr val="262E4A"/>
                </a:solidFill>
                <a:cs typeface="Opun Mai Bold"/>
              </a:rPr>
              <a:t>ยอดลูกหนี้คงเหลือ</a:t>
            </a:r>
          </a:p>
          <a:p>
            <a:pPr marL="0" lvl="1" indent="0" algn="ctr">
              <a:lnSpc>
                <a:spcPts val="3453"/>
              </a:lnSpc>
              <a:spcBef>
                <a:spcPct val="0"/>
              </a:spcBef>
            </a:pPr>
            <a:r>
              <a:rPr lang="en-US" sz="2199">
                <a:solidFill>
                  <a:srgbClr val="262E4A"/>
                </a:solidFill>
                <a:latin typeface="Opun Mai Bold"/>
                <a:cs typeface="Opun Mai Bold"/>
              </a:rPr>
              <a:t>(ณ วันที่ 1 ต.ค. 66)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969297" y="2257066"/>
            <a:ext cx="3951517" cy="44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768"/>
              </a:lnSpc>
              <a:spcBef>
                <a:spcPct val="0"/>
              </a:spcBef>
            </a:pPr>
            <a:r>
              <a:rPr lang="en-US" sz="2400" dirty="0">
                <a:solidFill>
                  <a:srgbClr val="262E4A"/>
                </a:solidFill>
                <a:latin typeface="Opun Mai Bold"/>
                <a:cs typeface="Opun Mai Bold"/>
              </a:rPr>
              <a:t>3,443,210,008.14 </a:t>
            </a:r>
            <a:r>
              <a:rPr lang="en-US" sz="2400" dirty="0" err="1">
                <a:solidFill>
                  <a:srgbClr val="262E4A"/>
                </a:solidFill>
                <a:latin typeface="Opun Mai Bold"/>
                <a:cs typeface="Opun Mai Bold"/>
              </a:rPr>
              <a:t>บาท</a:t>
            </a:r>
            <a:endParaRPr lang="en-US" sz="2400" dirty="0">
              <a:solidFill>
                <a:srgbClr val="262E4A"/>
              </a:solidFill>
              <a:latin typeface="Opun Mai Bold"/>
              <a:cs typeface="Opun Mai 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646754" y="2451444"/>
            <a:ext cx="326870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latin typeface="Opun Mai Bold"/>
                <a:cs typeface="Opun Mai Bold"/>
              </a:rPr>
              <a:t>เงินรับชำระคืนในปีบัญชี 2567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34227" y="2905019"/>
            <a:ext cx="326870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242,779,404.61</a:t>
            </a:r>
            <a:r>
              <a:rPr lang="en-GB" sz="2400" dirty="0">
                <a:solidFill>
                  <a:srgbClr val="262E4A"/>
                </a:solidFill>
                <a:latin typeface="Opun Mai Bold"/>
                <a:cs typeface="Opun Mai Bold"/>
              </a:rPr>
              <a:t> 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646754" y="3401854"/>
            <a:ext cx="326870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7.0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5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147390" y="2299277"/>
            <a:ext cx="306087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</a:pPr>
            <a:r>
              <a:rPr lang="en-US" sz="1999" dirty="0" err="1">
                <a:solidFill>
                  <a:srgbClr val="262E4A"/>
                </a:solidFill>
                <a:cs typeface="Opun Mai Bold"/>
              </a:rPr>
              <a:t>ยอดลูกหนี้คงเหลือ</a:t>
            </a:r>
            <a:endParaRPr lang="en-US" sz="1999" dirty="0">
              <a:solidFill>
                <a:srgbClr val="262E4A"/>
              </a:solidFill>
              <a:cs typeface="Opun Mai Bold"/>
            </a:endParaRPr>
          </a:p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 Bold"/>
                <a:cs typeface="Opun Mai Bold"/>
              </a:rPr>
              <a:t>(ณ </a:t>
            </a:r>
            <a:r>
              <a:rPr lang="en-US" sz="1999" dirty="0" err="1">
                <a:solidFill>
                  <a:srgbClr val="262E4A"/>
                </a:solidFill>
                <a:latin typeface="Opun Mai Bold"/>
                <a:cs typeface="Opun Mai Bold"/>
              </a:rPr>
              <a:t>วันที่</a:t>
            </a:r>
            <a:r>
              <a:rPr lang="en-US" sz="1999" dirty="0">
                <a:solidFill>
                  <a:srgbClr val="262E4A"/>
                </a:solidFill>
                <a:latin typeface="Opun Mai Bold"/>
                <a:cs typeface="Opun Mai Bold"/>
              </a:rPr>
              <a:t> 1</a:t>
            </a:r>
            <a:r>
              <a:rPr lang="th-TH" sz="1999" dirty="0">
                <a:solidFill>
                  <a:srgbClr val="262E4A"/>
                </a:solidFill>
                <a:latin typeface="Opun Mai Bold"/>
                <a:cs typeface="Opun Mai Bold"/>
              </a:rPr>
              <a:t>0 ม</a:t>
            </a:r>
            <a:r>
              <a:rPr lang="en-US" sz="1999" dirty="0">
                <a:solidFill>
                  <a:srgbClr val="262E4A"/>
                </a:solidFill>
                <a:latin typeface="Opun Mai Bold"/>
                <a:cs typeface="Opun Mai Bold"/>
              </a:rPr>
              <a:t>.</a:t>
            </a:r>
            <a:r>
              <a:rPr lang="th-TH" sz="1999" dirty="0">
                <a:solidFill>
                  <a:srgbClr val="262E4A"/>
                </a:solidFill>
                <a:latin typeface="Opun Mai Bold"/>
                <a:cs typeface="Opun Mai Bold"/>
              </a:rPr>
              <a:t>ค</a:t>
            </a:r>
            <a:r>
              <a:rPr lang="en-US" sz="1999" dirty="0">
                <a:solidFill>
                  <a:srgbClr val="262E4A"/>
                </a:solidFill>
                <a:latin typeface="Opun Mai Bold"/>
                <a:cs typeface="Opun Mai Bold"/>
              </a:rPr>
              <a:t>. 6</a:t>
            </a:r>
            <a:r>
              <a:rPr lang="th-TH" sz="1999" dirty="0">
                <a:solidFill>
                  <a:srgbClr val="262E4A"/>
                </a:solidFill>
                <a:latin typeface="Opun Mai Bold"/>
                <a:cs typeface="Opun Mai Bold"/>
              </a:rPr>
              <a:t>7</a:t>
            </a:r>
            <a:r>
              <a:rPr lang="en-US" sz="1999" dirty="0">
                <a:solidFill>
                  <a:srgbClr val="262E4A"/>
                </a:solidFill>
                <a:latin typeface="Opun Mai Bold"/>
                <a:cs typeface="Opun Mai Bold"/>
              </a:rPr>
              <a:t>)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147390" y="3105309"/>
            <a:ext cx="306087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3,200,430,603.53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10147390" y="3550127"/>
            <a:ext cx="306087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92.9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5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7305692" y="7068134"/>
            <a:ext cx="3676616" cy="1764231"/>
            <a:chOff x="0" y="0"/>
            <a:chExt cx="968327" cy="464653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968327" cy="464653"/>
            </a:xfrm>
            <a:custGeom>
              <a:avLst/>
              <a:gdLst/>
              <a:ahLst/>
              <a:cxnLst/>
              <a:rect l="l" t="t" r="r" b="b"/>
              <a:pathLst>
                <a:path w="968327" h="464653">
                  <a:moveTo>
                    <a:pt x="107392" y="0"/>
                  </a:moveTo>
                  <a:lnTo>
                    <a:pt x="860935" y="0"/>
                  </a:lnTo>
                  <a:cubicBezTo>
                    <a:pt x="889417" y="0"/>
                    <a:pt x="916733" y="11314"/>
                    <a:pt x="936873" y="31454"/>
                  </a:cubicBezTo>
                  <a:cubicBezTo>
                    <a:pt x="957012" y="51594"/>
                    <a:pt x="968327" y="78910"/>
                    <a:pt x="968327" y="107392"/>
                  </a:cubicBezTo>
                  <a:lnTo>
                    <a:pt x="968327" y="357262"/>
                  </a:lnTo>
                  <a:cubicBezTo>
                    <a:pt x="968327" y="385744"/>
                    <a:pt x="957012" y="413059"/>
                    <a:pt x="936873" y="433199"/>
                  </a:cubicBezTo>
                  <a:cubicBezTo>
                    <a:pt x="916733" y="453339"/>
                    <a:pt x="889417" y="464653"/>
                    <a:pt x="860935" y="464653"/>
                  </a:cubicBezTo>
                  <a:lnTo>
                    <a:pt x="107392" y="464653"/>
                  </a:lnTo>
                  <a:cubicBezTo>
                    <a:pt x="78910" y="464653"/>
                    <a:pt x="51594" y="453339"/>
                    <a:pt x="31454" y="433199"/>
                  </a:cubicBezTo>
                  <a:cubicBezTo>
                    <a:pt x="11314" y="413059"/>
                    <a:pt x="0" y="385744"/>
                    <a:pt x="0" y="357262"/>
                  </a:cubicBezTo>
                  <a:lnTo>
                    <a:pt x="0" y="107392"/>
                  </a:lnTo>
                  <a:cubicBezTo>
                    <a:pt x="0" y="78910"/>
                    <a:pt x="11314" y="51594"/>
                    <a:pt x="31454" y="31454"/>
                  </a:cubicBezTo>
                  <a:cubicBezTo>
                    <a:pt x="51594" y="11314"/>
                    <a:pt x="78910" y="0"/>
                    <a:pt x="107392" y="0"/>
                  </a:cubicBezTo>
                  <a:close/>
                </a:path>
              </a:pathLst>
            </a:custGeom>
            <a:solidFill>
              <a:srgbClr val="FFD3B5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968327" cy="5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4489058" y="1442906"/>
            <a:ext cx="306087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</a:pPr>
            <a:r>
              <a:rPr lang="en-US" sz="1999">
                <a:solidFill>
                  <a:srgbClr val="262E4A"/>
                </a:solidFill>
                <a:cs typeface="Opun Mai Bold"/>
              </a:rPr>
              <a:t>ยอดลูกหนี้คงเหลือ</a:t>
            </a:r>
          </a:p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cs typeface="Opun Mai Bold"/>
              </a:rPr>
              <a:t>กองทุนเดิม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4489058" y="2266591"/>
            <a:ext cx="306087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730,177,698.84</a:t>
            </a:r>
            <a:r>
              <a:rPr lang="th-TH" sz="2000" dirty="0">
                <a:solidFill>
                  <a:srgbClr val="262E4A"/>
                </a:solidFill>
                <a:latin typeface="Opun Mai Bold"/>
                <a:cs typeface="Opun Mai Bold"/>
              </a:rPr>
              <a:t> 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14489058" y="2642812"/>
            <a:ext cx="306087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 2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1.2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1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4489058" y="3698399"/>
            <a:ext cx="3060870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9"/>
              </a:lnSpc>
            </a:pPr>
            <a:r>
              <a:rPr lang="en-US" sz="1999" dirty="0" err="1">
                <a:solidFill>
                  <a:srgbClr val="262E4A"/>
                </a:solidFill>
                <a:cs typeface="Opun Mai Bold"/>
              </a:rPr>
              <a:t>ยอดลูกหนี้คงเหลือ</a:t>
            </a:r>
            <a:endParaRPr lang="en-US" sz="1999" dirty="0">
              <a:solidFill>
                <a:srgbClr val="262E4A"/>
              </a:solidFill>
              <a:cs typeface="Opun Mai Bold"/>
            </a:endParaRPr>
          </a:p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cs typeface="Opun Mai Bold"/>
              </a:rPr>
              <a:t>กองทุนใหม่</a:t>
            </a:r>
            <a:endParaRPr lang="en-US" sz="1999" dirty="0">
              <a:solidFill>
                <a:srgbClr val="262E4A"/>
              </a:solidFill>
              <a:cs typeface="Opun Mai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14425964" y="4455541"/>
            <a:ext cx="306087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2,470,252,904.69</a:t>
            </a:r>
            <a:r>
              <a:rPr lang="th-TH" sz="2000" dirty="0">
                <a:solidFill>
                  <a:srgbClr val="262E4A"/>
                </a:solidFill>
                <a:latin typeface="Opun Mai Bold"/>
                <a:cs typeface="Opun Mai Bold"/>
              </a:rPr>
              <a:t> 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4425964" y="4828286"/>
            <a:ext cx="306087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 71.74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5253385" y="4828286"/>
            <a:ext cx="30487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cs typeface="Opun Mai Bold"/>
              </a:rPr>
              <a:t>หนี้เกินกำหนดชำระ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662518" y="4828286"/>
            <a:ext cx="30487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cs typeface="Opun Mai Bold"/>
              </a:rPr>
              <a:t>หนี้ดำเนินคดี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133566" y="4828286"/>
            <a:ext cx="30487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cs typeface="Opun Mai Bold"/>
              </a:rPr>
              <a:t>หนี้ยังไม่ถึงกำหนดชำระ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2971874" y="7252194"/>
            <a:ext cx="30487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cs typeface="Opun Mai Bold"/>
              </a:rPr>
              <a:t>หนี้กองทุนเดิม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7619601" y="7252194"/>
            <a:ext cx="304879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cs typeface="Opun Mai Bold"/>
              </a:rPr>
              <a:t>หนี้กองทุนใหม่</a:t>
            </a:r>
          </a:p>
        </p:txBody>
      </p:sp>
      <p:sp>
        <p:nvSpPr>
          <p:cNvPr id="77" name="AutoShape 77"/>
          <p:cNvSpPr/>
          <p:nvPr/>
        </p:nvSpPr>
        <p:spPr>
          <a:xfrm>
            <a:off x="2803723" y="4437857"/>
            <a:ext cx="8809656" cy="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8" name="AutoShape 78"/>
          <p:cNvSpPr/>
          <p:nvPr/>
        </p:nvSpPr>
        <p:spPr>
          <a:xfrm>
            <a:off x="13805324" y="2229989"/>
            <a:ext cx="467290" cy="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9" name="AutoShape 79"/>
          <p:cNvSpPr/>
          <p:nvPr/>
        </p:nvSpPr>
        <p:spPr>
          <a:xfrm>
            <a:off x="13829137" y="4555841"/>
            <a:ext cx="467290" cy="0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0" name="AutoShape 80"/>
          <p:cNvSpPr/>
          <p:nvPr/>
        </p:nvSpPr>
        <p:spPr>
          <a:xfrm>
            <a:off x="13829137" y="2229989"/>
            <a:ext cx="0" cy="2349664"/>
          </a:xfrm>
          <a:prstGeom prst="line">
            <a:avLst/>
          </a:prstGeom>
          <a:ln w="476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2" name="กล่องข้อความ 81">
            <a:extLst>
              <a:ext uri="{FF2B5EF4-FFF2-40B4-BE49-F238E27FC236}">
                <a16:creationId xmlns:a16="http://schemas.microsoft.com/office/drawing/2014/main" id="{7E315319-AF41-0090-4E1B-95A2AED12468}"/>
              </a:ext>
            </a:extLst>
          </p:cNvPr>
          <p:cNvSpPr txBox="1"/>
          <p:nvPr/>
        </p:nvSpPr>
        <p:spPr>
          <a:xfrm>
            <a:off x="985312" y="5476197"/>
            <a:ext cx="30426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2,282,608,872.01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US" sz="1800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GB" dirty="0"/>
          </a:p>
        </p:txBody>
      </p:sp>
      <p:sp>
        <p:nvSpPr>
          <p:cNvPr id="84" name="กล่องข้อความ 83">
            <a:extLst>
              <a:ext uri="{FF2B5EF4-FFF2-40B4-BE49-F238E27FC236}">
                <a16:creationId xmlns:a16="http://schemas.microsoft.com/office/drawing/2014/main" id="{1E2DA810-144D-8811-100B-74E4EDC73F18}"/>
              </a:ext>
            </a:extLst>
          </p:cNvPr>
          <p:cNvSpPr txBox="1"/>
          <p:nvPr/>
        </p:nvSpPr>
        <p:spPr>
          <a:xfrm>
            <a:off x="5181600" y="5433411"/>
            <a:ext cx="33739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610,622,824.32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US" sz="1800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GB" dirty="0"/>
          </a:p>
        </p:txBody>
      </p:sp>
      <p:sp>
        <p:nvSpPr>
          <p:cNvPr id="86" name="กล่องข้อความ 85">
            <a:extLst>
              <a:ext uri="{FF2B5EF4-FFF2-40B4-BE49-F238E27FC236}">
                <a16:creationId xmlns:a16="http://schemas.microsoft.com/office/drawing/2014/main" id="{BFC4F093-613D-1CE3-3655-F493DA178D6C}"/>
              </a:ext>
            </a:extLst>
          </p:cNvPr>
          <p:cNvSpPr txBox="1"/>
          <p:nvPr/>
        </p:nvSpPr>
        <p:spPr>
          <a:xfrm>
            <a:off x="9440039" y="5388891"/>
            <a:ext cx="3493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307,198,907.20</a:t>
            </a:r>
            <a:r>
              <a:rPr lang="en-US" sz="2000" dirty="0">
                <a:solidFill>
                  <a:srgbClr val="262E4A"/>
                </a:solidFill>
                <a:latin typeface="Opun Mai Bold"/>
                <a:cs typeface="Opun Mai Bold"/>
              </a:rPr>
              <a:t> </a:t>
            </a:r>
            <a:r>
              <a:rPr lang="en-US" sz="1800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endParaRPr lang="en-GB" dirty="0"/>
          </a:p>
        </p:txBody>
      </p:sp>
      <p:sp>
        <p:nvSpPr>
          <p:cNvPr id="88" name="กล่องข้อความ 87">
            <a:extLst>
              <a:ext uri="{FF2B5EF4-FFF2-40B4-BE49-F238E27FC236}">
                <a16:creationId xmlns:a16="http://schemas.microsoft.com/office/drawing/2014/main" id="{C1966DEA-17DD-F83B-2710-4C264F36A8B4}"/>
              </a:ext>
            </a:extLst>
          </p:cNvPr>
          <p:cNvSpPr txBox="1"/>
          <p:nvPr/>
        </p:nvSpPr>
        <p:spPr>
          <a:xfrm>
            <a:off x="2657966" y="7847748"/>
            <a:ext cx="3676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190,202,039.44</a:t>
            </a:r>
            <a:r>
              <a:rPr lang="en-GB" b="1" dirty="0">
                <a:solidFill>
                  <a:srgbClr val="000000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US" sz="1800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GB" dirty="0"/>
          </a:p>
        </p:txBody>
      </p:sp>
      <p:sp>
        <p:nvSpPr>
          <p:cNvPr id="90" name="กล่องข้อความ 89">
            <a:extLst>
              <a:ext uri="{FF2B5EF4-FFF2-40B4-BE49-F238E27FC236}">
                <a16:creationId xmlns:a16="http://schemas.microsoft.com/office/drawing/2014/main" id="{D60FF6F5-9D6B-BC89-EB84-43702D01567A}"/>
              </a:ext>
            </a:extLst>
          </p:cNvPr>
          <p:cNvSpPr txBox="1"/>
          <p:nvPr/>
        </p:nvSpPr>
        <p:spPr>
          <a:xfrm>
            <a:off x="7327462" y="7893097"/>
            <a:ext cx="3676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2000" dirty="0">
                <a:solidFill>
                  <a:srgbClr val="262E4A"/>
                </a:solidFill>
                <a:latin typeface="Opun Mai Bold"/>
                <a:cs typeface="Opun Mai Bold"/>
              </a:rPr>
              <a:t>420,420,784.88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US" sz="1800" dirty="0" err="1">
                <a:solidFill>
                  <a:srgbClr val="262E4A"/>
                </a:solidFill>
                <a:latin typeface="Opun Mai"/>
                <a:cs typeface="Opun Mai"/>
              </a:rPr>
              <a:t>บาท</a:t>
            </a:r>
            <a:endParaRPr lang="en-GB" dirty="0"/>
          </a:p>
        </p:txBody>
      </p:sp>
      <p:sp>
        <p:nvSpPr>
          <p:cNvPr id="92" name="กล่องข้อความ 91">
            <a:extLst>
              <a:ext uri="{FF2B5EF4-FFF2-40B4-BE49-F238E27FC236}">
                <a16:creationId xmlns:a16="http://schemas.microsoft.com/office/drawing/2014/main" id="{7FA0D4CA-690C-C61D-D1FF-9C0751A1B2BF}"/>
              </a:ext>
            </a:extLst>
          </p:cNvPr>
          <p:cNvSpPr txBox="1"/>
          <p:nvPr/>
        </p:nvSpPr>
        <p:spPr>
          <a:xfrm>
            <a:off x="938150" y="5954366"/>
            <a:ext cx="304266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66.29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</a:p>
        </p:txBody>
      </p:sp>
      <p:sp>
        <p:nvSpPr>
          <p:cNvPr id="93" name="กล่องข้อความ 92">
            <a:extLst>
              <a:ext uri="{FF2B5EF4-FFF2-40B4-BE49-F238E27FC236}">
                <a16:creationId xmlns:a16="http://schemas.microsoft.com/office/drawing/2014/main" id="{59526CD8-C25E-9C79-D757-810E5A76CB0B}"/>
              </a:ext>
            </a:extLst>
          </p:cNvPr>
          <p:cNvSpPr txBox="1"/>
          <p:nvPr/>
        </p:nvSpPr>
        <p:spPr>
          <a:xfrm>
            <a:off x="5423722" y="5893556"/>
            <a:ext cx="304266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17.73 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</a:p>
        </p:txBody>
      </p:sp>
      <p:sp>
        <p:nvSpPr>
          <p:cNvPr id="94" name="กล่องข้อความ 93">
            <a:extLst>
              <a:ext uri="{FF2B5EF4-FFF2-40B4-BE49-F238E27FC236}">
                <a16:creationId xmlns:a16="http://schemas.microsoft.com/office/drawing/2014/main" id="{DC32F3A4-AA67-6E07-1854-782CA1CCB2B0}"/>
              </a:ext>
            </a:extLst>
          </p:cNvPr>
          <p:cNvSpPr txBox="1"/>
          <p:nvPr/>
        </p:nvSpPr>
        <p:spPr>
          <a:xfrm>
            <a:off x="9891129" y="5833521"/>
            <a:ext cx="304266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8.9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3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 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</a:p>
        </p:txBody>
      </p:sp>
      <p:sp>
        <p:nvSpPr>
          <p:cNvPr id="96" name="กล่องข้อความ 95">
            <a:extLst>
              <a:ext uri="{FF2B5EF4-FFF2-40B4-BE49-F238E27FC236}">
                <a16:creationId xmlns:a16="http://schemas.microsoft.com/office/drawing/2014/main" id="{94CE34F2-7724-B208-2D81-F0BC7FF20AD7}"/>
              </a:ext>
            </a:extLst>
          </p:cNvPr>
          <p:cNvSpPr txBox="1"/>
          <p:nvPr/>
        </p:nvSpPr>
        <p:spPr>
          <a:xfrm>
            <a:off x="-76200" y="8380528"/>
            <a:ext cx="9458324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5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.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52)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</a:p>
        </p:txBody>
      </p:sp>
      <p:sp>
        <p:nvSpPr>
          <p:cNvPr id="97" name="กล่องข้อความ 96">
            <a:extLst>
              <a:ext uri="{FF2B5EF4-FFF2-40B4-BE49-F238E27FC236}">
                <a16:creationId xmlns:a16="http://schemas.microsoft.com/office/drawing/2014/main" id="{A0FC39AB-46BA-B151-0B1E-B4778B1D24FF}"/>
              </a:ext>
            </a:extLst>
          </p:cNvPr>
          <p:cNvSpPr txBox="1"/>
          <p:nvPr/>
        </p:nvSpPr>
        <p:spPr>
          <a:xfrm>
            <a:off x="4541369" y="8293207"/>
            <a:ext cx="9458324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3139"/>
              </a:lnSpc>
              <a:spcBef>
                <a:spcPct val="0"/>
              </a:spcBef>
            </a:pP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ร้อยละ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12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.2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1)</a:t>
            </a:r>
            <a:r>
              <a:rPr lang="en-GB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17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E67D0CF3-CCC2-AB39-2C2A-073659A0B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406874"/>
              </p:ext>
            </p:extLst>
          </p:nvPr>
        </p:nvGraphicFramePr>
        <p:xfrm>
          <a:off x="247057" y="1277446"/>
          <a:ext cx="17702428" cy="689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</a:t>
                      </a:r>
                      <a:r>
                        <a:rPr lang="en-US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วันที่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นราธิวาส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141,577,494.00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59,040,773.33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3,600,453.96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38,470,179.06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525,476.71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1,218,453.88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2.06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ตาก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195,496,931.00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35,072,257.05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2,386,224.00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29,201,059.85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743,940.43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1,909,796.34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5.45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ชัยภูมิ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427,623,174.00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39,164,773.40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4,125,452.08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28,719,490.99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4,179,440.98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2,140,389.35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5.47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เชียงราย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290,401,303.00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33,109,323.18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5,601,659.59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23,113,092.59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2,280,525.60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2,114,045.40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6.39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อ่างทอง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181,660,365.00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41,871,927.80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2,785,733.74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26,149,884.16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8,774,796.42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3,284,504.00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7.84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นครนายก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123,584,119.00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41,631,257.12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1,959,686.59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23,381,256.86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5,970,625.19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3,480,283.69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8.36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ชลบุรี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171,169,490.00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35,209,323.53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3,451,420.49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13,301,405.74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15,478,099.00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2,978,398.30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8.46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พิษณุโลก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198,407,200.00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35,544,101.03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4,569,028.31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24,096,513.01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3,410,490.66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3,379,454.50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9.51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311,706,590.00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61,173,211.87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4,122,791.40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37,123,645.33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1,456,443.47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6,048,776.05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9.89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สตูล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117,469,363.00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28,774,099.23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1,333,096.50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17,393,590.77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7,201,876.65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2,845,535.31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9.89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EA718-07DF-4EA9-F928-8D3E258AB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94BB9F0-2070-6997-4899-3C4915E2B41D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1D03C9A-039C-0195-9E7F-6CF00DC93690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6CBEA10-866A-232F-E588-EC256A2EB33C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995412A-B3FF-D1C5-1FA7-40D308D0677E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534A930-D755-56AD-6556-188A18BEE2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FF3B28A-9899-7200-B4F8-3A28C48351E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4C76FB3-C67C-5DF4-27CC-E9B8C3AD47B4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2AD8C03-0071-8D31-9F89-90C517887135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F886D2-0176-F20E-FF7C-39EC7F5509C3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7409291-4451-0D62-7F04-D3D502743523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CC75825-D6D8-B65B-2130-EEBE13351D97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87B5B94-571E-AB88-FDD8-747554F27520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7281A5D-C367-A4FB-2772-4A03EEA3A2B4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9FC9A61-7BC3-F021-B2F2-100E7812370C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18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BA45609-BE5A-DDB3-88AC-123EB4FA32E0}"/>
              </a:ext>
            </a:extLst>
          </p:cNvPr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55B76C81-6F8C-CEF8-C7DD-A45C60BCD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063106"/>
              </p:ext>
            </p:extLst>
          </p:nvPr>
        </p:nvGraphicFramePr>
        <p:xfrm>
          <a:off x="247057" y="1277446"/>
          <a:ext cx="17702428" cy="689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175,672,301.00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50,097,923.58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3,129,196.86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29,865,322.02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5,182,461.36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4,984,729.94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9.95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อุทัยธานี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148,862,865.00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29,851,354.24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3,325,338.00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20,314,203.50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2,956,301.51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3,036,494.43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10.17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154,510,770.00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40,127,542.06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3,205,979.15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28,709,318.76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3,985,996.24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4,226,247.91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10.53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92,071,422.00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26,419,451.07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1,817,939.59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14,215,286.78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7,602,689.60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2,783,535.10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10.54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บุรีรัมย์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359,069,020.00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61,797,480.48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7,069,582.91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47,179,319.26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613,490.37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6,935,087.94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11.22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ระยอง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176,118,699.00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23,522,963.38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1,712,093.22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16,157,032.72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2,912,761.44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2,741,076.00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11.65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มหาสารคาม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266,737,948.00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47,697,725.00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3,725,421.00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35,226,211.00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1,002,465.00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5,560,339.00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11.66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113,782,864.00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38,932,833.10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3,120,774.82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26,248,775.94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5,012,241.45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4,551,040.89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11.69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สระแก้ว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201,986,522.00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32,280,176.19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1,871,380.61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25,853,041.51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167,815.40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3,776,250.44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11.70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มุกดาหาร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184,190,854.00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54,865,589.77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2,190,746.01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34,069,396.51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12,115,864.78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6,489,582.47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11.83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797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2A12-54C0-0F0E-EC07-FF0BDB75B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5E959C6-5D16-A3B5-9E65-2CEFD8254AF8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9F968C8-70C5-0513-EBE4-9307F6430B4A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B2DA5F8-C182-4A72-55BA-B6E7816B820C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981E3A2-161C-CE61-176C-2300420D747C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A5C8F78-0E9A-6E55-B283-6F6373B56EB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B3618CA-F770-DA73-BADC-BD8342BAE7C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2B12CBA-383B-D88A-2E22-0CFEB4304FB6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6621C4F-3F6F-B9AD-8AD0-9DF4C6971633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222BC8C-5AB2-83E4-4DB4-4217DAC64000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5CEDAFC-EEAC-F298-F9E3-4BBDB89375A9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9997A10-B4A1-5AB0-2D6B-382008F009EE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C8850B7-698F-2077-330D-7EEF5642CE0B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EB068966-C5FB-FF25-4B93-A1B1412B5046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FB12642-5655-8837-767F-D790CCAE8F58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19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6E1AF54-5552-4F55-973F-93E6C939E0A7}"/>
              </a:ext>
            </a:extLst>
          </p:cNvPr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A3B71E74-EC64-3ADC-E706-B5FF51408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64717"/>
              </p:ext>
            </p:extLst>
          </p:nvPr>
        </p:nvGraphicFramePr>
        <p:xfrm>
          <a:off x="247057" y="1277446"/>
          <a:ext cx="17702428" cy="689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สิงห์บุรี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111,263,487.00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34,651,528.47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1,103,379.13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23,339,684.19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612,501.69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4,139,879.81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11.95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กาฬสินธุ์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282,948,330.00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56,617,667.37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4,180,720.49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44,162,911.42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7,040,881.46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12.44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พะเยา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192,609,105.00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23,460,810.87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2,482,364.90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16,276,195.58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1,776,808.32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2,925,442.07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12.47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ยโสธร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199,462,139.00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36,848,024.19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2,232,871.41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26,327,012.15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1,275,909.08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4,679,879.01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12.70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ลพบุรี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178,159,197.00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48,060,293.26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3,143,625.45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33,529,069.49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6,177,540.16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12.85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พังงา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135,303,894.00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52,664,779.50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2,691,347.74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34,009,081.24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8,038,284.53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6,920,292.89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13.14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226,479,930.00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41,222,677.16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1,803,165.79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22,891,441.33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10,905,897.62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5,622,172.42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13.64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เพชรบูรณ์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321,525,371.00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27,921,390.87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3,041,011.51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19,890,264.82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1,092,265.76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3,897,848.78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13.96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ตราด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173,600,044.00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36,728,828.49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3,182,601.02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20,986,340.63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6,282,269.42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5,135,377.96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13.98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229,999,056.00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36,716,943.74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4,567,893.48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25,515,022.33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1,225,871.00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5,408,156.93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14.73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33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26656" y="7965644"/>
            <a:ext cx="2075534" cy="1490611"/>
          </a:xfrm>
          <a:custGeom>
            <a:avLst/>
            <a:gdLst/>
            <a:ahLst/>
            <a:cxnLst/>
            <a:rect l="l" t="t" r="r" b="b"/>
            <a:pathLst>
              <a:path w="2075534" h="1490611">
                <a:moveTo>
                  <a:pt x="0" y="0"/>
                </a:moveTo>
                <a:lnTo>
                  <a:pt x="2075534" y="0"/>
                </a:lnTo>
                <a:lnTo>
                  <a:pt x="2075534" y="1490610"/>
                </a:lnTo>
                <a:lnTo>
                  <a:pt x="0" y="1490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1087" y="690562"/>
            <a:ext cx="109847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>
                <a:solidFill>
                  <a:srgbClr val="E83F6F"/>
                </a:solidFill>
                <a:latin typeface="Opun Mai Bold"/>
                <a:cs typeface="Opun Mai Bold"/>
              </a:rPr>
              <a:t>วาระการประชุม ครั้งที่ 1/2567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1087" y="1443026"/>
            <a:ext cx="12660326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924"/>
              </a:lnSpc>
              <a:spcBef>
                <a:spcPct val="0"/>
              </a:spcBef>
            </a:pPr>
            <a:r>
              <a:rPr lang="en-US" sz="2499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1 เรื่อง ประธานแจ้งให้ที่ประชุมทราบ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1087" y="2106601"/>
            <a:ext cx="16891103" cy="103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0"/>
              </a:lnSpc>
            </a:pPr>
            <a:r>
              <a:rPr lang="en-US" sz="25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2 เรื่อง รับรองรายงานการประชุมครั้งที่ 11/2566  เมื่อวันที่ 14 พฤศจิกายน 2566 </a:t>
            </a:r>
          </a:p>
          <a:p>
            <a:pPr marL="0" lvl="1" indent="0">
              <a:lnSpc>
                <a:spcPts val="4250"/>
              </a:lnSpc>
            </a:pPr>
            <a:r>
              <a:rPr lang="en-US" sz="2500">
                <a:solidFill>
                  <a:srgbClr val="262E4A"/>
                </a:solidFill>
                <a:latin typeface="Opun Mai Bold"/>
                <a:cs typeface="Opun Mai Bold"/>
              </a:rPr>
              <a:t>                           เป็นการประชุมผ่านระบบวีดิทัศน์ทางไกล (Video Conference)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1087" y="3416873"/>
            <a:ext cx="16776240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924"/>
              </a:lnSpc>
              <a:spcBef>
                <a:spcPct val="0"/>
              </a:spcBef>
            </a:pPr>
            <a:r>
              <a:rPr lang="en-US" sz="2499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3 เรื่อง สืบเนื่องจากการประชุม ครั้งที่ 11/2566 เมื่อวันที่ 14 พฤศจิกายน 2566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62678" y="4466455"/>
            <a:ext cx="1440930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454"/>
              </a:lnSpc>
              <a:spcBef>
                <a:spcPct val="0"/>
              </a:spcBef>
            </a:pP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3.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2</a:t>
            </a: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US" sz="2200" dirty="0" err="1">
                <a:solidFill>
                  <a:srgbClr val="262E4A"/>
                </a:solidFill>
                <a:latin typeface="Opun Mai"/>
                <a:cs typeface="Opun Mai"/>
              </a:rPr>
              <a:t>การบริหารจัดการหนี้กองทุนพัฒนาบทบาทสตรี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US" sz="2200" dirty="0" err="1">
                <a:solidFill>
                  <a:srgbClr val="262E4A"/>
                </a:solidFill>
                <a:latin typeface="Opun Mai"/>
                <a:cs typeface="Opun Mai"/>
              </a:rPr>
              <a:t>ประจำปีงบประมาณ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en-US" sz="2200" dirty="0" err="1">
                <a:solidFill>
                  <a:srgbClr val="262E4A"/>
                </a:solidFill>
                <a:latin typeface="Opun Mai"/>
                <a:cs typeface="Opun Mai"/>
              </a:rPr>
              <a:t>พ.ศ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. 2567  (</a:t>
            </a:r>
            <a:r>
              <a:rPr lang="en-US" sz="2200" dirty="0" err="1">
                <a:solidFill>
                  <a:srgbClr val="262E4A"/>
                </a:solidFill>
                <a:latin typeface="Opun Mai"/>
                <a:cs typeface="Opun Mai"/>
              </a:rPr>
              <a:t>กลุ่มนโยบายและยุทธศาสตร์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1087" y="5034524"/>
            <a:ext cx="1677624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defTabSz="933450">
              <a:lnSpc>
                <a:spcPts val="3924"/>
              </a:lnSpc>
              <a:spcBef>
                <a:spcPct val="0"/>
              </a:spcBef>
              <a:tabLst>
                <a:tab pos="2286000" algn="l"/>
              </a:tabLst>
            </a:pPr>
            <a:r>
              <a:rPr lang="en-US" sz="2499" dirty="0" err="1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</a:t>
            </a:r>
            <a:r>
              <a:rPr lang="en-US" sz="2499" dirty="0">
                <a:solidFill>
                  <a:srgbClr val="262E4A"/>
                </a:solidFill>
                <a:latin typeface="Opun Mai Bold"/>
                <a:cs typeface="Opun Mai Bold"/>
              </a:rPr>
              <a:t> 4 </a:t>
            </a:r>
            <a:r>
              <a:rPr lang="en-US" sz="2499" dirty="0" err="1">
                <a:solidFill>
                  <a:srgbClr val="262E4A"/>
                </a:solidFill>
                <a:latin typeface="Opun Mai Bold"/>
                <a:cs typeface="Opun Mai Bold"/>
              </a:rPr>
              <a:t>เรื่อง</a:t>
            </a:r>
            <a:r>
              <a:rPr lang="en-US" sz="2499" dirty="0">
                <a:solidFill>
                  <a:srgbClr val="262E4A"/>
                </a:solidFill>
                <a:latin typeface="Opun Mai Bold"/>
                <a:cs typeface="Opun Mai Bold"/>
              </a:rPr>
              <a:t> </a:t>
            </a:r>
            <a:r>
              <a:rPr lang="en-US" sz="2499" dirty="0" err="1">
                <a:solidFill>
                  <a:srgbClr val="262E4A"/>
                </a:solidFill>
                <a:latin typeface="Opun Mai Bold"/>
                <a:cs typeface="Opun Mai Bold"/>
              </a:rPr>
              <a:t>เพื่อทราบ</a:t>
            </a:r>
            <a:endParaRPr lang="en-US" sz="2499" dirty="0">
              <a:solidFill>
                <a:srgbClr val="262E4A"/>
              </a:solidFill>
              <a:latin typeface="Opun Mai Bold"/>
              <a:cs typeface="Opun Mai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162678" y="6275839"/>
            <a:ext cx="14409300" cy="40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4.</a:t>
            </a: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2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การตรวจสอบความมีอยู่จริงของลูกหนี้ พ.ศ. 2567 (กลุ่มนโยบายและยุทธศาสตร์)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62678" y="6827770"/>
            <a:ext cx="14409300" cy="44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0"/>
              </a:lnSpc>
            </a:pP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4.</a:t>
            </a: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3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การดำเนินงานตามภารกิจสำคัญของอธิบดีกรมการพัฒนาชุมชน 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(</a:t>
            </a:r>
            <a:r>
              <a:rPr lang="en-US" sz="2200" dirty="0" err="1">
                <a:solidFill>
                  <a:srgbClr val="262E4A"/>
                </a:solidFill>
                <a:latin typeface="Opun Mai"/>
                <a:cs typeface="Opun Mai"/>
              </a:rPr>
              <a:t>กลุ่มนโยบายและยุทธศาสตร์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1087" y="7440478"/>
            <a:ext cx="10559473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924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</a:t>
            </a:r>
            <a:r>
              <a:rPr lang="en-US" sz="2499" dirty="0">
                <a:solidFill>
                  <a:srgbClr val="262E4A"/>
                </a:solidFill>
                <a:latin typeface="Opun Mai Bold"/>
                <a:cs typeface="Opun Mai Bold"/>
              </a:rPr>
              <a:t> 5 </a:t>
            </a:r>
            <a:r>
              <a:rPr lang="en-US" sz="2499" dirty="0" err="1">
                <a:solidFill>
                  <a:srgbClr val="262E4A"/>
                </a:solidFill>
                <a:latin typeface="Opun Mai Bold"/>
                <a:cs typeface="Opun Mai Bold"/>
              </a:rPr>
              <a:t>เรื่อง</a:t>
            </a:r>
            <a:r>
              <a:rPr lang="en-US" sz="2499" dirty="0">
                <a:solidFill>
                  <a:srgbClr val="262E4A"/>
                </a:solidFill>
                <a:latin typeface="Opun Mai Bold"/>
                <a:cs typeface="Opun Mai Bold"/>
              </a:rPr>
              <a:t> </a:t>
            </a:r>
            <a:r>
              <a:rPr lang="en-US" sz="2499" dirty="0" err="1">
                <a:solidFill>
                  <a:srgbClr val="262E4A"/>
                </a:solidFill>
                <a:latin typeface="Opun Mai Bold"/>
                <a:cs typeface="Opun Mai Bold"/>
              </a:rPr>
              <a:t>อื่น</a:t>
            </a:r>
            <a:r>
              <a:rPr lang="en-US" sz="2499" dirty="0">
                <a:solidFill>
                  <a:srgbClr val="262E4A"/>
                </a:solidFill>
                <a:latin typeface="Opun Mai Bold"/>
                <a:cs typeface="Opun Mai Bold"/>
              </a:rPr>
              <a:t> ๆ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02139" y="9675329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625" y="9308296"/>
            <a:ext cx="4414158" cy="1149729"/>
            <a:chOff x="0" y="0"/>
            <a:chExt cx="5885544" cy="1532972"/>
          </a:xfrm>
        </p:grpSpPr>
        <p:sp>
          <p:nvSpPr>
            <p:cNvPr id="20" name="Freeform 20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839" r="-2750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873" r="-5873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6569114" y="9646754"/>
            <a:ext cx="13803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latin typeface="Opun Mai"/>
                <a:cs typeface="Opun Mai"/>
              </a:rPr>
              <a:t>หน้าที่ 2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0BC19FAE-C864-B84B-B266-68E58228FFD1}"/>
              </a:ext>
            </a:extLst>
          </p:cNvPr>
          <p:cNvSpPr txBox="1"/>
          <p:nvPr/>
        </p:nvSpPr>
        <p:spPr>
          <a:xfrm>
            <a:off x="3047329" y="4017605"/>
            <a:ext cx="14524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3.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1</a:t>
            </a: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 การเบิกจ่ายงบประมาณกองทุนพัฒนาบทบาทสตรี ประจำปีงบประมาณ พ.ศ. 2567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 (</a:t>
            </a:r>
            <a:r>
              <a:rPr lang="en-US" sz="2200" dirty="0" err="1">
                <a:solidFill>
                  <a:srgbClr val="262E4A"/>
                </a:solidFill>
                <a:latin typeface="Opun Mai"/>
                <a:cs typeface="Opun Mai"/>
              </a:rPr>
              <a:t>กลุ่มนโยบายและยุทธศาสตร์</a:t>
            </a: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)</a:t>
            </a:r>
            <a:endParaRPr lang="en-GB" sz="2200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BEBD31B0-8E9A-337D-CF54-DACE8CE6AB2D}"/>
              </a:ext>
            </a:extLst>
          </p:cNvPr>
          <p:cNvSpPr txBox="1"/>
          <p:nvPr/>
        </p:nvSpPr>
        <p:spPr>
          <a:xfrm>
            <a:off x="3047328" y="5636050"/>
            <a:ext cx="14409299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en-US" sz="2200" dirty="0">
                <a:solidFill>
                  <a:srgbClr val="262E4A"/>
                </a:solidFill>
                <a:latin typeface="Opun Mai"/>
                <a:cs typeface="Opun Mai"/>
              </a:rPr>
              <a:t>4.1 </a:t>
            </a:r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การดำเนินงานตามตัวชี้วัดการปฏิบัติราชการตำแหน่งพัฒนาการจังหวัด (กลุ่มนโยบายและยุทธศาสตร์)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CB44E17C-95D6-B2B7-4F2B-380D2758AD36}"/>
              </a:ext>
            </a:extLst>
          </p:cNvPr>
          <p:cNvSpPr txBox="1"/>
          <p:nvPr/>
        </p:nvSpPr>
        <p:spPr>
          <a:xfrm>
            <a:off x="3047328" y="8076369"/>
            <a:ext cx="11888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dirty="0">
                <a:solidFill>
                  <a:srgbClr val="262E4A"/>
                </a:solidFill>
                <a:latin typeface="Opun Mai"/>
                <a:cs typeface="Opun Mai"/>
              </a:rPr>
              <a:t>การสำรวจข้อมูลคณะทำงานขับเคลื่อนกองทุนพัฒนาบทบาทสตรีประจำปี 2567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203C0-A03C-9378-63AA-E9EEF83FE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742ACC5-2E7A-076D-E48E-B5C2DB69CABE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DEB6A8B-4BFD-B276-D909-ED787732922F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4A89B78-30F7-87DC-C595-67190FA3A679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D4868E1-F1EE-6C90-8A87-B09D1E1D9498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B80A296-B3A3-3486-93BA-69645D58838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2201A61-A75F-6CD0-7587-E0C427ACF14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FCC3B08-CFA9-1EB7-23E3-34C6E244702B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B75F15A-6E9A-C600-A72A-E91271DAA840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6A9E0DC-791B-D116-9C95-7D5DFEF2AFF3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9A3913E-9D36-A389-F551-5B2D86D3E96B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F87DDFB-6042-BA5E-ABDE-A266DEA702EE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AFFBE5C-3432-DFB5-176D-DAB56B778C46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BFC50751-D9D4-4A49-BA71-8B05AAB1C78F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F608C44-141E-1D2C-FCC3-BD9EBEB9E540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20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902A440-C1B4-9F2B-D4AE-FB19A0DD0E17}"/>
              </a:ext>
            </a:extLst>
          </p:cNvPr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87DB7E9A-2296-7E16-8E48-207F56A95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09254"/>
              </p:ext>
            </p:extLst>
          </p:nvPr>
        </p:nvGraphicFramePr>
        <p:xfrm>
          <a:off x="247057" y="1277446"/>
          <a:ext cx="17702428" cy="689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ชัยนาท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222,661,698.00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56,803,408.69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2,022,831.26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38,244,058.34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1,312,508.49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8,553,692.63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15.06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สระบุรี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211,223,380.00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57,570,036.86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2,602,238.28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44,442,273.60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213,670.00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8,676,700.44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15.07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สุรินทร์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346,838,065.00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61,316,575.49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5,540,300.64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41,119,342.34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923,283.40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9,315,714.80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15.19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สุโขทัย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265,881,415.00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36,575,829.17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3,052,747.20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27,945,003.00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5,578,078.97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15.25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ระนอง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123,764,200.00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46,046,905.73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1,561,746.27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24,923,414.73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12,362,864.10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7,198,880.63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15.63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เชียงใหม่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297,434,952.00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39,764,333.04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4,025,864.81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27,187,463.93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2,311,178.71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6,239,825.59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15.69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นครสวรรค์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288,468,348.00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51,212,591.24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3,799,718.91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31,575,478.83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7,489,689.23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8,347,704.27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16.30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สกลนคร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385,651,521.00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87,298,749.32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5,168,069.99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67,130,508.43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694,395.95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14,305,774.95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16.39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พิจิตร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180,656,575.00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42,657,661.33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4,038,668.58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29,229,165.09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2,353,163.71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7,036,663.95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16.50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จันทบุรี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145,234,889.75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45,001,740.86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2,377,090.70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28,262,119.67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6,874,799.19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7,487,731.30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16.64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97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B5FF0-3EF3-3EE5-DCAD-7D5F732C5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228720D-1748-0BD8-42CC-B723E4B212B3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89566D7-6171-F5E3-7AD8-015CDDF05C2C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3401F24-709A-0615-5852-5BA840B94078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FA8B9DB-5EEE-8399-9234-09F9974102C6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C3DC897-B595-78AD-909A-76330648B62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8153285-F32A-C788-3C87-5C961E0CA96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095E1F2-67F3-79CA-7386-183AE4FA18C9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1C59355-EB93-E92C-4636-DBED07BEE87C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9ED1A7F-59CC-871E-F4D5-20E22591EA9B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2F5BFB2-3C55-108A-3345-4208721E53B0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EF989FC-A3EF-DCA3-8509-F990F2086F2C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1211772-0702-CA8E-8B0A-E029FA9A718F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22B47C08-1CAA-199E-33D9-14C701AC963E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271B5C4-466D-FC82-7B93-3DA83BD70FD3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21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2C309AE-F3F5-9E0B-D8A7-23C2738FBA28}"/>
              </a:ext>
            </a:extLst>
          </p:cNvPr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85F743E2-1A58-639D-F589-F2BBCC008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256811"/>
              </p:ext>
            </p:extLst>
          </p:nvPr>
        </p:nvGraphicFramePr>
        <p:xfrm>
          <a:off x="247057" y="1277446"/>
          <a:ext cx="17702428" cy="689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ขอนแก่น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328,457,889.00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52,529,770.16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2,854,076.18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34,100,502.21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798,081.00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8,812,840.98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16.78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192,502,513.00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37,266,504.22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2,996,898.64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27,928,723.43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6,289,931.15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16.88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สงขลา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303,056,024.00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90,477,314.96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5,189,920.29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39,284,077.06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29,286,736.10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15,311,244.46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16.92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กำแพงเพชร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279,222,520.00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32,471,711.94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1,959,980.67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22,124,844.27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2,864,065.00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5,522,822.00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17.01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แพร่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178,999,500.00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27,235,234.82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3,406,556.88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18,956,199.48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64,418.02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4,808,060.44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17.65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189,511,725.00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42,223,355.43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2,137,830.76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24,210,966.90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4,826,743.85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7,474,509.07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17.70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น่าน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224,865,701.00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19,264,141.16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1,659,220.91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13,525,578.67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574,519.07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3,504,822.51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18.19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275,512,119.00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33,200,335.18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3,685,698.51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21,230,855.90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2,085,651.36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6,198,129.41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18.67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ปัตตานี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195,223,802.00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63,216,989.41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2,822,905.10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41,567,166.57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3,160,661.70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12,041,349.03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19.05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447,112,310.00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47,457,611.55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3,428,353.71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32,006,664.72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2,947,446.64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9,075,146.48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19.12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625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3EE0A-686F-3FB9-1691-D55DF18B8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B44590F-06A0-8D7D-5E04-5B83513D1E44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01ACCD7-2636-5E64-7819-A6C2C7C315A1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F60B0AB-2F5D-22D1-A98F-169CE6171CF6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2E8CAB2-5088-C09F-0A6D-E6E1DFC520C8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20B2B48-F524-D9C2-1A66-E9ABE63E6B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8256A95-B592-4359-72EC-41A6016DE3F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55096F4-19BB-AC01-1BEF-AF5A009764FC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A575C05-9D69-E260-3D7E-A58B83E5C652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523E88B-67B9-3D5D-287A-DCA3DD4D4304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5C5CB6C-FC99-A84E-E2B7-23FC7BFB9FB0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E65E977-0199-AFEE-E47A-7C9FA68D42FD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0AFE882-CC3C-F051-F0FD-F7C0DFE2D9C9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E1655A5-5311-3578-5AE3-ACB5BDF2247A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8ABD1F5-69EF-201A-3C04-9501CE1CA5EF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22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93DFD00-126D-A709-7B74-44FE74A957FE}"/>
              </a:ext>
            </a:extLst>
          </p:cNvPr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6801E6D4-3194-2221-B42E-1C144D7DB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38077"/>
              </p:ext>
            </p:extLst>
          </p:nvPr>
        </p:nvGraphicFramePr>
        <p:xfrm>
          <a:off x="247057" y="1277446"/>
          <a:ext cx="17702428" cy="689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51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123,744,085.00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35,441,246.39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2,584,622.93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25,670,757.64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243,538.88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6,942,326.94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19.59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ศรีสะเกษ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387,404,148.00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56,729,544.56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5,973,725.21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32,192,958.89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6,977,175.93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11,303,079.19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19.92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171,648,806.00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69,581,317.75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1,772,786.83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31,796,198.03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21,970,815.42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14,041,517.47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20.18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ลำพูน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171,403,850.00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35,658,186.90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2,566,801.90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23,131,365.72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963,850.00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7,668,100.25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21.50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ภูเก็ต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105,205,517.00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31,333,465.04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1,284,948.94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13,155,679.10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10,149,533.33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6,743,303.67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21.52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อุตรดิตถ์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237,789,690.00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29,134,704.95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3,241,436.36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19,360,704.82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6,462,704.77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22.18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กระบี่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144,107,351.00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50,328,870.54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1,998,640.63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21,183,837.13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15,709,460.80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11,436,931.98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22.72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ตรัง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192,153,330.00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62,195,240.02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4,573,360.01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41,201,330.12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1,832,519.66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14,588,030.23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23.46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ปทุมธานี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144,479,218.00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32,201,014.57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1,574,139.18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21,662,360.07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1,004,838.36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7,576,595.72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23.53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180,308,243.00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53,840,746.86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2,456,040.42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36,920,266.18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1,643,932.00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12,820,508.26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23.81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237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FF765-7E13-E211-5101-CB493873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EA2C25D-C3F7-B902-86D0-C66993E9E25E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6326FD9-6C41-00EC-906F-39CF92C64C44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7433F05-4BDA-BBBD-84BF-89FA82CD577A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1D6B29B-9863-EFD9-63D0-AC5BC515549F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3EDF567-F6AA-70FD-BBD9-5AD2FF9B029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37A9262-68FC-2FEE-7C44-396E607D443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9339AA1-5133-2C12-9CF6-A6D3D0E780D9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7FA7C27-AF7A-723B-AE06-C238CB3ABF9F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EF9E68A-A8FB-D421-EC60-5C124423C17D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00F5B7B-2DE6-19C8-B332-C239D878DB17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972AAFD-65CB-9923-A5F5-213068473382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05B72C9-DCCF-0D22-962E-482BE706F9C2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ECB8B9A9-48F8-F8F7-8EFE-B0BE7C7B56F5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5A2B2C0-C37E-E270-AD75-ABEF1D0320E1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23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ABCEBBA-25DB-0DA5-52D0-C11F60636E5E}"/>
              </a:ext>
            </a:extLst>
          </p:cNvPr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A9C6E965-C0CB-F82C-2A6B-C19B7C566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625154"/>
              </p:ext>
            </p:extLst>
          </p:nvPr>
        </p:nvGraphicFramePr>
        <p:xfrm>
          <a:off x="247057" y="1277446"/>
          <a:ext cx="17702428" cy="6898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ร้อยเอ็ด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357,092,600.00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24,785,831.94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2,082,863.01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15,040,601.37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1,686,774.00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5,975,593.56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24.11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209,736,399.00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26,487,496.54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3,547,458.24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16,311,539.68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151,252.00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6,477,246.62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24.45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ลำปาง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209,316,150.00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47,161,497.89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4,390,997.71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29,252,850.12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1,678,856.00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11,838,794.06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25.10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215,101,300.00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38,024,133.95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4,620,241.99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20,621,551.51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3,153,845.96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9,586,862.19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25.21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เลย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284,345,526.00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75,735,000.35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3,549,150.04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47,380,617.69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4,764,150.00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19,105,723.57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25.23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ชุมพร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170,603,670.00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31,029,351.57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2,719,824.44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20,006,773.18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405,330.85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7,897,423.10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25.45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พัทลุง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115,236,449.00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30,190,139.63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1,857,383.62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13,493,233.60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5,937,106.54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7,776,789.47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25.76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48296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หนองคาย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255,893,040.00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68,564,770.95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3,291,091.86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47,567,941.84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17,705,737.25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25.82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0167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ยะลา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135,592,990.00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52,442,359.33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1,615,465.70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20,366,355.41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3,484,352.97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13,584,351.52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25.90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81289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อุดรธานี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287,797,510.00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63,788,701.13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2,716,054.38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42,597,647.18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968,566.60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17,379,232.31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27.25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178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197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DAF3-FA03-C019-683C-EBE17DA1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97CF86B-DB99-C5BB-B7B1-4D41F2B2BE19}"/>
              </a:ext>
            </a:extLst>
          </p:cNvPr>
          <p:cNvGrpSpPr/>
          <p:nvPr/>
        </p:nvGrpSpPr>
        <p:grpSpPr>
          <a:xfrm>
            <a:off x="0" y="9420401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C79DDF5-7D62-3615-EB02-B1B7554C0665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F76EFDB-EA87-E1CC-EA30-C0CAF922FEFF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89C1C7E-78D7-A87D-6BF9-2369335E08E7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0B49E12-23DA-D8C4-D18C-3D48AAD51C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C6195F2-FCA1-5677-AFF2-D94847AA0A2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064ABDD-05C4-6B23-0A7A-3063EEEABD5F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F5FCB52-E91C-4B51-3E36-BABF8A26887A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846FBF9-D071-E698-A4FA-5338A35F7DA3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3331EB5-2592-DBD1-9BAC-BFC529C6813A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33E127B-098C-79CA-8753-220E59C27036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D564EA6-3099-84AD-2C14-C7E3C417E5A4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2881CB0C-B81A-5F4D-6536-A682C223A364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D238EB5-975D-335A-2C89-98BA35C6F05C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24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92A0ECC-A2EF-8E6C-391F-04799707B68D}"/>
              </a:ext>
            </a:extLst>
          </p:cNvPr>
          <p:cNvSpPr txBox="1"/>
          <p:nvPr/>
        </p:nvSpPr>
        <p:spPr>
          <a:xfrm>
            <a:off x="646754" y="34505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cs typeface="Opun Mai Bold"/>
              </a:rPr>
              <a:t>การบริหารจัดการหนี้กองทุนพัฒนาบทบาทสตรี </a:t>
            </a: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7940597E-154C-D008-8140-B1FCF8F49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768341"/>
              </p:ext>
            </p:extLst>
          </p:nvPr>
        </p:nvGraphicFramePr>
        <p:xfrm>
          <a:off x="247057" y="1277446"/>
          <a:ext cx="17702428" cy="5479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175">
                  <a:extLst>
                    <a:ext uri="{9D8B030D-6E8A-4147-A177-3AD203B41FA5}">
                      <a16:colId xmlns:a16="http://schemas.microsoft.com/office/drawing/2014/main" val="4080737412"/>
                    </a:ext>
                  </a:extLst>
                </a:gridCol>
                <a:gridCol w="2063014">
                  <a:extLst>
                    <a:ext uri="{9D8B030D-6E8A-4147-A177-3AD203B41FA5}">
                      <a16:colId xmlns:a16="http://schemas.microsoft.com/office/drawing/2014/main" val="631765601"/>
                    </a:ext>
                  </a:extLst>
                </a:gridCol>
                <a:gridCol w="2352395">
                  <a:extLst>
                    <a:ext uri="{9D8B030D-6E8A-4147-A177-3AD203B41FA5}">
                      <a16:colId xmlns:a16="http://schemas.microsoft.com/office/drawing/2014/main" val="291297623"/>
                    </a:ext>
                  </a:extLst>
                </a:gridCol>
                <a:gridCol w="2047156">
                  <a:extLst>
                    <a:ext uri="{9D8B030D-6E8A-4147-A177-3AD203B41FA5}">
                      <a16:colId xmlns:a16="http://schemas.microsoft.com/office/drawing/2014/main" val="1130322675"/>
                    </a:ext>
                  </a:extLst>
                </a:gridCol>
                <a:gridCol w="2183401">
                  <a:extLst>
                    <a:ext uri="{9D8B030D-6E8A-4147-A177-3AD203B41FA5}">
                      <a16:colId xmlns:a16="http://schemas.microsoft.com/office/drawing/2014/main" val="1411012879"/>
                    </a:ext>
                  </a:extLst>
                </a:gridCol>
                <a:gridCol w="2258046">
                  <a:extLst>
                    <a:ext uri="{9D8B030D-6E8A-4147-A177-3AD203B41FA5}">
                      <a16:colId xmlns:a16="http://schemas.microsoft.com/office/drawing/2014/main" val="372853045"/>
                    </a:ext>
                  </a:extLst>
                </a:gridCol>
                <a:gridCol w="2034107">
                  <a:extLst>
                    <a:ext uri="{9D8B030D-6E8A-4147-A177-3AD203B41FA5}">
                      <a16:colId xmlns:a16="http://schemas.microsoft.com/office/drawing/2014/main" val="1780765635"/>
                    </a:ext>
                  </a:extLst>
                </a:gridCol>
                <a:gridCol w="2146079">
                  <a:extLst>
                    <a:ext uri="{9D8B030D-6E8A-4147-A177-3AD203B41FA5}">
                      <a16:colId xmlns:a16="http://schemas.microsoft.com/office/drawing/2014/main" val="4252495391"/>
                    </a:ext>
                  </a:extLst>
                </a:gridCol>
                <a:gridCol w="1906055">
                  <a:extLst>
                    <a:ext uri="{9D8B030D-6E8A-4147-A177-3AD203B41FA5}">
                      <a16:colId xmlns:a16="http://schemas.microsoft.com/office/drawing/2014/main" val="2888153735"/>
                    </a:ext>
                  </a:extLst>
                </a:gridCol>
              </a:tblGrid>
              <a:tr h="472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รวมทั้งหมด 2556 – 2566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 Light๙" panose="00000400000000000000" pitchFamily="2" charset="-34"/>
                        <a:cs typeface="Chulabhorn Likit Text Light๙" panose="00000400000000000000" pitchFamily="2" charset="-34"/>
                      </a:endParaRPr>
                    </a:p>
                  </a:txBody>
                  <a:tcPr marL="9525" marR="9525" marT="9525" marB="0" anchor="ctr">
                    <a:solidFill>
                      <a:srgbClr val="B9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472178"/>
                  </a:ext>
                </a:extLst>
              </a:tr>
              <a:tr h="169613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เงินที่อนุมัติ 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2556 - 2566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5775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ลูกหนี้คงเหลือ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ณ 1 ต.ค. 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43AA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ชำระคืนเงินต้นปีบัญชี 2567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90BE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หนี้ยังไม่ถึง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C7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ดำเนินคดี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8961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3722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ร้อยละของหนี้เกิน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กำหนดชำระ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(ฐานจากลูกหนี้คงเหลือ)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941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4123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71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บึงกาฬ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173,986,580.00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48,152,661.82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2,354,919.04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31,951,926.22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268,880.70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13,576,935.86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28.20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47142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229,679,653.00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69,140,330.63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4,315,038.32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35,912,845.17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9,088,803.39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19,823,643.75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28.67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73769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นครพนม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363,760,366.00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49,710,399.72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4,026,561.37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30,267,420.21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160,000.00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15,256,418.14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30.69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47552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318,631,400.00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72,431,955.62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6,253,196.25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38,975,419.65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4,815,950.07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22,387,389.65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30.91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59664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นนทบุรี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207,781,411.00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67,441,186.16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3,364,091.28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36,234,437.02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4,993,164.73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21,244,116.74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31.50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425166"/>
                  </a:ext>
                </a:extLst>
              </a:tr>
              <a:tr h="47297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  <a:r>
                        <a:rPr lang="en-GB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234,995,635.00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41,012,022.44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6,184,866.91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20,396,079.16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1,218,723.81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13,212,352.56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32.22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7835"/>
                  </a:ext>
                </a:extLst>
              </a:tr>
              <a:tr h="4729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</a:t>
                      </a:r>
                      <a:endParaRPr lang="en-GB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16,793,523,910.75</a:t>
                      </a:r>
                    </a:p>
                  </a:txBody>
                  <a:tcPr marL="9525" marR="9525" marT="9525" marB="0" anchor="b">
                    <a:solidFill>
                      <a:srgbClr val="B2C3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3,443,210,008.14</a:t>
                      </a:r>
                    </a:p>
                  </a:txBody>
                  <a:tcPr marL="9525" marR="9525" marT="9525" marB="0" anchor="b">
                    <a:solidFill>
                      <a:srgbClr val="A2DA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242,779,404.61</a:t>
                      </a:r>
                    </a:p>
                  </a:txBody>
                  <a:tcPr marL="9525" marR="9525" marT="9525" marB="0" anchor="b">
                    <a:solidFill>
                      <a:srgbClr val="BAD7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2,173,362,153.42</a:t>
                      </a:r>
                    </a:p>
                  </a:txBody>
                  <a:tcPr marL="9525" marR="9525" marT="9525" marB="0" anchor="b">
                    <a:solidFill>
                      <a:srgbClr val="FCE09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307,198,907.20</a:t>
                      </a:r>
                    </a:p>
                  </a:txBody>
                  <a:tcPr marL="9525" marR="9525" marT="9525" marB="0" anchor="b">
                    <a:solidFill>
                      <a:srgbClr val="FBC2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610,622,824.32</a:t>
                      </a:r>
                    </a:p>
                  </a:txBody>
                  <a:tcPr marL="9525" marR="9525" marT="9525" marB="0" anchor="b">
                    <a:solidFill>
                      <a:srgbClr val="F8A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17.73</a:t>
                      </a:r>
                    </a:p>
                  </a:txBody>
                  <a:tcPr marL="9525" marR="9525" marT="9525" marB="0" anchor="b">
                    <a:solidFill>
                      <a:srgbClr val="FB8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785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47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17181F62-46A6-F28B-F042-4FFCC61D4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34049"/>
              </p:ext>
            </p:extLst>
          </p:nvPr>
        </p:nvGraphicFramePr>
        <p:xfrm>
          <a:off x="228007" y="1088397"/>
          <a:ext cx="17721480" cy="694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15,769,670.87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72,800.85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6,184,866.91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15,368.37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6,200,235.28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39.22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11,300,205.37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25,617.18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3,451,420.49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7,431.07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3,458,851.56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30.54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16,296,056.61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79,225.55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4,620,241.99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9,853.04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4,630,095.03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28.35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20,226,125.40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20,178.00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5,601,659.59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6,037.40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5,607,696.99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27.70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16,744,984.75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24,133.87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4,569,028.31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3,864.16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4,572,892.47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27.29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14,385,338.15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50,666.49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3,547,458.24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8,363.50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3,555,821.74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24.66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 7,401,909.16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34,498.00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1,817,939.59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3,689.00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1,821,628.59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24.56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</a:t>
                      </a:r>
                      <a:endParaRPr lang="th-TH" sz="1500" b="1" i="0" u="none" strike="noStrike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12,974,228.05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127,427.93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3,182,601.02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21,364.20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3,203,965.22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24.53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18,626,744.00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48,136.50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4,567,893.48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6,357.00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4,574,250.48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24.52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18,230,656.58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78,262.00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4,390,997.71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15,694.00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4,406,691.71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24.09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9CF2F-CD3F-9A0B-8CEF-67C88A984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EC9ECE4-6BE0-5C1A-4923-1711E18732EE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45E07A-B7C7-C4DD-7E89-710D3AA3FACE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A684859-DA62-F90A-9CB8-B4BB2F2F727D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2DC8800-6D2F-1494-4469-B72B9DD11E05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51B3A53-596F-825B-5803-79F7086789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8B54CA5-139C-E835-B38E-081BBB50579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E14A62E-655A-3C18-B441-DD4E7773056A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3C8D8C3-847A-2986-DF69-9C99204E0E91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69D9E1E-CC21-10DC-FBC9-BD32F83FB121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044905F-1135-4BDB-7F9A-286EB4BDE878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AEA0608-8188-4B5C-2504-4EBC1D915F1B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EFFF580-755A-37F9-110D-1130332EB5FB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EBA09B2-7AE5-6938-1D1E-A1A6B087AF83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6F6A4DC-1679-911D-0EBA-EEA5FF6B2367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26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7CE34C0-08A7-29BB-AC68-1295D6C135AE}"/>
              </a:ext>
            </a:extLst>
          </p:cNvPr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690A5FAB-5AC2-3DD7-75A4-ECB7B0F1D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05921"/>
              </p:ext>
            </p:extLst>
          </p:nvPr>
        </p:nvGraphicFramePr>
        <p:xfrm>
          <a:off x="228007" y="1088397"/>
          <a:ext cx="17721480" cy="694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10,411,980.10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45,797.58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2,482,364.90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7,369.22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2,489,734.12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23.84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14,295,222.94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40,606.01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3,406,556.88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10,250.00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3,416,806.88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23.83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29,981,386.79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90,466.67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7,069,582.91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30,103.47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7,099,686.38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23.58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27,862,693.14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84,600.46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5,973,725.21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13,211.00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5,986,936.21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21.44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15,684,518.99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61,086.33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3,325,338.00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7,460.00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3,332,798.00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21.20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15,532,715.53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44,362.00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3,241,436.36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5,279.00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3,246,715.36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20.87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15,174,480.17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99,310.87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3,120,774.82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9,365.09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3,130,139.91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20.57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18,275,032.57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45,586.16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3,685,698.51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5,877.89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3,691,576.40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20.17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20,587,422.37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76,853.50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4,125,452.08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14,901.54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4,140,353.62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20.04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13,634,839.34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43,807.60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2,719,824.44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6,511.21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2,726,335.65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19.95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120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DC62-1CD1-70C5-0181-58B54F8C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719961C-2944-1EB7-8B44-B6CB68115834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72BA925-B169-4BEE-79E2-AC18C9CA32E0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53830C6-3C55-FE8C-A497-9E32E259C852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149B084-9ECA-7893-B22A-181E52DFCF1F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CF8EAD3-4A3E-3BFA-CE8B-0B0D88A103E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197E02B-485C-E99C-90B3-EF7F4E59404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224BF9C-5BF3-98CA-E1D7-851C456FEC37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209BCCE-F1C6-0362-453C-C363CCB64BBA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BBA27A3-C426-C846-87DD-FCDE55E4C095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278A0F2-7B9C-8412-5115-1E8FA7D031E4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D3039DF-BD87-FCA7-8CF6-E7B77DA28911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1AFFFD0-9B98-FAAC-BED4-63C62920C9FD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8EDCFAF5-061A-2828-4FA7-7B7154779455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451A240-7D5B-9D8B-D579-68E3C848C31F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27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2F0D931-847F-3AAF-E73E-002066ED244D}"/>
              </a:ext>
            </a:extLst>
          </p:cNvPr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75C0B3A5-FCB3-0684-64FD-F65886D70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000388"/>
              </p:ext>
            </p:extLst>
          </p:nvPr>
        </p:nvGraphicFramePr>
        <p:xfrm>
          <a:off x="228007" y="1088397"/>
          <a:ext cx="17721480" cy="694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19,269,645.58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115,660.00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3,799,718.91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13,822.00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3,813,540.91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19.72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20,490,080.96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235,004.60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4,038,668.58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40,540.59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4,079,209.17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19.71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10,007,691.95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97,910.00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1,959,686.59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10,383.75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1,970,070.34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19.58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16,544,091.67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55,062.34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3,205,979.15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12,294.00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3,218,273.15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19.38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15,722,387.54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34,863.00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3,041,011.51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8,262.00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3,049,273.51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19.34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12,438,283.19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23,717.68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2,377,090.70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3,554.42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2,380,645.12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19.11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33,116,470.46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245,680.96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6,253,196.25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27,123.59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6,280,319.84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18.88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28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27,900,693.27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162,869.34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5,189,920.29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16,379.09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5,206,299.38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18.60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29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 8,516,744.29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56,421.25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1,574,139.18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10,065.09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1,584,204.27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18.48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11,489,401.96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33,152.00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2,082,863.01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5,435.85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2,088,298.86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18.13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569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1BBBC-26CA-90D4-1609-2BD2F8911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651429-DD12-7675-CE34-49AA6006DAEE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552C645-3B7A-1DDE-65D5-A45B17B33C6C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4C6A38E-0A89-21BF-1CA9-44D5B1D14840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AFF9D86-1D70-F4D9-E236-56ADC022E639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83288D1-B41A-994A-197F-E5205F90E76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0A951CD-FF2E-D920-5D5D-FA0DE062668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6D19598-B91B-03E9-4EFC-8BBB501D71B9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5B91C54-85A0-EDC1-2D34-C602CDA984B0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FA98536-E962-B9DC-69A8-CEBDC11772CA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2A81178-105E-F313-323E-7A17C23C27FB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CB47AC7-DC35-A848-CB78-6413CD45D197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AE3BB0A-56D9-7965-C7E5-B6D575E0ECE3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46C4EDC4-0423-6382-3D14-26B4E9E357E0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EC53339-FAE6-4960-F27D-F196B203E851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28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231BD30-2596-644B-8320-12A1DFD26BB3}"/>
              </a:ext>
            </a:extLst>
          </p:cNvPr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87431E6D-9E4E-1D48-2DCB-12A8A4B90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65966"/>
              </p:ext>
            </p:extLst>
          </p:nvPr>
        </p:nvGraphicFramePr>
        <p:xfrm>
          <a:off x="228007" y="1088397"/>
          <a:ext cx="17721480" cy="694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25,312,501.22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332,040.92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4,573,360.01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51,387.95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4,624,747.96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18.07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22,363,811.53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66,801.01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4,026,561.37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6,288.00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4,032,849.37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18.00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22,507,813.00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58,426.00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4,025,864.81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10,878.00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4,036,742.81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17.89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15,209,734.39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73,406.00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2,584,622.93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7,794.45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2,592,417.38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16.99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16,529,397.28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46,668.97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2,785,733.74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4,741.00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2,790,474.74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16.85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25,352,995.00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176,786.00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4,180,720.49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26,422.00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4,207,142.49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16.49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11,401,976.59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109,860.48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1,857,383.62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8,118.00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1,865,501.62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16.29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38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18,474,870.34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141,043.04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2,996,898.64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18,153.49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3,015,052.13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16.22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39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15,990,437.25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57,850.00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2,566,801.90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6,982.77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2,573,784.67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16.05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27,397,173.08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95,052.27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4,315,038.32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7,370.00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4,322,408.32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15.75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885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DA96D-BAA7-CE19-273C-DCE25C05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223221-A018-D91D-F87D-69516D9B1E47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7FAD868-EF22-192E-AC7D-DC1642575A10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A24B5AF-012E-9F95-3469-406475973704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483978C-545D-0349-83F0-F1ACEECAF22E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EF3CF34-9D13-A829-84AD-E9F0A744219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6C03EA9-7649-C7E8-44F2-3B5DF21449B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4823A37-B112-0513-ED57-39695323BBE3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19230AC-064F-C01A-44E6-7C8BF0C9D90E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3375CF0-EAE6-8F3B-EFB1-E682D7BC6C12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ADCAFDF-1DD7-B4D7-675E-0D89C25C4B35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10F1ECC-2207-A1CA-D59F-6FFBE9D2F12B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FD0A8A1-90F6-FF11-60BB-D515A7BF4FEB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AE820BAE-B24E-CA03-5931-3299F87FF0F3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3750EB3-AF82-FEA0-E447-4FEDADBAA473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29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F3EF4C2-E0A2-A1B8-D6DC-82EC268A649F}"/>
              </a:ext>
            </a:extLst>
          </p:cNvPr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11D80951-B14C-1C62-149B-A191D2ABF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106978"/>
              </p:ext>
            </p:extLst>
          </p:nvPr>
        </p:nvGraphicFramePr>
        <p:xfrm>
          <a:off x="228007" y="1088397"/>
          <a:ext cx="17721480" cy="694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26,432,718.66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62,997.70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4,122,791.40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6,655.75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4,129,447.15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15.60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35,829,309.27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176,292.00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5,540,300.64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21,567.00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5,561,867.64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15.46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19,745,887.96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114,752.00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3,052,747.20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14,908.11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3,067,655.31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15.46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21,787,022.16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173,594.45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3,364,091.28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11,001.10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3,375,092.38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  8,411,149.04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36,459.08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1,284,948.94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1,975.65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1,286,924.59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15.28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22,496,680.68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34,756.14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3,428,353.71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4,523.00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3,432,876.71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15.24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10,950,838.83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26,428.76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1,659,220.91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5,683.00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1,664,903.91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15.15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48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20,906,637.73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114,808.86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3,143,625.45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8,942.54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3,152,567.99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15.04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49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17,990,273.76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67,871.65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2,691,347.74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5,159.96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2,696,507.70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14.96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34,572,351.18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269,861.81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5,168,069.99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22,858.13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5,190,928.12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14.95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745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5120" y="1892884"/>
            <a:ext cx="6923951" cy="6093077"/>
          </a:xfrm>
          <a:custGeom>
            <a:avLst/>
            <a:gdLst/>
            <a:ahLst/>
            <a:cxnLst/>
            <a:rect l="l" t="t" r="r" b="b"/>
            <a:pathLst>
              <a:path w="6923951" h="6093077">
                <a:moveTo>
                  <a:pt x="0" y="0"/>
                </a:moveTo>
                <a:lnTo>
                  <a:pt x="6923951" y="0"/>
                </a:lnTo>
                <a:lnTo>
                  <a:pt x="6923951" y="6093077"/>
                </a:lnTo>
                <a:lnTo>
                  <a:pt x="0" y="60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68383" y="3057312"/>
            <a:ext cx="970799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>
                <a:solidFill>
                  <a:srgbClr val="E83F6F"/>
                </a:solidFill>
                <a:cs typeface="Opun Mai Bold"/>
              </a:rPr>
              <a:t>ประธานแจ้งให้ที่ประชุมทราบ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12" name="Freeform 12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839" r="-2750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873" r="-587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69114" y="9676101"/>
            <a:ext cx="13803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01700-B5AD-78E7-DB66-6695AF4CA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329E5F-DD7F-0534-FD6A-CAFDA78A762E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DBD7F4B-6DD3-4ED8-4573-F9A5924F9554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63F1E7F-8CF2-8243-BF07-EA54AB270832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3B3EAC1-CE8D-4242-B5AE-5757D0DEC5ED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552D66C-2905-C09C-129C-7ADC724511B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1C414CD-3EC8-A5EF-1A3F-340E8EC98BD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93FDD09-F72C-7DE2-8770-94FFF95684FD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E262AD3-F097-538A-BC10-CD5256DE9CDE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5B89F05-6555-CA87-EEA3-7F47CC948F47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D4D3E3C-3BAF-5FA7-F660-B99A0DD7DCE3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FC10E01-0A6B-8414-6E7D-318EDB50F030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58C53DB-1CDD-B950-663E-7321699D0B80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0CD98AAD-496C-44C1-96A9-DC42A385453D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D3D47A8-BBEB-08B5-DDE3-D7FD7A0AA75C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30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3140B82-E68A-05C0-6482-358E71232A87}"/>
              </a:ext>
            </a:extLst>
          </p:cNvPr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89F390D2-79D0-3411-8E26-A7486FC39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248532"/>
              </p:ext>
            </p:extLst>
          </p:nvPr>
        </p:nvGraphicFramePr>
        <p:xfrm>
          <a:off x="228007" y="1088397"/>
          <a:ext cx="17721480" cy="694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24,869,348.07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44,420.97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3,600,453.96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8,450.10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3,608,904.06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14.48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 11,851,173.77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40,258.00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1,712,093.22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8,811.00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1,720,904.22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14.45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21,729,627.15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248,859.20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3,129,196.86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24,399.52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3,153,596.38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14.40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15,194,414.95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92,398.25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2,137,830.76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5,845.05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2,143,675.81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14.07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27,024,684.00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78,681.00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3,725,421.00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6,686.00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3,732,107.00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13.79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26,160,210.82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190,937.50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3,549,150.04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24,912.00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3,574,062.04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13.57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16,628,383.00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36,802.00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2,232,871.41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3,191.00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2,236,062.41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13.43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58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12,121,056.55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53,864.90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1,615,465.70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1,112.00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1,616,577.70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13.33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59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22,276,461.50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120,778.00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2,822,905.10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11,542.28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2,834,447.38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12.67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10,547,606.96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39,820.67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1,333,096.50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2,350.97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1,335,447.47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12.64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718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D074-A57A-3EB5-7BD1-390E88B4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92022C8-8449-988E-8032-7A2C333D5F14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0DC6D13-99C9-1A58-D40A-EA12D2243E1C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3F1B865-17DA-D02E-1C05-8E12E869EB1E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2C5739F-A71F-30B0-292F-B2DA204F012F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A241221-2F1A-26B4-4A32-088E74780B4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A718614-9778-81D4-2285-DFC89F4F245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F429963-FB34-3A9D-0167-21017CE3A826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23FFA67-02C2-4349-CDCA-8BC073F9049C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88A76C3-B8BC-02A3-4140-160547CDEE31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5EBC150-9BC6-C869-8427-8A4B4E84D143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B2F6437-C7F7-739E-7D3D-E16A4A44425E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20F8B51-3281-2F74-4C17-9D058918BA80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3D4F7837-F096-C717-8B40-39C7CA470576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1D8808F-02C1-9C4A-0722-0B608BF5FFF8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31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EB50C81-7873-4B39-031F-19AB51711477}"/>
              </a:ext>
            </a:extLst>
          </p:cNvPr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855BD026-0BE3-3AFE-B70D-2240ACAE1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175449"/>
              </p:ext>
            </p:extLst>
          </p:nvPr>
        </p:nvGraphicFramePr>
        <p:xfrm>
          <a:off x="228007" y="1088397"/>
          <a:ext cx="17721480" cy="6943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15,119,619.80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36,809.16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1,871,380.61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6,968.58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1,878,349.19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12.38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14,692,216.00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48,147.00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1,803,165.79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3,584.00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1,806,749.79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12.27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16,644,344.91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139,512.60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1,998,640.63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13,635.79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2,012,276.42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12.01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16,671,052.00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60,058.00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1,959,980.67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8,023.00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1,968,003.67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11.76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22,459,759.80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135,056.31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2,602,238.28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8,032.64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2,610,270.92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11.59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28,571,627.34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227,339.51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3,291,091.86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11,209.21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3,302,301.07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11.52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67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20,914,410.00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48,560.00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2,386,224.00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5,508.00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2,391,732.00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11.41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1384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68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15,911,072.48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205,535.98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1,772,786.83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9,378.27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1,782,165.10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11.14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52206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69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25,615,841.26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56,008.00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2,854,076.18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6,183.72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2,860,259.90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11.14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4695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70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 22,126,188.62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98,606.75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2,354,919.04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5,588.43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2,360,507.47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10.64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5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170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CF355-FAF8-EE0D-2C3C-8F15A3D90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2BC5E0A-C909-754D-3011-11F071708DF4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5DA9F96-8E2B-3560-DA70-8667E804E7C8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7D401A1-53E4-DE50-2D37-D65C44293AA4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6F05AC0-F7F9-6169-6E26-8C25EF8841F9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04F9E0A-B12A-585F-ADDF-7234A5F107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055D03C-BAC3-58F7-2ED3-63942088A52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8503BCC-40DC-821C-754D-0809DBCB95B9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99212D4-E30F-1928-1526-56BD5ECB0503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258B42B-1C08-B343-BF7E-CEEC27B66B2C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F77E8FA-2A5C-0325-C56A-84B4FFE46EC2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7695BD3-FF04-35A3-1D9B-CBACCF889A04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A2DF18D-B4BD-1BF1-BDE0-7A138DA77023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30E6B783-37FF-591F-070C-CF3FDFDEA5FB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D45B0CA-0E14-8B70-064D-AD53989FED63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 32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44BC421-A095-56C4-8855-6DECBFBF714D}"/>
              </a:ext>
            </a:extLst>
          </p:cNvPr>
          <p:cNvSpPr txBox="1"/>
          <p:nvPr/>
        </p:nvSpPr>
        <p:spPr>
          <a:xfrm>
            <a:off x="403486" y="302129"/>
            <a:ext cx="1724474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spc="96">
                <a:solidFill>
                  <a:srgbClr val="E83F6F"/>
                </a:solidFill>
                <a:latin typeface="Opun Mai Bold"/>
                <a:cs typeface="Opun Mai Bold"/>
              </a:rPr>
              <a:t>การบริหารจัดการหนี้กองทุนพัฒนาบทบาทสตรี : การรับเงินคืนเงินต้น </a:t>
            </a:r>
          </a:p>
        </p:txBody>
      </p:sp>
      <p:graphicFrame>
        <p:nvGraphicFramePr>
          <p:cNvPr id="17" name="Table 12">
            <a:extLst>
              <a:ext uri="{FF2B5EF4-FFF2-40B4-BE49-F238E27FC236}">
                <a16:creationId xmlns:a16="http://schemas.microsoft.com/office/drawing/2014/main" id="{4D968264-062A-48FF-4582-8177080DD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673270"/>
              </p:ext>
            </p:extLst>
          </p:nvPr>
        </p:nvGraphicFramePr>
        <p:xfrm>
          <a:off x="228007" y="1088397"/>
          <a:ext cx="17721480" cy="5301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247">
                  <a:extLst>
                    <a:ext uri="{9D8B030D-6E8A-4147-A177-3AD203B41FA5}">
                      <a16:colId xmlns:a16="http://schemas.microsoft.com/office/drawing/2014/main" val="544645889"/>
                    </a:ext>
                  </a:extLst>
                </a:gridCol>
                <a:gridCol w="2362862">
                  <a:extLst>
                    <a:ext uri="{9D8B030D-6E8A-4147-A177-3AD203B41FA5}">
                      <a16:colId xmlns:a16="http://schemas.microsoft.com/office/drawing/2014/main" val="3208179235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2137540439"/>
                    </a:ext>
                  </a:extLst>
                </a:gridCol>
                <a:gridCol w="2391680">
                  <a:extLst>
                    <a:ext uri="{9D8B030D-6E8A-4147-A177-3AD203B41FA5}">
                      <a16:colId xmlns:a16="http://schemas.microsoft.com/office/drawing/2014/main" val="112343242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10237957"/>
                    </a:ext>
                  </a:extLst>
                </a:gridCol>
                <a:gridCol w="2189972">
                  <a:extLst>
                    <a:ext uri="{9D8B030D-6E8A-4147-A177-3AD203B41FA5}">
                      <a16:colId xmlns:a16="http://schemas.microsoft.com/office/drawing/2014/main" val="3460024310"/>
                    </a:ext>
                  </a:extLst>
                </a:gridCol>
                <a:gridCol w="2823911">
                  <a:extLst>
                    <a:ext uri="{9D8B030D-6E8A-4147-A177-3AD203B41FA5}">
                      <a16:colId xmlns:a16="http://schemas.microsoft.com/office/drawing/2014/main" val="3584008832"/>
                    </a:ext>
                  </a:extLst>
                </a:gridCol>
                <a:gridCol w="1094986">
                  <a:extLst>
                    <a:ext uri="{9D8B030D-6E8A-4147-A177-3AD203B41FA5}">
                      <a16:colId xmlns:a16="http://schemas.microsoft.com/office/drawing/2014/main" val="2411690490"/>
                    </a:ext>
                  </a:extLst>
                </a:gridCol>
              </a:tblGrid>
              <a:tr h="37707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จังหวัดที่ได้รับคืนเงินต้น</a:t>
                      </a:r>
                      <a:r>
                        <a:rPr lang="th-TH" sz="15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(</a:t>
                      </a:r>
                      <a:r>
                        <a:rPr lang="th-TH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หนี้ครบกำหนดชำระ ปีงบประมาณ พ.ศ. 2567) เรียงจากมากไปหาน้อย</a:t>
                      </a:r>
                      <a:r>
                        <a:rPr lang="en-US" sz="1500" b="1" i="0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</a:t>
                      </a:r>
                      <a:r>
                        <a:rPr lang="th-TH" sz="1500" b="1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(</a:t>
                      </a:r>
                      <a:r>
                        <a:rPr lang="th-TH" sz="15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ea typeface="+mn-ea"/>
                          <a:cs typeface="Opun Mai" panose="020B0604020202020204" charset="-34"/>
                        </a:rPr>
                        <a:t>ข้อมูล ณ วันที่  10 มกราคม 2567</a:t>
                      </a:r>
                      <a:r>
                        <a:rPr lang="th-TH" sz="1500" b="1" baseline="0" dirty="0">
                          <a:solidFill>
                            <a:srgbClr val="002060"/>
                          </a:solidFill>
                          <a:latin typeface="Opun Mai" panose="020B0604020202020204" charset="-34"/>
                          <a:cs typeface="Opun Mai" panose="020B0604020202020204" charset="-34"/>
                        </a:rPr>
                        <a:t>) 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590083"/>
                  </a:ext>
                </a:extLst>
              </a:tr>
              <a:tr h="10943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ลำดับที่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จังหวัด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DC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F7A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B38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เงินต้นรับคืน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8093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ดอกเบี้ยรับคืน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rgbClr val="72DD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รวมเงินรับชำระ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คิดเป็น</a:t>
                      </a:r>
                      <a:b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</a:br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ร้อยละ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0452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71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21,249,925.50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59,135.02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2,190,746.01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4,714.25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2,195,460.26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10.31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8475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72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25,505,475.46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155,373.00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2,456,040.42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14,519.00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2,470,559.42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9.63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19895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73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16,544,664.92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61,519.75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1,561,746.27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4,953.00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1,566,699.27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9.44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8261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74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28,936,841.95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190,739.00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2,716,054.38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15,512.46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2,731,566.84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9.39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16936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75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12,402,243.69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170,100.00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1,103,379.13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4,867.55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1,108,246.68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8.90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15452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1" u="none" strike="noStrike" dirty="0">
                          <a:solidFill>
                            <a:srgbClr val="00206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76</a:t>
                      </a:r>
                      <a:endParaRPr lang="th-TH" sz="1500" b="1" i="0" u="none" strike="noStrike" dirty="0">
                        <a:solidFill>
                          <a:srgbClr val="002060"/>
                        </a:solidFill>
                        <a:effectLst/>
                        <a:latin typeface="Opun Mai" panose="020B0604020202020204" charset="-34"/>
                        <a:cs typeface="Opun Mai" panose="020B060402020202020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  25,876,128.45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224,195.83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  2,022,831.26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13,519.78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   2,036,351.04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7.82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47413"/>
                  </a:ext>
                </a:extLst>
              </a:tr>
              <a:tr h="5471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รวมหนี้ครบกำหนดชำระ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DCF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1,446,199,659.65 </a:t>
                      </a:r>
                    </a:p>
                  </a:txBody>
                  <a:tcPr marL="9525" marR="9525" marT="9525" marB="0" anchor="ctr">
                    <a:solidFill>
                      <a:srgbClr val="F7B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7,353,038.26 </a:t>
                      </a:r>
                    </a:p>
                  </a:txBody>
                  <a:tcPr marL="9525" marR="9525" marT="9525" marB="0" anchor="ctr">
                    <a:solidFill>
                      <a:srgbClr val="C8A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242,779,404.61 </a:t>
                      </a:r>
                    </a:p>
                  </a:txBody>
                  <a:tcPr marL="9525" marR="9525" marT="9525" marB="0" anchor="ctr">
                    <a:solidFill>
                      <a:srgbClr val="ACB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  841,118.04 </a:t>
                      </a:r>
                    </a:p>
                  </a:txBody>
                  <a:tcPr marL="9525" marR="9525" marT="9525" marB="0" anchor="ctr">
                    <a:solidFill>
                      <a:srgbClr val="8FE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 243,620,522.65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Opun Mai" panose="020B0604020202020204" charset="-34"/>
                        </a:rPr>
                        <a:t>16.79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825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557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5120" y="1892884"/>
            <a:ext cx="6923951" cy="6093077"/>
          </a:xfrm>
          <a:custGeom>
            <a:avLst/>
            <a:gdLst/>
            <a:ahLst/>
            <a:cxnLst/>
            <a:rect l="l" t="t" r="r" b="b"/>
            <a:pathLst>
              <a:path w="6923951" h="6093077">
                <a:moveTo>
                  <a:pt x="0" y="0"/>
                </a:moveTo>
                <a:lnTo>
                  <a:pt x="6923951" y="0"/>
                </a:lnTo>
                <a:lnTo>
                  <a:pt x="6923951" y="6093077"/>
                </a:lnTo>
                <a:lnTo>
                  <a:pt x="0" y="60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68383" y="3057312"/>
            <a:ext cx="970799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>
                <a:solidFill>
                  <a:srgbClr val="E83F6F"/>
                </a:solidFill>
                <a:cs typeface="Opun Mai Bold"/>
              </a:rPr>
              <a:t>เรื่อง เพื่อทราบ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12" name="Freeform 12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839" r="-2750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873" r="-587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33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028700" y="2283190"/>
            <a:ext cx="6244379" cy="4518660"/>
          </a:xfrm>
          <a:custGeom>
            <a:avLst/>
            <a:gdLst/>
            <a:ahLst/>
            <a:cxnLst/>
            <a:rect l="l" t="t" r="r" b="b"/>
            <a:pathLst>
              <a:path w="6244379" h="4518660">
                <a:moveTo>
                  <a:pt x="0" y="0"/>
                </a:moveTo>
                <a:lnTo>
                  <a:pt x="6244379" y="0"/>
                </a:lnTo>
                <a:lnTo>
                  <a:pt x="6244379" y="4518660"/>
                </a:lnTo>
                <a:lnTo>
                  <a:pt x="0" y="4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68383" y="3057312"/>
            <a:ext cx="970799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>
                <a:solidFill>
                  <a:srgbClr val="E83F6F"/>
                </a:solidFill>
                <a:cs typeface="Opun Mai Bold"/>
              </a:rPr>
              <a:t>เรื่อง เพื่อทราบ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34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241497" y="4135542"/>
            <a:ext cx="970799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4.1 </a:t>
            </a:r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การดำเนินงานตามตัวชี้วัดการปฏิบัติราชการตำแหน่งพัฒนาการจังหวัด</a:t>
            </a:r>
            <a:endParaRPr lang="en-US" sz="3600" spc="107" dirty="0">
              <a:solidFill>
                <a:srgbClr val="E83F6F"/>
              </a:solidFill>
              <a:latin typeface="Opun Mai"/>
              <a:cs typeface="Opun Ma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7E6DD09-AFE0-E5B1-A823-DBD610929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7373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8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1FACA-6A25-0BAE-5A20-808477EF1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2023635-4312-4756-7861-4C1F465CF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0"/>
            <a:ext cx="173736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48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ED5AB-82C0-70DF-DCBE-3439221D6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CDAB182-7BD9-B113-69D4-36CE4C55A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7373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7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0B00031-7E5A-2E9A-41DB-C123151D5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0"/>
            <a:ext cx="172974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54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B4E3BBC-D15E-1653-3A81-E0490BA9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0"/>
            <a:ext cx="173736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1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5120" y="1892884"/>
            <a:ext cx="6923951" cy="6093077"/>
          </a:xfrm>
          <a:custGeom>
            <a:avLst/>
            <a:gdLst/>
            <a:ahLst/>
            <a:cxnLst/>
            <a:rect l="l" t="t" r="r" b="b"/>
            <a:pathLst>
              <a:path w="6923951" h="6093077">
                <a:moveTo>
                  <a:pt x="0" y="0"/>
                </a:moveTo>
                <a:lnTo>
                  <a:pt x="6923951" y="0"/>
                </a:lnTo>
                <a:lnTo>
                  <a:pt x="6923951" y="6093077"/>
                </a:lnTo>
                <a:lnTo>
                  <a:pt x="0" y="60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68383" y="3057312"/>
            <a:ext cx="970799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>
                <a:solidFill>
                  <a:srgbClr val="E83F6F"/>
                </a:solidFill>
                <a:cs typeface="Opun Mai Bold"/>
              </a:rPr>
              <a:t>รับรองรายงานการประชุม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12" name="Freeform 12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839" r="-2750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873" r="-587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69114" y="9676101"/>
            <a:ext cx="13803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68383" y="3980237"/>
            <a:ext cx="970799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90">
                <a:solidFill>
                  <a:srgbClr val="E83F6F"/>
                </a:solidFill>
                <a:latin typeface="Opun Mai"/>
                <a:cs typeface="Opun Mai"/>
              </a:rPr>
              <a:t>เมื่อวันอังคารที่ 14 พฤศจิกายน 2566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68788" y="4694611"/>
            <a:ext cx="8805486" cy="175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4" lvl="1" indent="-302262">
              <a:lnSpc>
                <a:spcPts val="4732"/>
              </a:lnSpc>
              <a:buFont typeface="Arial"/>
              <a:buChar char="•"/>
            </a:pPr>
            <a:r>
              <a:rPr lang="en-US" sz="2800" spc="84">
                <a:solidFill>
                  <a:srgbClr val="262E4A"/>
                </a:solidFill>
                <a:latin typeface="Opun Mai"/>
                <a:cs typeface="Opun Mai"/>
              </a:rPr>
              <a:t>สกส. ได้ส่งข้อมูลการประชุมในเวปไซต์</a:t>
            </a:r>
          </a:p>
          <a:p>
            <a:pPr>
              <a:lnSpc>
                <a:spcPts val="4732"/>
              </a:lnSpc>
            </a:pPr>
            <a:r>
              <a:rPr lang="en-US" sz="2800" spc="84">
                <a:solidFill>
                  <a:srgbClr val="262E4A"/>
                </a:solidFill>
                <a:latin typeface="Opun Mai"/>
                <a:cs typeface="Opun Mai"/>
              </a:rPr>
              <a:t>     กองทุนพัฒนาบทบาทสตรี www.womenfund.in.th</a:t>
            </a:r>
          </a:p>
          <a:p>
            <a:pPr>
              <a:lnSpc>
                <a:spcPts val="4732"/>
              </a:lnSpc>
            </a:pPr>
            <a:r>
              <a:rPr lang="en-US" sz="2800" spc="84">
                <a:solidFill>
                  <a:srgbClr val="262E4A"/>
                </a:solidFill>
                <a:latin typeface="Opun Mai"/>
                <a:cs typeface="Opun Mai"/>
              </a:rPr>
              <a:t>     Click แบนเนอร์ “การประชุมเร่งรัด กำกับ ติดตามฯ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4CCB5A2-0CF4-6F00-1143-82BF6ADA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0"/>
            <a:ext cx="172974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21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AD8A3E7-862D-7292-CB79-B5C1C79DA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0"/>
            <a:ext cx="173736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46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58E735E-4822-8AE8-0868-119408D20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1" y="0"/>
            <a:ext cx="1737257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00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067E6-00E0-ECB4-E795-25404C48E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46AE3F-CE11-34E0-4428-D0D31EB30968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B2FC013-13E1-ABB5-FE71-A1E52D141085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7126451-B2AA-A956-D655-3B1FFF46D57B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E2A05C5-DA72-9AA1-110A-51EFFB8F91E3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EC1F003-ECBA-B179-3547-65BFED4AD53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C5837AC-84C5-E931-F82E-6DF29EAAE91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6A27D3A-7313-E74D-CF2F-A92EE78933F1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5FA0D8E-4A24-AEC9-45CF-EDC2FC4CC8F9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9F695DB-FB20-254C-FFE9-F2416B8C5BFD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111050A-8455-1621-0631-DC8E93763150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346ABA-4AED-E7B0-0871-E412C881C90E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060966E-8A37-AB7D-BCBD-945F9F48BA7E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5316DFD2-C8CA-9894-FBEB-F5FE93B5B28C}"/>
              </a:ext>
            </a:extLst>
          </p:cNvPr>
          <p:cNvSpPr/>
          <p:nvPr/>
        </p:nvSpPr>
        <p:spPr>
          <a:xfrm>
            <a:off x="1028700" y="2283190"/>
            <a:ext cx="6244379" cy="4518660"/>
          </a:xfrm>
          <a:custGeom>
            <a:avLst/>
            <a:gdLst/>
            <a:ahLst/>
            <a:cxnLst/>
            <a:rect l="l" t="t" r="r" b="b"/>
            <a:pathLst>
              <a:path w="6244379" h="4518660">
                <a:moveTo>
                  <a:pt x="0" y="0"/>
                </a:moveTo>
                <a:lnTo>
                  <a:pt x="6244379" y="0"/>
                </a:lnTo>
                <a:lnTo>
                  <a:pt x="6244379" y="4518660"/>
                </a:lnTo>
                <a:lnTo>
                  <a:pt x="0" y="4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C2B80DD-0F0E-0B23-E669-2ADF45281D2C}"/>
              </a:ext>
            </a:extLst>
          </p:cNvPr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4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8904D01-9058-00F7-5F99-71F4EB42F2E4}"/>
              </a:ext>
            </a:extLst>
          </p:cNvPr>
          <p:cNvSpPr txBox="1"/>
          <p:nvPr/>
        </p:nvSpPr>
        <p:spPr>
          <a:xfrm>
            <a:off x="8168383" y="3057312"/>
            <a:ext cx="970799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>
                <a:solidFill>
                  <a:srgbClr val="E83F6F"/>
                </a:solidFill>
                <a:cs typeface="Opun Mai Bold"/>
              </a:rPr>
              <a:t>เรื่อง เพื่อทราบ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CB2D193-34CD-A460-C658-5EDBC511E6E5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91BD3AF-FBAF-E0E8-5135-DC9BFC47333A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43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68C1814F-2F44-4BEB-05F8-23D771341926}"/>
              </a:ext>
            </a:extLst>
          </p:cNvPr>
          <p:cNvSpPr txBox="1"/>
          <p:nvPr/>
        </p:nvSpPr>
        <p:spPr>
          <a:xfrm>
            <a:off x="8241497" y="4135542"/>
            <a:ext cx="970799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4.</a:t>
            </a:r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2</a:t>
            </a: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 </a:t>
            </a:r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การตรวจสอบความมีอยู่จริงของลูกหนี้ พ.ศ. 2567</a:t>
            </a:r>
            <a:endParaRPr lang="en-US" sz="3600" spc="107" dirty="0">
              <a:solidFill>
                <a:srgbClr val="E83F6F"/>
              </a:solidFill>
              <a:latin typeface="Opun Mai"/>
              <a:cs typeface="Opun Mai"/>
            </a:endParaRPr>
          </a:p>
        </p:txBody>
      </p:sp>
    </p:spTree>
    <p:extLst>
      <p:ext uri="{BB962C8B-B14F-4D97-AF65-F5344CB8AC3E}">
        <p14:creationId xmlns:p14="http://schemas.microsoft.com/office/powerpoint/2010/main" val="1579126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428E09D-1600-175D-7B17-D89DCFF81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60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B166D4B-41E7-7B79-140F-8CF30FDB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66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4BF396C-A39B-95A9-06DB-E67028CC1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96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9C97A7F-E476-ED3B-A299-C391DFBE5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58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10FE250-B732-2C29-9A3B-02A060455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67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42B2B2-B832-9612-5B2D-7F7E308A3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4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5120" y="1892884"/>
            <a:ext cx="6923951" cy="6093077"/>
          </a:xfrm>
          <a:custGeom>
            <a:avLst/>
            <a:gdLst/>
            <a:ahLst/>
            <a:cxnLst/>
            <a:rect l="l" t="t" r="r" b="b"/>
            <a:pathLst>
              <a:path w="6923951" h="6093077">
                <a:moveTo>
                  <a:pt x="0" y="0"/>
                </a:moveTo>
                <a:lnTo>
                  <a:pt x="6923951" y="0"/>
                </a:lnTo>
                <a:lnTo>
                  <a:pt x="6923951" y="6093077"/>
                </a:lnTo>
                <a:lnTo>
                  <a:pt x="0" y="6093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68383" y="3057312"/>
            <a:ext cx="970799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>
                <a:solidFill>
                  <a:srgbClr val="E83F6F"/>
                </a:solidFill>
                <a:cs typeface="Opun Mai Bold"/>
              </a:rPr>
              <a:t>เรื่องสืบเนื่องจากการประชุม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12" name="Freeform 12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4839" r="-27501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873" r="-587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>
                <a:solidFill>
                  <a:srgbClr val="262E4A"/>
                </a:solidFill>
                <a:cs typeface="Opun Mai"/>
              </a:rPr>
              <a:t>เศรษฐกิจฐานรากมั่นคง ชุมชนเข้มแข็งอย่างยั่งยืน ด้วยหลักปรัชญาของเศรษฐกิจพอเพียง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69114" y="9676101"/>
            <a:ext cx="1380373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>
                <a:solidFill>
                  <a:srgbClr val="262E4A"/>
                </a:solidFill>
                <a:latin typeface="Opun Mai"/>
                <a:cs typeface="Opun Mai"/>
              </a:rPr>
              <a:t>หน้าที่ 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68383" y="3980237"/>
            <a:ext cx="970799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90" dirty="0" err="1">
                <a:solidFill>
                  <a:srgbClr val="E83F6F"/>
                </a:solidFill>
                <a:latin typeface="Opun Mai"/>
                <a:cs typeface="Opun Mai"/>
              </a:rPr>
              <a:t>ครั้งที่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 10/2566 </a:t>
            </a:r>
            <a:r>
              <a:rPr lang="en-US" sz="3000" spc="90" dirty="0" err="1">
                <a:solidFill>
                  <a:srgbClr val="E83F6F"/>
                </a:solidFill>
                <a:latin typeface="Opun Mai"/>
                <a:cs typeface="Opun Mai"/>
              </a:rPr>
              <a:t>เมื่อวันอังคารที่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 14 </a:t>
            </a:r>
            <a:r>
              <a:rPr lang="en-US" sz="3000" spc="90" dirty="0" err="1">
                <a:solidFill>
                  <a:srgbClr val="E83F6F"/>
                </a:solidFill>
                <a:latin typeface="Opun Mai"/>
                <a:cs typeface="Opun Mai"/>
              </a:rPr>
              <a:t>พฤศจิกายน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 2566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1A5BAC5-D130-C4AD-2D63-A62B3B70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79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75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B04F89-8F9C-66E4-66A5-D64D4F01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" y="1004"/>
            <a:ext cx="18289786" cy="102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55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80D0A22-9A76-271D-FDC1-A0AAD0CA2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F67DE2C-0719-3A81-8969-EE68EF7D4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3" y="-114300"/>
            <a:ext cx="1835932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9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FA4AAE-5B1B-435C-5397-9E538E0B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28" y="176549"/>
            <a:ext cx="16460544" cy="15823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th-TH" sz="3000" b="1" spc="45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เป้าหมายการตรวจสอบและรับรองความมีอยู่จริงของลูกหนี้กองทุนพัฒนาบทบาทสตรี</a:t>
            </a:r>
            <a:br>
              <a:rPr lang="th-TH" sz="3000" b="1" spc="45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3000" b="1" spc="45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กรมการพัฒนาชุมชน (รายจังหวัด)(ณ วันที่ 30 กันยายน 2566)</a:t>
            </a:r>
            <a:endParaRPr lang="en-US" sz="3000" b="1" spc="45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14C88C2B-E17B-2829-1BA7-AAFEC1162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403835"/>
              </p:ext>
            </p:extLst>
          </p:nvPr>
        </p:nvGraphicFramePr>
        <p:xfrm>
          <a:off x="486784" y="1758876"/>
          <a:ext cx="17314434" cy="8056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048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3114339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5341172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7473875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ลำดับ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จำนวนโครงการคงเหลือ 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จำนวนเงินต้นคงเหลือ (บาท)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 dirty="0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น่าน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19,264,141.16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 dirty="0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ระยอง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290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23,522,963.38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สมุทรสงคราม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26,427,720.07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สมุทรสาคร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38,964,419.10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ภูเก็ต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373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31,337,961.52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ชุมพร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379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31,029,351.57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พัทลุง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382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30,190,763.53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8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สิงห์บุรี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383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34,654,299.47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385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40,101,804.75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10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เพชรบุรี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390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35,453,190.39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11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พะเยา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400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23,475,394.04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12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สุพรรณบุรี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404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26,487,496.54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13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สระแก้ว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409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32,280,176.19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14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ชลบุรี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412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35,219,510.95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15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</a:t>
                      </a:r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ลำพูน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420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35,658,186.90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01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640E14CD-8A0D-1C71-D7D2-84E7A11BB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04977"/>
              </p:ext>
            </p:extLst>
          </p:nvPr>
        </p:nvGraphicFramePr>
        <p:xfrm>
          <a:off x="486784" y="708184"/>
          <a:ext cx="17314434" cy="900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048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3114339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5341172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7473875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ลำดับ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จำนวนโครงการคงเหลือ 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จำนวนเงินต้นคงเหลือ (บาท)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จันทบุรี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425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45,008,586.86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ปทุมธานี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428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32,201,014.57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ตาก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433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35,072,257.05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พิษณุโลก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433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35,544,904.64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ตราด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440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36,748,213.49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นครปฐม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38,030,644.19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ระนอง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457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46,046,905.73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อุทัยธานี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468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29,851,980.24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ยะลา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474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52,479,110.94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เชียงราย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476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33,109,323.18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เพชรบูรณ์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27,920,999.87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ราชบุรี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36,751,404.74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ฉะเชิงเทรา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41,013,018.11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แพร่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27,235,234.82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นครนายก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495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41,632,921.45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อุตรดิตถ์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496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29,076,795.95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5191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กระบี่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50,329,370.54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252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9EE65F41-B751-4126-212C-2E58FA94A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761145"/>
              </p:ext>
            </p:extLst>
          </p:nvPr>
        </p:nvGraphicFramePr>
        <p:xfrm>
          <a:off x="486784" y="784384"/>
          <a:ext cx="17314434" cy="900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048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3114339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5341172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7473875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ลำดับ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จำนวนโครงการคงเหลือ 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จำนวนเงินต้นคงเหลือ (บาท)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นราธิวาส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59,054,766.33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พิจิตร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533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42,662,299.07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สุโขทัย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36,575,829.17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แม่ฮ่องสอน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566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37,196,961.74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ปราจีนบุรี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568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42,223,355.43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ลพบุรี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580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48,060,293.26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พังงา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581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52,661,427.50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กำแพงเพชร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594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32,471,711.94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เชียงใหม่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598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39,771,550.04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สตูล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607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28,739,335.52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สระบุรี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617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57,574,009.70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กาญจนบุรี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622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33,200,335.18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บึงกาฬ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643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48,045,271.46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นนทบุรี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67,443,310.16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ลำปาง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667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47,161,497.89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สมุทรปราการ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668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69,591,317.75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5191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นครราชสีมา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669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45,876,752.55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4284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10DDCF07-E211-B782-A91D-648AC129D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491235"/>
              </p:ext>
            </p:extLst>
          </p:nvPr>
        </p:nvGraphicFramePr>
        <p:xfrm>
          <a:off x="486784" y="451821"/>
          <a:ext cx="17314434" cy="900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048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3114339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5341172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7473875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ลำดับ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จำนวนโครงการคงเหลือ 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จำนวนเงินต้นคงเหลือ (บาท)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นครสวรรค์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685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51,215,111.24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มหาสารคาม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689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47,697,725.00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สุราษฎร์ธานี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691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69,140,649.25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ตรัง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710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62,195,240.02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อ่างทอง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714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41,875,773.80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ขอนแก่น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742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52,529,770.16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มุกดาหาร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752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54,865,908.89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ปัตตานี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760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63,244,094.51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ยโสธร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796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36,831,925.19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นครพนม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827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49,033,352.72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บุรีรัมย์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897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61,799,110.48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นครศรีธรรมราช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904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72,435,423.62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เลย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905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75,755,257.35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พระนครศรีอยุธยา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906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50,078,435.53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หนองบัวลำภู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912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53,619,815.36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อุดรธานี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919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63,788,701.13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5191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อุบลราชธานี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61,173,211.87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188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4DAAD2A5-F2E9-4CF0-124C-7CD35E1D6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052592"/>
              </p:ext>
            </p:extLst>
          </p:nvPr>
        </p:nvGraphicFramePr>
        <p:xfrm>
          <a:off x="486784" y="451821"/>
          <a:ext cx="17314434" cy="6155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048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3114339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5341172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7473875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ลำดับ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จำนวนโครงการคงเหลือ 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จำนวนเงินต้นคงเหลือ (บาท)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ชัยภูมิ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956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39,149,319.27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ร้อยเอ็ด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962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24,789,509.94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หนองคาย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979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68,573,101.95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สงขลา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1,008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90,278,795.29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สกลนคร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1,061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87,300,831.32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กาฬสินธุ์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1,076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56,617,667.37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ชัยนาท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1,147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56,486,732.69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ศรีสะเกษ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1,195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56,729,544.56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อำนาจเจริญ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1,215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41,029,552.16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สุรินทร์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1,987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61,316,575.49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 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49,058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3,439,981,226.78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113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563CBAE-DF99-24F7-6535-4852C840A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2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17929-DCB9-3158-44EE-7C713B3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DCDA6A8-C448-67E0-5547-901BC9FD3A04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C4811E-A587-63B8-01C0-9B627A4359F2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D4CB1D8-F9D6-0773-81DC-22D8F979EC47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A6C1014-0186-94E3-3EF0-8A1345BA0681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0D79E4B-68E7-7CCB-22A7-291DE0F2FA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B75A281-0E70-610E-7EAE-D5E69032931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B1C90B5-65F7-2917-298E-DC103C5D1D9D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FC33F87-4193-A3F7-CAED-E6915795FA91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82288EB-BCA6-63F0-942D-E27B5AB4701A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5E1A3C6-1133-A4EC-8B75-691E362F08E4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457C3E1-8EE7-C411-D0D7-C7C3809F1F99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5E251BF-7208-4FB9-1EF5-18575BA550B2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73B0325B-96F8-38BC-AE20-2235099F89F9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D2D9B9F5-5DE6-0137-A772-858EC75FCB4E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6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3FAF23C8-BB42-CBFB-5879-77C20F965178}"/>
              </a:ext>
            </a:extLst>
          </p:cNvPr>
          <p:cNvSpPr txBox="1"/>
          <p:nvPr/>
        </p:nvSpPr>
        <p:spPr>
          <a:xfrm>
            <a:off x="521628" y="158747"/>
            <a:ext cx="17244740" cy="211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262E4A"/>
                </a:solidFill>
                <a:latin typeface="Opun Mai Bold"/>
                <a:cs typeface="Opun Mai Bold"/>
              </a:rPr>
              <a:t>การ</a:t>
            </a:r>
            <a:r>
              <a:rPr lang="th-TH" sz="4800" dirty="0">
                <a:solidFill>
                  <a:srgbClr val="262E4A"/>
                </a:solidFill>
                <a:latin typeface="Opun Mai Bold"/>
                <a:cs typeface="Opun Mai Bold"/>
              </a:rPr>
              <a:t>เบิกจ่ายงบประมาณกองทุนพัฒนาบทบาทสตรี ประจำปีงบประมาณ พ.ศ. 2567</a:t>
            </a:r>
            <a:r>
              <a:rPr lang="en-US" sz="4800" dirty="0">
                <a:solidFill>
                  <a:srgbClr val="262E4A"/>
                </a:solidFill>
                <a:latin typeface="Opun Mai Bold"/>
                <a:cs typeface="Opun Mai Bold"/>
              </a:rPr>
              <a:t> </a:t>
            </a:r>
          </a:p>
        </p:txBody>
      </p:sp>
      <p:sp>
        <p:nvSpPr>
          <p:cNvPr id="82" name="กล่องข้อความ 81">
            <a:extLst>
              <a:ext uri="{FF2B5EF4-FFF2-40B4-BE49-F238E27FC236}">
                <a16:creationId xmlns:a16="http://schemas.microsoft.com/office/drawing/2014/main" id="{7CB88CE0-BD65-4743-0F46-E15A330D5F68}"/>
              </a:ext>
            </a:extLst>
          </p:cNvPr>
          <p:cNvSpPr txBox="1"/>
          <p:nvPr/>
        </p:nvSpPr>
        <p:spPr>
          <a:xfrm>
            <a:off x="985312" y="5476197"/>
            <a:ext cx="3042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 </a:t>
            </a:r>
            <a:endParaRPr lang="en-GB" dirty="0"/>
          </a:p>
        </p:txBody>
      </p:sp>
      <p:sp>
        <p:nvSpPr>
          <p:cNvPr id="83" name="กล่องข้อความ 82">
            <a:extLst>
              <a:ext uri="{FF2B5EF4-FFF2-40B4-BE49-F238E27FC236}">
                <a16:creationId xmlns:a16="http://schemas.microsoft.com/office/drawing/2014/main" id="{2FB8AD00-1835-2C55-F498-BA5E7EE84BD3}"/>
              </a:ext>
            </a:extLst>
          </p:cNvPr>
          <p:cNvSpPr txBox="1"/>
          <p:nvPr/>
        </p:nvSpPr>
        <p:spPr>
          <a:xfrm>
            <a:off x="1259633" y="2298173"/>
            <a:ext cx="164686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งบประมาณตามแผนการดำเนินงานและแผนการใช้จ่ายงบประมาณกองทุนพัฒนาบทบาทสตรี ประจำปีงบประมาณ พ.ศ. 2567 งบประมาณ จำนวน 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1,338,401,686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บาท จัดสรรงบประมาณให้ส่วนภูมิภาค จำนวน 1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,205,662,200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บาท จำแนกเป็น </a:t>
            </a:r>
          </a:p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			           งบบริหาร		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      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จำนวน	144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,662,200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 บาท</a:t>
            </a:r>
          </a:p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			           งบเงินอุดหนุน	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      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จำนวน	  </a:t>
            </a:r>
            <a:r>
              <a:rPr lang="en-GB" sz="3000" spc="90" dirty="0">
                <a:solidFill>
                  <a:srgbClr val="E83F6F"/>
                </a:solidFill>
                <a:latin typeface="Opun Mai"/>
                <a:cs typeface="Opun Mai"/>
              </a:rPr>
              <a:t>67,000,000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 บาท</a:t>
            </a:r>
          </a:p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			           งบเงินทุนหมุนเวียน	จำนวน 	 994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,000,000 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บาท </a:t>
            </a:r>
          </a:p>
        </p:txBody>
      </p:sp>
      <p:sp>
        <p:nvSpPr>
          <p:cNvPr id="87" name="กล่องข้อความ 86">
            <a:extLst>
              <a:ext uri="{FF2B5EF4-FFF2-40B4-BE49-F238E27FC236}">
                <a16:creationId xmlns:a16="http://schemas.microsoft.com/office/drawing/2014/main" id="{1DA2E116-808B-F641-E170-42A3189602C9}"/>
              </a:ext>
            </a:extLst>
          </p:cNvPr>
          <p:cNvSpPr txBox="1"/>
          <p:nvPr/>
        </p:nvSpPr>
        <p:spPr>
          <a:xfrm>
            <a:off x="1249016" y="5521184"/>
            <a:ext cx="945832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กองทุนพัฒนาบทบาทสตรี ต้องเบิกจ่ายงบประมาณในภาพรวมให้แล้วเสร็จไม่น้อยกว่าร้อยละตามที่มติ ครม. กำหนด ดังนี้ </a:t>
            </a:r>
          </a:p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				ไตรมาส 1 	 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      </a:t>
            </a:r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ร้อยละ </a:t>
            </a:r>
            <a:r>
              <a:rPr lang="en-US" sz="3000" spc="90" dirty="0">
                <a:solidFill>
                  <a:srgbClr val="E83F6F"/>
                </a:solidFill>
                <a:latin typeface="Opun Mai"/>
                <a:cs typeface="Opun Mai"/>
              </a:rPr>
              <a:t>32</a:t>
            </a:r>
            <a:endParaRPr lang="th-TH" sz="3000" spc="90" dirty="0">
              <a:solidFill>
                <a:srgbClr val="E83F6F"/>
              </a:solidFill>
              <a:latin typeface="Opun Mai"/>
              <a:cs typeface="Opun Mai"/>
            </a:endParaRPr>
          </a:p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				ไตรมาส 2 	ร้อยละ 54</a:t>
            </a:r>
          </a:p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				ไตรมาส 3 	ร้อยละ 77 </a:t>
            </a:r>
          </a:p>
          <a:p>
            <a:r>
              <a:rPr lang="th-TH" sz="3000" spc="90" dirty="0">
                <a:solidFill>
                  <a:srgbClr val="E83F6F"/>
                </a:solidFill>
                <a:latin typeface="Opun Mai"/>
                <a:cs typeface="Opun Mai"/>
              </a:rPr>
              <a:t>				ไตรมาส 4 	ร้อยละ 100</a:t>
            </a:r>
            <a:endParaRPr lang="en-GB" sz="3000" spc="90" dirty="0">
              <a:solidFill>
                <a:srgbClr val="E83F6F"/>
              </a:solidFill>
              <a:latin typeface="Opun Mai"/>
              <a:cs typeface="Opun Mai"/>
            </a:endParaRPr>
          </a:p>
        </p:txBody>
      </p:sp>
      <p:sp>
        <p:nvSpPr>
          <p:cNvPr id="91" name="กล่องข้อความ 90">
            <a:extLst>
              <a:ext uri="{FF2B5EF4-FFF2-40B4-BE49-F238E27FC236}">
                <a16:creationId xmlns:a16="http://schemas.microsoft.com/office/drawing/2014/main" id="{A654556E-BB2C-8204-6611-A6516907946F}"/>
              </a:ext>
            </a:extLst>
          </p:cNvPr>
          <p:cNvSpPr txBox="1"/>
          <p:nvPr/>
        </p:nvSpPr>
        <p:spPr>
          <a:xfrm>
            <a:off x="11649905" y="8607202"/>
            <a:ext cx="9458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อ้างอิง </a:t>
            </a:r>
            <a:r>
              <a:rPr lang="en-US" sz="1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: </a:t>
            </a:r>
            <a:r>
              <a:rPr lang="th-TH" sz="18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มติ ครม. วันที่ 10 พฤศจิกายน 2563</a:t>
            </a:r>
          </a:p>
        </p:txBody>
      </p:sp>
    </p:spTree>
    <p:extLst>
      <p:ext uri="{BB962C8B-B14F-4D97-AF65-F5344CB8AC3E}">
        <p14:creationId xmlns:p14="http://schemas.microsoft.com/office/powerpoint/2010/main" val="2987948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D29D97C-5174-C8A1-1362-B6771D2EE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8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9F32326-E89E-E981-D159-612E90EB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36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9D1DF7E-551B-218B-2712-2296E6D52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289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E7FAF-7527-7C95-E8C2-B6B86D7C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7AFD9A3-6270-95C1-87A1-FCD43D9BA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8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74288DF-33E1-CADB-9BBD-20E7FAC62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571500"/>
            <a:ext cx="1625917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427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F8A59-8AD0-EFE8-4D14-07C44FE3A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93C0F50-9458-7DEF-BACD-38046CA738E1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84D4834-BF3C-8032-03D2-2AC5A1252B54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AE4ADB3-57B9-8AC4-2D10-A6EA51CA6F96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1FABB8B-EB2B-D15F-6EC7-18061AFD93A2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D5066B6-CDB0-C4A2-3237-BC0FAA0F69C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1DEC709-F075-0985-B89E-2CBB5395F6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7240577-BD89-7C86-3CCA-8346A862984B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B1BE087-C3F2-0ED5-1ED9-10D6644FC791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FAE4044-21ED-D1F2-8FB9-B6CA02922BBE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E65EE64-9590-3ADA-7CC4-1829D6B2ECB4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C48AC6D-0433-9C20-4820-65BFCA88D43B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6AAAB59-8206-FC97-7170-D5B93F340456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62D27CA6-6DFB-4E4C-DD12-CF1E23E8894E}"/>
              </a:ext>
            </a:extLst>
          </p:cNvPr>
          <p:cNvSpPr/>
          <p:nvPr/>
        </p:nvSpPr>
        <p:spPr>
          <a:xfrm>
            <a:off x="1028700" y="2283190"/>
            <a:ext cx="6244379" cy="4518660"/>
          </a:xfrm>
          <a:custGeom>
            <a:avLst/>
            <a:gdLst/>
            <a:ahLst/>
            <a:cxnLst/>
            <a:rect l="l" t="t" r="r" b="b"/>
            <a:pathLst>
              <a:path w="6244379" h="4518660">
                <a:moveTo>
                  <a:pt x="0" y="0"/>
                </a:moveTo>
                <a:lnTo>
                  <a:pt x="6244379" y="0"/>
                </a:lnTo>
                <a:lnTo>
                  <a:pt x="6244379" y="4518660"/>
                </a:lnTo>
                <a:lnTo>
                  <a:pt x="0" y="4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3065350-4EFF-5554-2F96-11EA68C95562}"/>
              </a:ext>
            </a:extLst>
          </p:cNvPr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 4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B6AB1F9-D930-DDD4-0C55-6A784515F6A2}"/>
              </a:ext>
            </a:extLst>
          </p:cNvPr>
          <p:cNvSpPr txBox="1"/>
          <p:nvPr/>
        </p:nvSpPr>
        <p:spPr>
          <a:xfrm>
            <a:off x="8168383" y="3057312"/>
            <a:ext cx="970799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>
                <a:solidFill>
                  <a:srgbClr val="E83F6F"/>
                </a:solidFill>
                <a:cs typeface="Opun Mai Bold"/>
              </a:rPr>
              <a:t>เรื่อง เพื่อทราบ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D95FD01-DC14-539B-BD52-2D30621A234F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2D301FC-3C5A-A44A-21B0-33A2AED68F13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61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C2BB3A8-EE63-3998-688A-F0AE99ACC9CC}"/>
              </a:ext>
            </a:extLst>
          </p:cNvPr>
          <p:cNvSpPr txBox="1"/>
          <p:nvPr/>
        </p:nvSpPr>
        <p:spPr>
          <a:xfrm>
            <a:off x="8241497" y="4135542"/>
            <a:ext cx="9707990" cy="96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0"/>
              </a:lnSpc>
            </a:pP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4.</a:t>
            </a:r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3</a:t>
            </a: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 </a:t>
            </a:r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การดำเนินงานตามภารกิจสำคัญของ</a:t>
            </a: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  </a:t>
            </a:r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อธิบดีกรมการพัฒนาชุมชน</a:t>
            </a:r>
            <a:endParaRPr lang="en-US" sz="3600" spc="107" dirty="0">
              <a:solidFill>
                <a:srgbClr val="E83F6F"/>
              </a:solidFill>
              <a:latin typeface="Opun Mai"/>
              <a:cs typeface="Opun Mai"/>
            </a:endParaRPr>
          </a:p>
        </p:txBody>
      </p:sp>
    </p:spTree>
    <p:extLst>
      <p:ext uri="{BB962C8B-B14F-4D97-AF65-F5344CB8AC3E}">
        <p14:creationId xmlns:p14="http://schemas.microsoft.com/office/powerpoint/2010/main" val="2199048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9626"/>
            <a:ext cx="18288000" cy="8777576"/>
          </a:xfrm>
          <a:custGeom>
            <a:avLst/>
            <a:gdLst/>
            <a:ahLst/>
            <a:cxnLst/>
            <a:rect l="l" t="t" r="r" b="b"/>
            <a:pathLst>
              <a:path w="18288000" h="8777575">
                <a:moveTo>
                  <a:pt x="0" y="0"/>
                </a:moveTo>
                <a:lnTo>
                  <a:pt x="18288000" y="0"/>
                </a:lnTo>
                <a:lnTo>
                  <a:pt x="18288000" y="8777575"/>
                </a:lnTo>
                <a:lnTo>
                  <a:pt x="0" y="8777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45461" b="-6288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-243549"/>
            <a:ext cx="18288000" cy="1270896"/>
            <a:chOff x="0" y="-38100"/>
            <a:chExt cx="5308215" cy="2513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08215" cy="210254"/>
            </a:xfrm>
            <a:custGeom>
              <a:avLst/>
              <a:gdLst/>
              <a:ahLst/>
              <a:cxnLst/>
              <a:rect l="l" t="t" r="r" b="b"/>
              <a:pathLst>
                <a:path w="5308215" h="213235">
                  <a:moveTo>
                    <a:pt x="0" y="0"/>
                  </a:moveTo>
                  <a:lnTo>
                    <a:pt x="5308215" y="0"/>
                  </a:lnTo>
                  <a:lnTo>
                    <a:pt x="5308215" y="213235"/>
                  </a:lnTo>
                  <a:lnTo>
                    <a:pt x="0" y="213235"/>
                  </a:lnTo>
                  <a:close/>
                </a:path>
              </a:pathLst>
            </a:custGeom>
            <a:solidFill>
              <a:srgbClr val="00296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308215" cy="25133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3734"/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361909" y="157790"/>
            <a:ext cx="172360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>
                <a:solidFill>
                  <a:schemeClr val="bg1"/>
                </a:solidFill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ภารกิจสำคัญที่อธิบดีกรมการพัฒนาชุนเน้นย้ำในไตรมาสที่ 2 </a:t>
            </a:r>
            <a:r>
              <a:rPr lang="th-TH" sz="33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Calibri" panose="020F0502020204030204" pitchFamily="34" charset="0"/>
                <a:cs typeface="Chulabhorn Likit Text Light๙" panose="00000400000000000000" pitchFamily="2" charset="-34"/>
              </a:rPr>
              <a:t>สำนักงานกองทุนพัฒนาบทบาทสตรี</a:t>
            </a:r>
            <a:endParaRPr lang="th-TH" sz="3300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aphicFrame>
        <p:nvGraphicFramePr>
          <p:cNvPr id="26" name="ตาราง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120223"/>
              </p:ext>
            </p:extLst>
          </p:nvPr>
        </p:nvGraphicFramePr>
        <p:xfrm>
          <a:off x="0" y="1242200"/>
          <a:ext cx="18288001" cy="37665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091802982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1829155550"/>
                    </a:ext>
                  </a:extLst>
                </a:gridCol>
                <a:gridCol w="5665763">
                  <a:extLst>
                    <a:ext uri="{9D8B030D-6E8A-4147-A177-3AD203B41FA5}">
                      <a16:colId xmlns:a16="http://schemas.microsoft.com/office/drawing/2014/main" val="2767905770"/>
                    </a:ext>
                  </a:extLst>
                </a:gridCol>
                <a:gridCol w="6069038">
                  <a:extLst>
                    <a:ext uri="{9D8B030D-6E8A-4147-A177-3AD203B41FA5}">
                      <a16:colId xmlns:a16="http://schemas.microsoft.com/office/drawing/2014/main" val="121915256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th-TH" sz="2000" spc="-5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คะแนน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การบริหารจัดการหนี้เกินกำหนดชำระ</a:t>
                      </a:r>
                    </a:p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ได้ต่ำกว่าร้อยละ</a:t>
                      </a:r>
                      <a:r>
                        <a:rPr lang="th-TH" sz="200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 10</a:t>
                      </a:r>
                      <a:endParaRPr lang="th-TH" sz="2000" dirty="0">
                        <a:solidFill>
                          <a:schemeClr val="tx1"/>
                        </a:solidFill>
                        <a:latin typeface="Chulabhorn Likit Text Light" panose="00000400000000000000" pitchFamily="2" charset="-34"/>
                        <a:cs typeface="Chulabhorn Likit Text Light" panose="00000400000000000000" pitchFamily="2" charset="-34"/>
                      </a:endParaRP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spc="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การเพิ่มจำนวนสมาชิกกองทุนพัฒนาบทบาทสตรี</a:t>
                      </a:r>
                      <a:br>
                        <a:rPr lang="th-TH" sz="2000" spc="0" baseline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</a:br>
                      <a:r>
                        <a:rPr lang="th-TH" sz="2000" spc="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ประเภทบุคคลธรรมดา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การรวมกลุ่มที่มีประสิทธิภาพ</a:t>
                      </a:r>
                      <a:b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</a:br>
                      <a:r>
                        <a:rPr lang="th-TH" sz="2000" dirty="0">
                          <a:solidFill>
                            <a:schemeClr val="tx1"/>
                          </a:solidFill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และเกิดการหนุนเสริมอาชีพ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73451"/>
                  </a:ext>
                </a:extLst>
              </a:tr>
              <a:tr h="789864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100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ต่ำกว่าร้อยละ 10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เพิ่มขึ้นมากกว่าร้อยละ 50 ของเป้าหมายที่กำหนด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 </a:t>
                      </a:r>
                      <a:b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ตั้งแต่ร้อยละ 85 ของเป้าหมายที่กำหนดขึ้นไป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15821"/>
                  </a:ext>
                </a:extLst>
              </a:tr>
              <a:tr h="63588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75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</a:t>
                      </a:r>
                      <a:r>
                        <a:rPr lang="th-TH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ระหว่างร้อยละ</a:t>
                      </a:r>
                      <a:r>
                        <a:rPr lang="th-TH" sz="2000" b="0" spc="-5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10.00 -</a:t>
                      </a:r>
                      <a:r>
                        <a:rPr lang="th-TH" sz="2000" b="0" spc="-5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14.99</a:t>
                      </a:r>
                      <a:endParaRPr lang="en-US" sz="2000" b="0" spc="-5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เพิ่มขึ้นร้อยละ 45 - 50 ของเป้าหมายที่กำหนด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 ระหว่างร้อยละ 80.00 – 84.99 ของเป้าหมายที่กำหนด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854253"/>
                  </a:ext>
                </a:extLst>
              </a:tr>
              <a:tr h="63588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50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</a:t>
                      </a:r>
                      <a:r>
                        <a:rPr lang="th-TH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ชำระ ระหว่างร้อยละ</a:t>
                      </a:r>
                      <a:r>
                        <a:rPr lang="th-TH" sz="2000" b="0" spc="-5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</a:t>
                      </a:r>
                      <a:r>
                        <a:rPr lang="th-TH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15.00 – 19</a:t>
                      </a:r>
                      <a:r>
                        <a:rPr lang="en-US" sz="2000" b="0" spc="-5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.99</a:t>
                      </a:r>
                      <a:endParaRPr lang="en-US" sz="2000" b="0" spc="-5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เพิ่มขึ้นร้อยละ 39</a:t>
                      </a:r>
                      <a:r>
                        <a:rPr lang="th-TH" sz="2000" b="0" baseline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- 44</a:t>
                      </a: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 ของเป้าหมายที่กำหนด 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 ระหว่างร้อยละ 75.00 – 79.99 ของเป้าหมายที่กำหนด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69684"/>
                  </a:ext>
                </a:extLst>
              </a:tr>
              <a:tr h="92541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Chulabhorn Likit Text Light" panose="00000400000000000000" pitchFamily="2" charset="-34"/>
                          <a:cs typeface="Chulabhorn Likit Text Light" panose="00000400000000000000" pitchFamily="2" charset="-34"/>
                        </a:rPr>
                        <a:t>25</a:t>
                      </a:r>
                    </a:p>
                  </a:txBody>
                  <a:tcPr marL="137160" marR="137160" marT="68580" marB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มีหนี้เกินกำหนดชำระ มากกว่าร้อยละ 19.99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สมาชิกกองทุนพัฒนาบทบาทสตรีประเภทบุคคลธรรมดา </a:t>
                      </a:r>
                      <a:b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b="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เพิ่มขึ้นต่ำกว่าร้อยละ 39 ของเป้าหมายที่กำหนด</a:t>
                      </a:r>
                      <a:endParaRPr lang="en-US" sz="2000" b="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มีการรวมกลุ่มที่มีประสิทธิภาพและเกิดการหนุนเสริมอาชีพ </a:t>
                      </a:r>
                      <a:b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</a:b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ต่ำกว่าร้อยละ 75 ของเป้าหมายที่กำหนด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63" marR="9036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4655843"/>
                  </a:ext>
                </a:extLst>
              </a:tr>
            </a:tbl>
          </a:graphicData>
        </a:graphic>
      </p:graphicFrame>
      <p:cxnSp>
        <p:nvCxnSpPr>
          <p:cNvPr id="32" name="ตัวเชื่อมต่อตรง 31"/>
          <p:cNvCxnSpPr/>
          <p:nvPr/>
        </p:nvCxnSpPr>
        <p:spPr>
          <a:xfrm>
            <a:off x="7558358" y="5754821"/>
            <a:ext cx="4641966" cy="36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FA19030-B968-D291-3080-4526B017AA57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2A8E5D4-A1B3-6381-1E42-26360D1E8AF5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5E5F78-0119-B6D7-E441-47EA77683019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14BB2A96-2C54-6D0D-EBF4-92F95C873322}"/>
              </a:ext>
            </a:extLst>
          </p:cNvPr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021B50E-4B72-0A76-C61E-58C18E0AA1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5ED93DC9-28E1-4108-7687-2B39A1E36F5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B7FF8B80-E410-69A9-FA9E-00424117EB3D}"/>
              </a:ext>
            </a:extLst>
          </p:cNvPr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91A25857-5310-682C-C109-DBD0412981EE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76A4B89-7B34-44F5-51FC-757AAE4EA591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A4E44682-91B1-151E-FAC3-944561A42430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39B7454-9CA1-2385-1760-466C5A8A1B46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1A74A282-12D5-01DF-5813-C6E6E1BEE8F0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34" name="TextBox 17">
            <a:extLst>
              <a:ext uri="{FF2B5EF4-FFF2-40B4-BE49-F238E27FC236}">
                <a16:creationId xmlns:a16="http://schemas.microsoft.com/office/drawing/2014/main" id="{BA0C898C-9778-8D84-5542-16AF35CF5B8B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3235FF6B-5C0D-8283-B307-A781285D1174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6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6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30" name="กล่องข้อความ 29"/>
          <p:cNvSpPr txBox="1"/>
          <p:nvPr/>
        </p:nvSpPr>
        <p:spPr>
          <a:xfrm>
            <a:off x="5006078" y="5223637"/>
            <a:ext cx="94069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สูตรการคิดคะแนน </a:t>
            </a:r>
            <a:r>
              <a:rPr lang="en-US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= </a:t>
            </a:r>
            <a:r>
              <a:rPr lang="th-TH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  ผลรวมค่าคิดคะแนนดำเนินงานทั้ง 3 กิจกรรม</a:t>
            </a:r>
          </a:p>
          <a:p>
            <a:r>
              <a:rPr lang="th-TH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                               </a:t>
            </a:r>
          </a:p>
          <a:p>
            <a:r>
              <a:rPr lang="th-TH" sz="210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                                                              3 </a:t>
            </a:r>
          </a:p>
        </p:txBody>
      </p:sp>
      <p:graphicFrame>
        <p:nvGraphicFramePr>
          <p:cNvPr id="29" name="ตาราง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794187"/>
              </p:ext>
            </p:extLst>
          </p:nvPr>
        </p:nvGraphicFramePr>
        <p:xfrm>
          <a:off x="-1" y="6505242"/>
          <a:ext cx="18288000" cy="253534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03073">
                  <a:extLst>
                    <a:ext uri="{9D8B030D-6E8A-4147-A177-3AD203B41FA5}">
                      <a16:colId xmlns:a16="http://schemas.microsoft.com/office/drawing/2014/main" val="782803679"/>
                    </a:ext>
                  </a:extLst>
                </a:gridCol>
                <a:gridCol w="15584927">
                  <a:extLst>
                    <a:ext uri="{9D8B030D-6E8A-4147-A177-3AD203B41FA5}">
                      <a16:colId xmlns:a16="http://schemas.microsoft.com/office/drawing/2014/main" val="3913391179"/>
                    </a:ext>
                  </a:extLst>
                </a:gridCol>
              </a:tblGrid>
              <a:tr h="5587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ลำดับ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solidFill>
                      <a:srgbClr val="BEAD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Chulabhorn Likit Text Light๙" panose="00000400000000000000" pitchFamily="2" charset="-34"/>
                          <a:ea typeface="Calibri" panose="020F0502020204030204" pitchFamily="34" charset="0"/>
                          <a:cs typeface="Chulabhorn Likit Text Light๙" panose="00000400000000000000" pitchFamily="2" charset="-34"/>
                        </a:rPr>
                        <a:t>รายละเอียดการดำเนินงาน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solidFill>
                      <a:srgbClr val="BEAD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823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A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solidFill>
                      <a:srgbClr val="DFCC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ตามเกณฑ์ที่กำหนดตั้งแต่ 80 คะแนนขึ้นไป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solidFill>
                      <a:srgbClr val="DFC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33749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B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ตามเกณฑ์ที่กำหนดไว้ระหว่าง 70 – 79 คะแนน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/>
                </a:tc>
                <a:extLst>
                  <a:ext uri="{0D108BD9-81ED-4DB2-BD59-A6C34878D82A}">
                    <a16:rowId xmlns:a16="http://schemas.microsoft.com/office/drawing/2014/main" val="2671822967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C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solidFill>
                      <a:srgbClr val="DFCC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ตามเกณฑ์ที่กำหนดไว้ระหว่าง 60 – 69 คะแนน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>
                    <a:solidFill>
                      <a:srgbClr val="DFCC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07332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D</a:t>
                      </a:r>
                      <a:endParaRPr lang="en-US" sz="2000" b="1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dirty="0">
                          <a:effectLst/>
                          <a:latin typeface="Chulabhorn Likit Text Light๙" panose="00000400000000000000" pitchFamily="2" charset="-34"/>
                          <a:cs typeface="Chulabhorn Likit Text Light๙" panose="00000400000000000000" pitchFamily="2" charset="-34"/>
                        </a:rPr>
                        <a:t>มีผลการปฏิบัติงานบรรลุเป้าหมายตามภารกิจสำคัญที่อธิบดีกรมการพัฒนาชุมชนเน้นย้ำ ตามเกณฑ์ที่กำหนดไว้ต่ำกว่า 60 คะแนน</a:t>
                      </a:r>
                      <a:endParaRPr lang="en-US" sz="2000" dirty="0">
                        <a:effectLst/>
                        <a:latin typeface="Chulabhorn Likit Text Light๙" panose="00000400000000000000" pitchFamily="2" charset="-34"/>
                        <a:ea typeface="Calibri" panose="020F0502020204030204" pitchFamily="34" charset="0"/>
                        <a:cs typeface="Chulabhorn Likit Text Light๙" panose="00000400000000000000" pitchFamily="2" charset="-34"/>
                      </a:endParaRPr>
                    </a:p>
                  </a:txBody>
                  <a:tcPr marL="90380" marR="90380" marT="0" marB="0" anchor="ctr"/>
                </a:tc>
                <a:extLst>
                  <a:ext uri="{0D108BD9-81ED-4DB2-BD59-A6C34878D82A}">
                    <a16:rowId xmlns:a16="http://schemas.microsoft.com/office/drawing/2014/main" val="190219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3511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31963" y="849806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7058" y="9348389"/>
            <a:ext cx="4414158" cy="1149729"/>
            <a:chOff x="0" y="0"/>
            <a:chExt cx="5885544" cy="1532972"/>
          </a:xfrm>
        </p:grpSpPr>
        <p:sp>
          <p:nvSpPr>
            <p:cNvPr id="9" name="Freeform 9"/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028700" y="2283190"/>
            <a:ext cx="6244379" cy="4518660"/>
          </a:xfrm>
          <a:custGeom>
            <a:avLst/>
            <a:gdLst/>
            <a:ahLst/>
            <a:cxnLst/>
            <a:rect l="l" t="t" r="r" b="b"/>
            <a:pathLst>
              <a:path w="6244379" h="4518660">
                <a:moveTo>
                  <a:pt x="0" y="0"/>
                </a:moveTo>
                <a:lnTo>
                  <a:pt x="6244379" y="0"/>
                </a:lnTo>
                <a:lnTo>
                  <a:pt x="6244379" y="4518660"/>
                </a:lnTo>
                <a:lnTo>
                  <a:pt x="0" y="4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168383" y="1735502"/>
            <a:ext cx="742841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262E4A"/>
                </a:solidFill>
                <a:latin typeface="Opun Mai Bold"/>
                <a:cs typeface="Opun Mai Bold"/>
              </a:rPr>
              <a:t>ระเบียบวาระที่</a:t>
            </a:r>
            <a:r>
              <a:rPr lang="en-US" sz="7200" dirty="0">
                <a:solidFill>
                  <a:srgbClr val="262E4A"/>
                </a:solidFill>
                <a:latin typeface="Opun Mai Bold"/>
                <a:cs typeface="Opun Mai Bold"/>
              </a:rPr>
              <a:t> 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68383" y="3057312"/>
            <a:ext cx="9707990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spc="144" dirty="0" err="1">
                <a:solidFill>
                  <a:srgbClr val="E83F6F"/>
                </a:solidFill>
                <a:cs typeface="Opun Mai Bold"/>
              </a:rPr>
              <a:t>เรื่อง</a:t>
            </a:r>
            <a:r>
              <a:rPr lang="th-TH" sz="4800" spc="144" dirty="0">
                <a:solidFill>
                  <a:srgbClr val="E83F6F"/>
                </a:solidFill>
                <a:cs typeface="Opun Mai Bold"/>
              </a:rPr>
              <a:t> อื่นๆ</a:t>
            </a:r>
            <a:endParaRPr lang="en-US" sz="4800" spc="144" dirty="0">
              <a:solidFill>
                <a:srgbClr val="E83F6F"/>
              </a:solidFill>
              <a:cs typeface="Opun Mai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6</a:t>
            </a:r>
            <a:r>
              <a:rPr lang="th-TH" sz="1999" dirty="0">
                <a:solidFill>
                  <a:srgbClr val="262E4A"/>
                </a:solidFill>
                <a:latin typeface="Opun Mai"/>
                <a:cs typeface="Opun Mai"/>
              </a:rPr>
              <a:t>7</a:t>
            </a:r>
            <a:endParaRPr lang="en-US" sz="1999" dirty="0">
              <a:solidFill>
                <a:srgbClr val="262E4A"/>
              </a:solidFill>
              <a:latin typeface="Opun Mai"/>
              <a:cs typeface="Opun Ma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168382" y="4173495"/>
            <a:ext cx="10119613" cy="1749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การสำรวจข้อมูลคณะทำงานขับเคลื่อน</a:t>
            </a: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   </a:t>
            </a:r>
            <a:r>
              <a:rPr lang="th-TH" sz="3600" spc="107" dirty="0">
                <a:solidFill>
                  <a:srgbClr val="E83F6F"/>
                </a:solidFill>
                <a:latin typeface="Opun Mai"/>
                <a:cs typeface="Opun Mai"/>
              </a:rPr>
              <a:t>    กองทุนพัฒนาบทบาทสตรีประจำปี 2567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spc="107" dirty="0">
                <a:solidFill>
                  <a:srgbClr val="E83F6F"/>
                </a:solidFill>
                <a:latin typeface="Opun Mai"/>
                <a:cs typeface="Opun Mai"/>
              </a:rPr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-1" y="1"/>
            <a:ext cx="18288002" cy="10287002"/>
            <a:chOff x="-1" y="0"/>
            <a:chExt cx="12192001" cy="6858001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47"/>
            <a:stretch/>
          </p:blipFill>
          <p:spPr>
            <a:xfrm>
              <a:off x="-1" y="0"/>
              <a:ext cx="5636525" cy="2019869"/>
            </a:xfrm>
            <a:prstGeom prst="rect">
              <a:avLst/>
            </a:prstGeom>
          </p:spPr>
        </p:pic>
        <p:sp>
          <p:nvSpPr>
            <p:cNvPr id="8" name="สี่เหลี่ยมผืนผ้า 7"/>
            <p:cNvSpPr/>
            <p:nvPr/>
          </p:nvSpPr>
          <p:spPr>
            <a:xfrm>
              <a:off x="0" y="6196085"/>
              <a:ext cx="12192000" cy="661916"/>
            </a:xfrm>
            <a:prstGeom prst="rect">
              <a:avLst/>
            </a:prstGeom>
            <a:solidFill>
              <a:srgbClr val="085B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700"/>
            </a:p>
          </p:txBody>
        </p:sp>
        <p:sp>
          <p:nvSpPr>
            <p:cNvPr id="13" name="รูปห้าเหลี่ยม 12"/>
            <p:cNvSpPr/>
            <p:nvPr/>
          </p:nvSpPr>
          <p:spPr>
            <a:xfrm rot="10800000">
              <a:off x="1815151" y="5936776"/>
              <a:ext cx="10376845" cy="259308"/>
            </a:xfrm>
            <a:prstGeom prst="homePlate">
              <a:avLst>
                <a:gd name="adj" fmla="val 46000"/>
              </a:avLst>
            </a:prstGeom>
            <a:solidFill>
              <a:srgbClr val="F9B233"/>
            </a:solidFill>
            <a:ln>
              <a:solidFill>
                <a:srgbClr val="F9B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700"/>
            </a:p>
          </p:txBody>
        </p:sp>
      </p:grp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9" y="600606"/>
            <a:ext cx="2112281" cy="188709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364" y="239585"/>
            <a:ext cx="2231330" cy="2388254"/>
          </a:xfrm>
          <a:prstGeom prst="rect">
            <a:avLst/>
          </a:prstGeom>
        </p:spPr>
      </p:pic>
      <p:sp>
        <p:nvSpPr>
          <p:cNvPr id="17" name="กล่องข้อความ 16"/>
          <p:cNvSpPr txBox="1"/>
          <p:nvPr/>
        </p:nvSpPr>
        <p:spPr>
          <a:xfrm>
            <a:off x="827249" y="6828050"/>
            <a:ext cx="16704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ข้อมูล ณ วันที่ 11 มกราคม พ.ศ. 2567</a:t>
            </a:r>
          </a:p>
        </p:txBody>
      </p:sp>
      <p:sp>
        <p:nvSpPr>
          <p:cNvPr id="18" name="มนมุมสี่เหลี่ยมผืนผ้าด้านทแยงมุม 17"/>
          <p:cNvSpPr/>
          <p:nvPr/>
        </p:nvSpPr>
        <p:spPr>
          <a:xfrm>
            <a:off x="827249" y="2242190"/>
            <a:ext cx="16633503" cy="3980217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การสำรวจข้อมูล</a:t>
            </a:r>
            <a:br>
              <a:rPr lang="th-TH" sz="6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6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คณะทำงานขับเคลื่อนกองทุนพัฒนาบทบาทสตรี</a:t>
            </a:r>
          </a:p>
          <a:p>
            <a:pPr algn="ctr"/>
            <a:r>
              <a:rPr lang="th-TH" sz="6000" b="1" dirty="0">
                <a:solidFill>
                  <a:srgbClr val="00206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 2567</a:t>
            </a:r>
          </a:p>
        </p:txBody>
      </p:sp>
      <p:grpSp>
        <p:nvGrpSpPr>
          <p:cNvPr id="19" name="กลุ่ม 18"/>
          <p:cNvGrpSpPr/>
          <p:nvPr/>
        </p:nvGrpSpPr>
        <p:grpSpPr>
          <a:xfrm>
            <a:off x="6975566" y="9487718"/>
            <a:ext cx="11409152" cy="605694"/>
            <a:chOff x="5377260" y="6325145"/>
            <a:chExt cx="6879217" cy="403796"/>
          </a:xfrm>
        </p:grpSpPr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7E76A59A-6677-48E1-9883-D6DA799D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58" y="6325145"/>
              <a:ext cx="403796" cy="403796"/>
            </a:xfrm>
            <a:prstGeom prst="rect">
              <a:avLst/>
            </a:prstGeom>
          </p:spPr>
        </p:pic>
        <p:sp>
          <p:nvSpPr>
            <p:cNvPr id="21" name="TextBox 65">
              <a:extLst>
                <a:ext uri="{FF2B5EF4-FFF2-40B4-BE49-F238E27FC236}">
                  <a16:creationId xmlns:a16="http://schemas.microsoft.com/office/drawing/2014/main" id="{3E146D8B-F674-48F2-8B30-9E7EB059ABFF}"/>
                </a:ext>
              </a:extLst>
            </p:cNvPr>
            <p:cNvSpPr txBox="1"/>
            <p:nvPr/>
          </p:nvSpPr>
          <p:spPr>
            <a:xfrm>
              <a:off x="7509803" y="6387564"/>
              <a:ext cx="2501900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 - สกส.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A2B7C32C-516B-4482-B926-553057A4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40" y="6346908"/>
              <a:ext cx="351369" cy="351369"/>
            </a:xfrm>
            <a:prstGeom prst="rect">
              <a:avLst/>
            </a:prstGeom>
          </p:spPr>
        </p:pic>
        <p:sp>
          <p:nvSpPr>
            <p:cNvPr id="23" name="TextBox 65">
              <a:extLst>
                <a:ext uri="{FF2B5EF4-FFF2-40B4-BE49-F238E27FC236}">
                  <a16:creationId xmlns:a16="http://schemas.microsoft.com/office/drawing/2014/main" id="{E3E87F6F-14DB-43E0-9540-2CBAB42709EB}"/>
                </a:ext>
              </a:extLst>
            </p:cNvPr>
            <p:cNvSpPr txBox="1"/>
            <p:nvPr/>
          </p:nvSpPr>
          <p:spPr>
            <a:xfrm>
              <a:off x="10119974" y="6409165"/>
              <a:ext cx="2136503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D549310D-4A94-4C67-9ED4-8B102D1D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60" y="6378709"/>
              <a:ext cx="343988" cy="343988"/>
            </a:xfrm>
            <a:prstGeom prst="rect">
              <a:avLst/>
            </a:prstGeom>
          </p:spPr>
        </p:pic>
        <p:sp>
          <p:nvSpPr>
            <p:cNvPr id="25" name="TextBox 65">
              <a:extLst>
                <a:ext uri="{FF2B5EF4-FFF2-40B4-BE49-F238E27FC236}">
                  <a16:creationId xmlns:a16="http://schemas.microsoft.com/office/drawing/2014/main" id="{1201144E-0F22-4962-A036-C14D6D191EC6}"/>
                </a:ext>
              </a:extLst>
            </p:cNvPr>
            <p:cNvSpPr txBox="1"/>
            <p:nvPr/>
          </p:nvSpPr>
          <p:spPr>
            <a:xfrm>
              <a:off x="5657525" y="6394098"/>
              <a:ext cx="1548897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womenfund.in.th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731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9294128"/>
            <a:ext cx="18288000" cy="992874"/>
          </a:xfrm>
          <a:prstGeom prst="rect">
            <a:avLst/>
          </a:prstGeom>
          <a:solidFill>
            <a:srgbClr val="085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" name="รูปห้าเหลี่ยม 4"/>
          <p:cNvSpPr/>
          <p:nvPr/>
        </p:nvSpPr>
        <p:spPr>
          <a:xfrm rot="10800000">
            <a:off x="2722727" y="8905164"/>
            <a:ext cx="15565268" cy="388962"/>
          </a:xfrm>
          <a:prstGeom prst="homePlate">
            <a:avLst>
              <a:gd name="adj" fmla="val 46000"/>
            </a:avLst>
          </a:prstGeom>
          <a:solidFill>
            <a:srgbClr val="F9B233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6" name="รูปห้าเหลี่ยม 5"/>
          <p:cNvSpPr/>
          <p:nvPr/>
        </p:nvSpPr>
        <p:spPr>
          <a:xfrm>
            <a:off x="3926" y="-130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สรุปการส่งรายงานแบบสำรวจข้อมูลคณะทำงานขับเคลื่อนกองทุนพัฒนาบทบาทสตรี ประจำปีบัญชี 2567</a:t>
            </a:r>
          </a:p>
        </p:txBody>
      </p:sp>
      <p:grpSp>
        <p:nvGrpSpPr>
          <p:cNvPr id="7" name="กลุ่ม 6"/>
          <p:cNvGrpSpPr/>
          <p:nvPr/>
        </p:nvGrpSpPr>
        <p:grpSpPr>
          <a:xfrm>
            <a:off x="6953251" y="9487718"/>
            <a:ext cx="11431466" cy="605694"/>
            <a:chOff x="5377260" y="6325145"/>
            <a:chExt cx="6879217" cy="403796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7E76A59A-6677-48E1-9883-D6DA799D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58" y="6325145"/>
              <a:ext cx="403796" cy="403796"/>
            </a:xfrm>
            <a:prstGeom prst="rect">
              <a:avLst/>
            </a:prstGeom>
          </p:spPr>
        </p:pic>
        <p:sp>
          <p:nvSpPr>
            <p:cNvPr id="9" name="TextBox 65">
              <a:extLst>
                <a:ext uri="{FF2B5EF4-FFF2-40B4-BE49-F238E27FC236}">
                  <a16:creationId xmlns:a16="http://schemas.microsoft.com/office/drawing/2014/main" id="{3E146D8B-F674-48F2-8B30-9E7EB059ABFF}"/>
                </a:ext>
              </a:extLst>
            </p:cNvPr>
            <p:cNvSpPr txBox="1"/>
            <p:nvPr/>
          </p:nvSpPr>
          <p:spPr>
            <a:xfrm>
              <a:off x="7509803" y="6387564"/>
              <a:ext cx="2501900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 - สกส.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A2B7C32C-516B-4482-B926-553057A4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40" y="6346908"/>
              <a:ext cx="351369" cy="351369"/>
            </a:xfrm>
            <a:prstGeom prst="rect">
              <a:avLst/>
            </a:prstGeom>
          </p:spPr>
        </p:pic>
        <p:sp>
          <p:nvSpPr>
            <p:cNvPr id="11" name="TextBox 65">
              <a:extLst>
                <a:ext uri="{FF2B5EF4-FFF2-40B4-BE49-F238E27FC236}">
                  <a16:creationId xmlns:a16="http://schemas.microsoft.com/office/drawing/2014/main" id="{E3E87F6F-14DB-43E0-9540-2CBAB42709EB}"/>
                </a:ext>
              </a:extLst>
            </p:cNvPr>
            <p:cNvSpPr txBox="1"/>
            <p:nvPr/>
          </p:nvSpPr>
          <p:spPr>
            <a:xfrm>
              <a:off x="10119974" y="6409165"/>
              <a:ext cx="2136503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D549310D-4A94-4C67-9ED4-8B102D1D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60" y="6378709"/>
              <a:ext cx="343988" cy="343988"/>
            </a:xfrm>
            <a:prstGeom prst="rect">
              <a:avLst/>
            </a:prstGeom>
          </p:spPr>
        </p:pic>
        <p:sp>
          <p:nvSpPr>
            <p:cNvPr id="13" name="TextBox 65">
              <a:extLst>
                <a:ext uri="{FF2B5EF4-FFF2-40B4-BE49-F238E27FC236}">
                  <a16:creationId xmlns:a16="http://schemas.microsoft.com/office/drawing/2014/main" id="{1201144E-0F22-4962-A036-C14D6D191EC6}"/>
                </a:ext>
              </a:extLst>
            </p:cNvPr>
            <p:cNvSpPr txBox="1"/>
            <p:nvPr/>
          </p:nvSpPr>
          <p:spPr>
            <a:xfrm>
              <a:off x="5657525" y="6394098"/>
              <a:ext cx="1548897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womenfund.in.th</a:t>
              </a:r>
            </a:p>
          </p:txBody>
        </p:sp>
      </p:grpSp>
      <p:sp>
        <p:nvSpPr>
          <p:cNvPr id="17" name="สี่เหลี่ยมผืนผ้ามุมมน 2">
            <a:extLst>
              <a:ext uri="{FF2B5EF4-FFF2-40B4-BE49-F238E27FC236}">
                <a16:creationId xmlns:a16="http://schemas.microsoft.com/office/drawing/2014/main" id="{1B5E3CDB-1FFF-EB82-5792-7F5663683D59}"/>
              </a:ext>
            </a:extLst>
          </p:cNvPr>
          <p:cNvSpPr/>
          <p:nvPr/>
        </p:nvSpPr>
        <p:spPr>
          <a:xfrm>
            <a:off x="2614067" y="8618223"/>
            <a:ext cx="11744442" cy="98788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50" b="1" dirty="0">
                <a:solidFill>
                  <a:schemeClr val="bg2">
                    <a:lumMod val="10000"/>
                  </a:schemeClr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หมายเหตุ : สำนักงานกองทุนพัฒนาบทบาทสตรีกำหนดให้จังหวัด ดำเนินการจัดส่งแบบสำรวจฯ ภายในวันที่ 12 มกราคม พ.ศ.2567</a:t>
            </a:r>
          </a:p>
        </p:txBody>
      </p:sp>
      <p:sp>
        <p:nvSpPr>
          <p:cNvPr id="18" name="สี่เหลี่ยมผืนผ้ามุมมน 2">
            <a:extLst>
              <a:ext uri="{FF2B5EF4-FFF2-40B4-BE49-F238E27FC236}">
                <a16:creationId xmlns:a16="http://schemas.microsoft.com/office/drawing/2014/main" id="{0252E5D7-C893-1F7E-BA9F-381AC0317B3A}"/>
              </a:ext>
            </a:extLst>
          </p:cNvPr>
          <p:cNvSpPr/>
          <p:nvPr/>
        </p:nvSpPr>
        <p:spPr>
          <a:xfrm>
            <a:off x="13412973" y="6233570"/>
            <a:ext cx="2482842" cy="94340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2">
                    <a:lumMod val="1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ส่งแล้ว =   22  จังหวัด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ยังไม่ส่ง =  55  จังหวัด</a:t>
            </a:r>
          </a:p>
        </p:txBody>
      </p:sp>
      <p:graphicFrame>
        <p:nvGraphicFramePr>
          <p:cNvPr id="23" name="ตาราง 22">
            <a:extLst>
              <a:ext uri="{FF2B5EF4-FFF2-40B4-BE49-F238E27FC236}">
                <a16:creationId xmlns:a16="http://schemas.microsoft.com/office/drawing/2014/main" id="{BC57D79B-3D8A-8631-0423-6DD0E0440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100719"/>
              </p:ext>
            </p:extLst>
          </p:nvPr>
        </p:nvGraphicFramePr>
        <p:xfrm>
          <a:off x="163895" y="830529"/>
          <a:ext cx="17960210" cy="7982502"/>
        </p:xfrm>
        <a:graphic>
          <a:graphicData uri="http://schemas.openxmlformats.org/drawingml/2006/table">
            <a:tbl>
              <a:tblPr/>
              <a:tblGrid>
                <a:gridCol w="437633">
                  <a:extLst>
                    <a:ext uri="{9D8B030D-6E8A-4147-A177-3AD203B41FA5}">
                      <a16:colId xmlns:a16="http://schemas.microsoft.com/office/drawing/2014/main" val="3771199313"/>
                    </a:ext>
                  </a:extLst>
                </a:gridCol>
                <a:gridCol w="437633">
                  <a:extLst>
                    <a:ext uri="{9D8B030D-6E8A-4147-A177-3AD203B41FA5}">
                      <a16:colId xmlns:a16="http://schemas.microsoft.com/office/drawing/2014/main" val="715391768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2654545727"/>
                    </a:ext>
                  </a:extLst>
                </a:gridCol>
                <a:gridCol w="852231">
                  <a:extLst>
                    <a:ext uri="{9D8B030D-6E8A-4147-A177-3AD203B41FA5}">
                      <a16:colId xmlns:a16="http://schemas.microsoft.com/office/drawing/2014/main" val="2083828372"/>
                    </a:ext>
                  </a:extLst>
                </a:gridCol>
                <a:gridCol w="944363">
                  <a:extLst>
                    <a:ext uri="{9D8B030D-6E8A-4147-A177-3AD203B41FA5}">
                      <a16:colId xmlns:a16="http://schemas.microsoft.com/office/drawing/2014/main" val="467996681"/>
                    </a:ext>
                  </a:extLst>
                </a:gridCol>
                <a:gridCol w="120926">
                  <a:extLst>
                    <a:ext uri="{9D8B030D-6E8A-4147-A177-3AD203B41FA5}">
                      <a16:colId xmlns:a16="http://schemas.microsoft.com/office/drawing/2014/main" val="3395407216"/>
                    </a:ext>
                  </a:extLst>
                </a:gridCol>
                <a:gridCol w="437633">
                  <a:extLst>
                    <a:ext uri="{9D8B030D-6E8A-4147-A177-3AD203B41FA5}">
                      <a16:colId xmlns:a16="http://schemas.microsoft.com/office/drawing/2014/main" val="2529244082"/>
                    </a:ext>
                  </a:extLst>
                </a:gridCol>
                <a:gridCol w="437633">
                  <a:extLst>
                    <a:ext uri="{9D8B030D-6E8A-4147-A177-3AD203B41FA5}">
                      <a16:colId xmlns:a16="http://schemas.microsoft.com/office/drawing/2014/main" val="3974087433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2924644386"/>
                    </a:ext>
                  </a:extLst>
                </a:gridCol>
                <a:gridCol w="852231">
                  <a:extLst>
                    <a:ext uri="{9D8B030D-6E8A-4147-A177-3AD203B41FA5}">
                      <a16:colId xmlns:a16="http://schemas.microsoft.com/office/drawing/2014/main" val="410213612"/>
                    </a:ext>
                  </a:extLst>
                </a:gridCol>
                <a:gridCol w="944363">
                  <a:extLst>
                    <a:ext uri="{9D8B030D-6E8A-4147-A177-3AD203B41FA5}">
                      <a16:colId xmlns:a16="http://schemas.microsoft.com/office/drawing/2014/main" val="831391425"/>
                    </a:ext>
                  </a:extLst>
                </a:gridCol>
                <a:gridCol w="120926">
                  <a:extLst>
                    <a:ext uri="{9D8B030D-6E8A-4147-A177-3AD203B41FA5}">
                      <a16:colId xmlns:a16="http://schemas.microsoft.com/office/drawing/2014/main" val="1180996440"/>
                    </a:ext>
                  </a:extLst>
                </a:gridCol>
                <a:gridCol w="437633">
                  <a:extLst>
                    <a:ext uri="{9D8B030D-6E8A-4147-A177-3AD203B41FA5}">
                      <a16:colId xmlns:a16="http://schemas.microsoft.com/office/drawing/2014/main" val="997030372"/>
                    </a:ext>
                  </a:extLst>
                </a:gridCol>
                <a:gridCol w="437633">
                  <a:extLst>
                    <a:ext uri="{9D8B030D-6E8A-4147-A177-3AD203B41FA5}">
                      <a16:colId xmlns:a16="http://schemas.microsoft.com/office/drawing/2014/main" val="958356238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3372142001"/>
                    </a:ext>
                  </a:extLst>
                </a:gridCol>
                <a:gridCol w="852231">
                  <a:extLst>
                    <a:ext uri="{9D8B030D-6E8A-4147-A177-3AD203B41FA5}">
                      <a16:colId xmlns:a16="http://schemas.microsoft.com/office/drawing/2014/main" val="2652045762"/>
                    </a:ext>
                  </a:extLst>
                </a:gridCol>
                <a:gridCol w="944363">
                  <a:extLst>
                    <a:ext uri="{9D8B030D-6E8A-4147-A177-3AD203B41FA5}">
                      <a16:colId xmlns:a16="http://schemas.microsoft.com/office/drawing/2014/main" val="2085700478"/>
                    </a:ext>
                  </a:extLst>
                </a:gridCol>
                <a:gridCol w="120926">
                  <a:extLst>
                    <a:ext uri="{9D8B030D-6E8A-4147-A177-3AD203B41FA5}">
                      <a16:colId xmlns:a16="http://schemas.microsoft.com/office/drawing/2014/main" val="3485853229"/>
                    </a:ext>
                  </a:extLst>
                </a:gridCol>
                <a:gridCol w="437633">
                  <a:extLst>
                    <a:ext uri="{9D8B030D-6E8A-4147-A177-3AD203B41FA5}">
                      <a16:colId xmlns:a16="http://schemas.microsoft.com/office/drawing/2014/main" val="1057763675"/>
                    </a:ext>
                  </a:extLst>
                </a:gridCol>
                <a:gridCol w="437633">
                  <a:extLst>
                    <a:ext uri="{9D8B030D-6E8A-4147-A177-3AD203B41FA5}">
                      <a16:colId xmlns:a16="http://schemas.microsoft.com/office/drawing/2014/main" val="2748026815"/>
                    </a:ext>
                  </a:extLst>
                </a:gridCol>
                <a:gridCol w="1727498">
                  <a:extLst>
                    <a:ext uri="{9D8B030D-6E8A-4147-A177-3AD203B41FA5}">
                      <a16:colId xmlns:a16="http://schemas.microsoft.com/office/drawing/2014/main" val="129221026"/>
                    </a:ext>
                  </a:extLst>
                </a:gridCol>
                <a:gridCol w="852231">
                  <a:extLst>
                    <a:ext uri="{9D8B030D-6E8A-4147-A177-3AD203B41FA5}">
                      <a16:colId xmlns:a16="http://schemas.microsoft.com/office/drawing/2014/main" val="729878517"/>
                    </a:ext>
                  </a:extLst>
                </a:gridCol>
                <a:gridCol w="944363">
                  <a:extLst>
                    <a:ext uri="{9D8B030D-6E8A-4147-A177-3AD203B41FA5}">
                      <a16:colId xmlns:a16="http://schemas.microsoft.com/office/drawing/2014/main" val="969052189"/>
                    </a:ext>
                  </a:extLst>
                </a:gridCol>
              </a:tblGrid>
              <a:tr h="3326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เขต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ที่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จังหวัด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 ส่งแล้ว 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ยังไม่ส่ง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เขต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ที่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จังหวัด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 ส่งแล้ว 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ยังไม่ส่ง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เขต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ที่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จังหวัด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 ส่งแล้ว 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ยังไม่ส่ง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เขต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ที่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จังหวัด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 ส่งแล้ว 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ยังไม่ส่ง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238107"/>
                  </a:ext>
                </a:extLst>
              </a:tr>
              <a:tr h="33070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767991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ชัยนาท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กระบี่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นครพนม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เชียงราย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83085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พระนครศรีอยุธยา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ตรัง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มุกดาหาร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น่าน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117683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ลพบุรี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พังงา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สกลนคร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พะเยา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715047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สระบุรี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ภูเก็ต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กาฬสินธุ์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แพร่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643709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สิงห์บุรี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ระนอง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ขอนแก่น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ตาก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78607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อ่างทอง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สตูล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มหาสารคาม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พิษณุโลก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519041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นครปฐม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นราธิวาส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ร้อยเอ็ด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เพชรบูรณ์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189538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นนทบุรี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ปัตตานี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ชัยภูมิ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สุโขทัย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548202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ปทุมธานี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ยะลา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นครราชสีมา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อุตรดิตถ์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882391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สมุทรปราการ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ฉะเชิงเทรา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บุรีรัมย์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กำแพงเพชร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692333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กาญจนบุรี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ชลบุรี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สุรินทร์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นครสวรรค์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2651258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ราชบุรี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ระยอง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ยโสธร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พิจิตร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426795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สุพรรณบุรี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จันทบุรี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ศรีสะเกษ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76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อุทัยธานี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026663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ประจวบคีรีขันธ์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ตราด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อำนาจเจริญ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FF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115645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เพชรบุรี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นครนายก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อุบลราชธานี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296619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16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สมุทรสงคราม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ปราจีนบุรี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เชียงใหม่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883332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17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สมุทรสาคร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39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สระแก้ว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แม่ฮ่องสอน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749912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18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ชุมพร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บึงกาฬ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ลำปาง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38072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19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นครศรีธรรมราช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เลย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63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ลำพูน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413953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พัทลุง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หนองคาย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9816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</a:t>
                      </a:r>
                    </a:p>
                  </a:txBody>
                  <a:tcPr marL="10661" marR="10661" marT="1066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21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สงขลา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CC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43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หนองบัวลำภู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556848"/>
                  </a:ext>
                </a:extLst>
              </a:tr>
              <a:tr h="3326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5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22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สุราษฎร์ธานี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10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100" b="1" i="0" u="none" strike="noStrike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44</a:t>
                      </a: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อุดรธานี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 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Opun Mai" panose="020B0604020202020204" charset="-34"/>
                          <a:cs typeface="+mj-cs"/>
                        </a:rPr>
                        <a:t>P</a:t>
                      </a:r>
                    </a:p>
                  </a:txBody>
                  <a:tcPr marL="10661" marR="10661" marT="106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7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100" b="1" i="0" u="none" strike="noStrike" dirty="0">
                        <a:solidFill>
                          <a:srgbClr val="000000"/>
                        </a:solidFill>
                        <a:effectLst/>
                        <a:latin typeface="Opun Mai" panose="020B0604020202020204" charset="-34"/>
                        <a:cs typeface="+mj-cs"/>
                      </a:endParaRPr>
                    </a:p>
                  </a:txBody>
                  <a:tcPr marL="10661" marR="10661" marT="106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1931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3690121" y="6705273"/>
            <a:ext cx="2044461" cy="282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6235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405778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64929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ราชบุรี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18,678,890.00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626,286.69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550,000.00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16,000,000.00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17,176,286.69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91.96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ตาก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16,339,615.00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309,716.79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267,000.00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9,839,000.00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10,415,716.79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63.75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พิษณุโลก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16,532,615.00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396,827.00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300,000.00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8,037,630.00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8,734,457.00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52.83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พิจิตร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16,540,780.00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799,486.03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92,000.00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6,706,050.00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7,597,536.03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45.93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อ่างทอง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15,831,705.00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323,992.45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162,020.00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6,487,830.00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6,973,842.45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44.05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สระแก้ว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17,103,655.00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445,114.28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377,500.00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5,854,960.00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6,677,574.28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39.04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7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นครปฐม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13,325,465.00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463,021.00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369,300.00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4,080,000.00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4,912,321.00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36.86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ลำพูน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12,873,780.00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354,032.00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73,457.00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4,200,000.00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4,627,489.00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35.95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9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มุกดาหาร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9,785,905.00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513,516.79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122,200.00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2,750,000.00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3,385,716.79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34.60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บึงกาฬ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10,984,180.00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423,485.21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3,340,000.00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3,763,485.21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34.26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B856A36-10C3-56BD-CDA9-CE3EE2AEDA6F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C2D569A1-2AFC-6D43-F3AD-7F21670637B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D73ECA08-27DE-591E-2DE0-429C2D316AB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2">
            <a:extLst>
              <a:ext uri="{FF2B5EF4-FFF2-40B4-BE49-F238E27FC236}">
                <a16:creationId xmlns:a16="http://schemas.microsoft.com/office/drawing/2014/main" id="{8DB0C190-6678-D948-0D24-16AD71DF85F4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9C1FDDA8-15BA-3EA5-3C7C-BADD1F651ECE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2A30C99-10D4-A8F6-7377-B4A7414E1B8B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TextBox 26">
            <a:extLst>
              <a:ext uri="{FF2B5EF4-FFF2-40B4-BE49-F238E27FC236}">
                <a16:creationId xmlns:a16="http://schemas.microsoft.com/office/drawing/2014/main" id="{1BD340CD-5511-20E1-90C7-42D44B36144C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AA02083C-D826-8875-459F-73F353A4EC24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7</a:t>
            </a:r>
          </a:p>
        </p:txBody>
      </p:sp>
      <p:grpSp>
        <p:nvGrpSpPr>
          <p:cNvPr id="32" name="Group 8">
            <a:extLst>
              <a:ext uri="{FF2B5EF4-FFF2-40B4-BE49-F238E27FC236}">
                <a16:creationId xmlns:a16="http://schemas.microsoft.com/office/drawing/2014/main" id="{16BDC948-6064-1042-3F65-68EBC1E1A2E4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A37E46F-4C97-41CE-0566-727361792F07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B98A663-8170-B6B4-563A-A8B3DF929A64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360E7EE-D981-57AF-7F1B-D684FBFB9ADD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354119D8-8677-2386-48F1-2D14E962A961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3C5EABCD-1002-6919-719B-B7C6CD62B5DB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014506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" y="358319"/>
            <a:ext cx="18284072" cy="10268598"/>
          </a:xfrm>
        </p:spPr>
      </p:pic>
      <p:sp>
        <p:nvSpPr>
          <p:cNvPr id="5" name="รูปห้าเหลี่ยม 5"/>
          <p:cNvSpPr/>
          <p:nvPr/>
        </p:nvSpPr>
        <p:spPr>
          <a:xfrm>
            <a:off x="3929" y="1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ประเด็นในการกรอกข้อมูลในแบบสำรวจคณะทำงานขับเคลื่อนฯ (แบบสำหรับอำเภอ)</a:t>
            </a:r>
          </a:p>
        </p:txBody>
      </p:sp>
      <p:sp>
        <p:nvSpPr>
          <p:cNvPr id="7" name="Down Arrow 6"/>
          <p:cNvSpPr/>
          <p:nvPr/>
        </p:nvSpPr>
        <p:spPr>
          <a:xfrm>
            <a:off x="15165238" y="1643333"/>
            <a:ext cx="750500" cy="5564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060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24" y="358319"/>
            <a:ext cx="18431123" cy="10495212"/>
          </a:xfrm>
        </p:spPr>
      </p:pic>
      <p:sp>
        <p:nvSpPr>
          <p:cNvPr id="5" name="รูปห้าเหลี่ยม 5"/>
          <p:cNvSpPr/>
          <p:nvPr/>
        </p:nvSpPr>
        <p:spPr>
          <a:xfrm>
            <a:off x="3929" y="1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ประเด็นในการกรอกข้อมูลในแบบสำรวจคณะทำงานขับเคลื่อนฯ (แบบสำหรับจังหวัด หน้า 1)</a:t>
            </a:r>
          </a:p>
        </p:txBody>
      </p:sp>
    </p:spTree>
    <p:extLst>
      <p:ext uri="{BB962C8B-B14F-4D97-AF65-F5344CB8AC3E}">
        <p14:creationId xmlns:p14="http://schemas.microsoft.com/office/powerpoint/2010/main" val="13169209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1" y="543877"/>
            <a:ext cx="19047350" cy="10393142"/>
          </a:xfrm>
        </p:spPr>
      </p:pic>
      <p:sp>
        <p:nvSpPr>
          <p:cNvPr id="5" name="รูปห้าเหลี่ยม 5"/>
          <p:cNvSpPr/>
          <p:nvPr/>
        </p:nvSpPr>
        <p:spPr>
          <a:xfrm>
            <a:off x="3929" y="1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ประเด็นในการกรอกข้อมูลในแบบสำรวจคณะทำงานขับเคลื่อนฯ (แบบสำหรับจังหวัด หน้า 2)</a:t>
            </a:r>
          </a:p>
        </p:txBody>
      </p:sp>
      <p:sp>
        <p:nvSpPr>
          <p:cNvPr id="6" name="Down Arrow 5"/>
          <p:cNvSpPr/>
          <p:nvPr/>
        </p:nvSpPr>
        <p:spPr>
          <a:xfrm>
            <a:off x="15009963" y="1824488"/>
            <a:ext cx="763437" cy="569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412914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9294128"/>
            <a:ext cx="18288000" cy="992874"/>
          </a:xfrm>
          <a:prstGeom prst="rect">
            <a:avLst/>
          </a:prstGeom>
          <a:solidFill>
            <a:srgbClr val="085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" name="รูปห้าเหลี่ยม 4"/>
          <p:cNvSpPr/>
          <p:nvPr/>
        </p:nvSpPr>
        <p:spPr>
          <a:xfrm rot="10800000">
            <a:off x="2722727" y="8905164"/>
            <a:ext cx="15565268" cy="388962"/>
          </a:xfrm>
          <a:prstGeom prst="homePlate">
            <a:avLst>
              <a:gd name="adj" fmla="val 46000"/>
            </a:avLst>
          </a:prstGeom>
          <a:solidFill>
            <a:srgbClr val="F9B233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7" name="กลุ่ม 6"/>
          <p:cNvGrpSpPr/>
          <p:nvPr/>
        </p:nvGrpSpPr>
        <p:grpSpPr>
          <a:xfrm>
            <a:off x="6991351" y="9487718"/>
            <a:ext cx="11393366" cy="605694"/>
            <a:chOff x="5377260" y="6325145"/>
            <a:chExt cx="6879217" cy="403796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7E76A59A-6677-48E1-9883-D6DA799D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58" y="6325145"/>
              <a:ext cx="403796" cy="403796"/>
            </a:xfrm>
            <a:prstGeom prst="rect">
              <a:avLst/>
            </a:prstGeom>
          </p:spPr>
        </p:pic>
        <p:sp>
          <p:nvSpPr>
            <p:cNvPr id="9" name="TextBox 65">
              <a:extLst>
                <a:ext uri="{FF2B5EF4-FFF2-40B4-BE49-F238E27FC236}">
                  <a16:creationId xmlns:a16="http://schemas.microsoft.com/office/drawing/2014/main" id="{3E146D8B-F674-48F2-8B30-9E7EB059ABFF}"/>
                </a:ext>
              </a:extLst>
            </p:cNvPr>
            <p:cNvSpPr txBox="1"/>
            <p:nvPr/>
          </p:nvSpPr>
          <p:spPr>
            <a:xfrm>
              <a:off x="7509803" y="6387564"/>
              <a:ext cx="2501900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 - สกส.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A2B7C32C-516B-4482-B926-553057A4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40" y="6346908"/>
              <a:ext cx="351369" cy="351369"/>
            </a:xfrm>
            <a:prstGeom prst="rect">
              <a:avLst/>
            </a:prstGeom>
          </p:spPr>
        </p:pic>
        <p:sp>
          <p:nvSpPr>
            <p:cNvPr id="11" name="TextBox 65">
              <a:extLst>
                <a:ext uri="{FF2B5EF4-FFF2-40B4-BE49-F238E27FC236}">
                  <a16:creationId xmlns:a16="http://schemas.microsoft.com/office/drawing/2014/main" id="{E3E87F6F-14DB-43E0-9540-2CBAB42709EB}"/>
                </a:ext>
              </a:extLst>
            </p:cNvPr>
            <p:cNvSpPr txBox="1"/>
            <p:nvPr/>
          </p:nvSpPr>
          <p:spPr>
            <a:xfrm>
              <a:off x="10119974" y="6409165"/>
              <a:ext cx="2136503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D549310D-4A94-4C67-9ED4-8B102D1D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60" y="6378709"/>
              <a:ext cx="343988" cy="343988"/>
            </a:xfrm>
            <a:prstGeom prst="rect">
              <a:avLst/>
            </a:prstGeom>
          </p:spPr>
        </p:pic>
        <p:sp>
          <p:nvSpPr>
            <p:cNvPr id="13" name="TextBox 65">
              <a:extLst>
                <a:ext uri="{FF2B5EF4-FFF2-40B4-BE49-F238E27FC236}">
                  <a16:creationId xmlns:a16="http://schemas.microsoft.com/office/drawing/2014/main" id="{1201144E-0F22-4962-A036-C14D6D191EC6}"/>
                </a:ext>
              </a:extLst>
            </p:cNvPr>
            <p:cNvSpPr txBox="1"/>
            <p:nvPr/>
          </p:nvSpPr>
          <p:spPr>
            <a:xfrm>
              <a:off x="5657525" y="6394098"/>
              <a:ext cx="1548897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womenfund.in.th</a:t>
              </a: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C0C1FFD2-CDEF-B7E5-D379-D04B0690AE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185" t="18273" r="12499" b="7929"/>
          <a:stretch/>
        </p:blipFill>
        <p:spPr>
          <a:xfrm>
            <a:off x="8670180" y="862593"/>
            <a:ext cx="4601010" cy="7810854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85F8477B-5478-DD27-C9A3-8E3B19BDEA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017" t="14768" r="13200" b="9265"/>
          <a:stretch/>
        </p:blipFill>
        <p:spPr>
          <a:xfrm>
            <a:off x="3726614" y="992873"/>
            <a:ext cx="4855260" cy="781085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D6058EA0-67F0-CF8D-3005-0C3CFC125A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165" t="36835" r="13797" b="10316"/>
          <a:stretch/>
        </p:blipFill>
        <p:spPr>
          <a:xfrm>
            <a:off x="13214371" y="807821"/>
            <a:ext cx="4629986" cy="7768832"/>
          </a:xfrm>
          <a:prstGeom prst="rect">
            <a:avLst/>
          </a:prstGeom>
        </p:spPr>
      </p:pic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FC0268D8-D362-6D57-63D4-FF77A0E41D59}"/>
              </a:ext>
            </a:extLst>
          </p:cNvPr>
          <p:cNvSpPr/>
          <p:nvPr/>
        </p:nvSpPr>
        <p:spPr>
          <a:xfrm>
            <a:off x="179800" y="1746945"/>
            <a:ext cx="3653474" cy="302107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กรอกข้อมูลจำนวนผู้ทรงคุณวุฒิในคณะอนุกรรมการกลั่นกรองฯ (อกส.อ.) ชาย/หญิง รวมกัน </a:t>
            </a:r>
            <a:br>
              <a:rPr lang="th-TH" sz="3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3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เกิน 5 คน</a:t>
            </a:r>
          </a:p>
        </p:txBody>
      </p:sp>
      <p:sp>
        <p:nvSpPr>
          <p:cNvPr id="18" name="รูปห้าเหลี่ยม 5"/>
          <p:cNvSpPr/>
          <p:nvPr/>
        </p:nvSpPr>
        <p:spPr>
          <a:xfrm>
            <a:off x="3929" y="1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ประเด็นในการกรอกข้อมูลในแบบสำรวจคณะทำงานขับเคลื่อนฯ (แบบสำหรับจังหวัด น.1)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833276" y="5667555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24090" y="5680494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3014933" y="5454052"/>
            <a:ext cx="672860" cy="4270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4" name="Straight Connector 23"/>
          <p:cNvCxnSpPr/>
          <p:nvPr/>
        </p:nvCxnSpPr>
        <p:spPr>
          <a:xfrm>
            <a:off x="3833273" y="5909094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24090" y="5922033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33272" y="7392837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33270" y="8298611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24090" y="7405776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24090" y="8298609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ght Arrow 32"/>
          <p:cNvSpPr/>
          <p:nvPr/>
        </p:nvSpPr>
        <p:spPr>
          <a:xfrm>
            <a:off x="2958862" y="7192273"/>
            <a:ext cx="672860" cy="4270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Right Arrow 33"/>
          <p:cNvSpPr/>
          <p:nvPr/>
        </p:nvSpPr>
        <p:spPr>
          <a:xfrm>
            <a:off x="2907104" y="8085104"/>
            <a:ext cx="672860" cy="4270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729996" y="4994693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735422" y="4661508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70181" y="5680494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670179" y="7893170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729995" y="6172200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670181" y="6172200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670725" y="6857999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670725" y="7013276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3271191" y="5408763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3214371" y="7375584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271191" y="7776713"/>
            <a:ext cx="1290815" cy="129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4562005" y="5404449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4542452" y="7776713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4562005" y="7399307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961539" y="4650725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961539" y="5011944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961539" y="5693433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960993" y="6185139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960993" y="7906109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889227" y="6870938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960993" y="7026215"/>
            <a:ext cx="305375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3687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9294128"/>
            <a:ext cx="18288000" cy="992874"/>
          </a:xfrm>
          <a:prstGeom prst="rect">
            <a:avLst/>
          </a:prstGeom>
          <a:solidFill>
            <a:srgbClr val="085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" name="รูปห้าเหลี่ยม 4"/>
          <p:cNvSpPr/>
          <p:nvPr/>
        </p:nvSpPr>
        <p:spPr>
          <a:xfrm rot="10800000">
            <a:off x="2722727" y="8905164"/>
            <a:ext cx="15565268" cy="388962"/>
          </a:xfrm>
          <a:prstGeom prst="homePlate">
            <a:avLst>
              <a:gd name="adj" fmla="val 46000"/>
            </a:avLst>
          </a:prstGeom>
          <a:solidFill>
            <a:srgbClr val="F9B233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6" name="รูปห้าเหลี่ยม 5"/>
          <p:cNvSpPr/>
          <p:nvPr/>
        </p:nvSpPr>
        <p:spPr>
          <a:xfrm>
            <a:off x="3926" y="-130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ประเด็นในการกรอกข้อมูลในแบบสำรวจคณะทำงานขับเคลื่อนฯ (แบบสำหรับจังหวัด น.1)</a:t>
            </a:r>
          </a:p>
        </p:txBody>
      </p:sp>
      <p:grpSp>
        <p:nvGrpSpPr>
          <p:cNvPr id="7" name="กลุ่ม 6"/>
          <p:cNvGrpSpPr/>
          <p:nvPr/>
        </p:nvGrpSpPr>
        <p:grpSpPr>
          <a:xfrm>
            <a:off x="7124701" y="9487718"/>
            <a:ext cx="11260016" cy="605694"/>
            <a:chOff x="5377260" y="6325145"/>
            <a:chExt cx="6879217" cy="403796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7E76A59A-6677-48E1-9883-D6DA799D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58" y="6325145"/>
              <a:ext cx="403796" cy="403796"/>
            </a:xfrm>
            <a:prstGeom prst="rect">
              <a:avLst/>
            </a:prstGeom>
          </p:spPr>
        </p:pic>
        <p:sp>
          <p:nvSpPr>
            <p:cNvPr id="9" name="TextBox 65">
              <a:extLst>
                <a:ext uri="{FF2B5EF4-FFF2-40B4-BE49-F238E27FC236}">
                  <a16:creationId xmlns:a16="http://schemas.microsoft.com/office/drawing/2014/main" id="{3E146D8B-F674-48F2-8B30-9E7EB059ABFF}"/>
                </a:ext>
              </a:extLst>
            </p:cNvPr>
            <p:cNvSpPr txBox="1"/>
            <p:nvPr/>
          </p:nvSpPr>
          <p:spPr>
            <a:xfrm>
              <a:off x="7509803" y="6387564"/>
              <a:ext cx="2501900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 - สกส.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A2B7C32C-516B-4482-B926-553057A4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40" y="6346908"/>
              <a:ext cx="351369" cy="351369"/>
            </a:xfrm>
            <a:prstGeom prst="rect">
              <a:avLst/>
            </a:prstGeom>
          </p:spPr>
        </p:pic>
        <p:sp>
          <p:nvSpPr>
            <p:cNvPr id="11" name="TextBox 65">
              <a:extLst>
                <a:ext uri="{FF2B5EF4-FFF2-40B4-BE49-F238E27FC236}">
                  <a16:creationId xmlns:a16="http://schemas.microsoft.com/office/drawing/2014/main" id="{E3E87F6F-14DB-43E0-9540-2CBAB42709EB}"/>
                </a:ext>
              </a:extLst>
            </p:cNvPr>
            <p:cNvSpPr txBox="1"/>
            <p:nvPr/>
          </p:nvSpPr>
          <p:spPr>
            <a:xfrm>
              <a:off x="10119974" y="6409165"/>
              <a:ext cx="2136503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D549310D-4A94-4C67-9ED4-8B102D1D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60" y="6378709"/>
              <a:ext cx="343988" cy="343988"/>
            </a:xfrm>
            <a:prstGeom prst="rect">
              <a:avLst/>
            </a:prstGeom>
          </p:spPr>
        </p:pic>
        <p:sp>
          <p:nvSpPr>
            <p:cNvPr id="13" name="TextBox 65">
              <a:extLst>
                <a:ext uri="{FF2B5EF4-FFF2-40B4-BE49-F238E27FC236}">
                  <a16:creationId xmlns:a16="http://schemas.microsoft.com/office/drawing/2014/main" id="{1201144E-0F22-4962-A036-C14D6D191EC6}"/>
                </a:ext>
              </a:extLst>
            </p:cNvPr>
            <p:cNvSpPr txBox="1"/>
            <p:nvPr/>
          </p:nvSpPr>
          <p:spPr>
            <a:xfrm>
              <a:off x="5657525" y="6394098"/>
              <a:ext cx="1548897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womenfund.in.th</a:t>
              </a:r>
            </a:p>
          </p:txBody>
        </p:sp>
      </p:grp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DD13E90-0151-F5BE-2CCB-86E02C29B2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46" t="36427" r="13059" b="7511"/>
          <a:stretch/>
        </p:blipFill>
        <p:spPr>
          <a:xfrm>
            <a:off x="0" y="716508"/>
            <a:ext cx="18287994" cy="79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865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9294128"/>
            <a:ext cx="18288000" cy="992874"/>
          </a:xfrm>
          <a:prstGeom prst="rect">
            <a:avLst/>
          </a:prstGeom>
          <a:solidFill>
            <a:srgbClr val="085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" name="รูปห้าเหลี่ยม 4"/>
          <p:cNvSpPr/>
          <p:nvPr/>
        </p:nvSpPr>
        <p:spPr>
          <a:xfrm rot="10800000">
            <a:off x="2722727" y="8905164"/>
            <a:ext cx="15565268" cy="388962"/>
          </a:xfrm>
          <a:prstGeom prst="homePlate">
            <a:avLst>
              <a:gd name="adj" fmla="val 46000"/>
            </a:avLst>
          </a:prstGeom>
          <a:solidFill>
            <a:srgbClr val="F9B233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grpSp>
        <p:nvGrpSpPr>
          <p:cNvPr id="7" name="กลุ่ม 6"/>
          <p:cNvGrpSpPr/>
          <p:nvPr/>
        </p:nvGrpSpPr>
        <p:grpSpPr>
          <a:xfrm>
            <a:off x="7124701" y="9487718"/>
            <a:ext cx="11260016" cy="605694"/>
            <a:chOff x="5377260" y="6325145"/>
            <a:chExt cx="6879217" cy="403796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7E76A59A-6677-48E1-9883-D6DA799D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58" y="6325145"/>
              <a:ext cx="403796" cy="403796"/>
            </a:xfrm>
            <a:prstGeom prst="rect">
              <a:avLst/>
            </a:prstGeom>
          </p:spPr>
        </p:pic>
        <p:sp>
          <p:nvSpPr>
            <p:cNvPr id="9" name="TextBox 65">
              <a:extLst>
                <a:ext uri="{FF2B5EF4-FFF2-40B4-BE49-F238E27FC236}">
                  <a16:creationId xmlns:a16="http://schemas.microsoft.com/office/drawing/2014/main" id="{3E146D8B-F674-48F2-8B30-9E7EB059ABFF}"/>
                </a:ext>
              </a:extLst>
            </p:cNvPr>
            <p:cNvSpPr txBox="1"/>
            <p:nvPr/>
          </p:nvSpPr>
          <p:spPr>
            <a:xfrm>
              <a:off x="7509803" y="6387564"/>
              <a:ext cx="2501900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 - สกส.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A2B7C32C-516B-4482-B926-553057A4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40" y="6346908"/>
              <a:ext cx="351369" cy="351369"/>
            </a:xfrm>
            <a:prstGeom prst="rect">
              <a:avLst/>
            </a:prstGeom>
          </p:spPr>
        </p:pic>
        <p:sp>
          <p:nvSpPr>
            <p:cNvPr id="11" name="TextBox 65">
              <a:extLst>
                <a:ext uri="{FF2B5EF4-FFF2-40B4-BE49-F238E27FC236}">
                  <a16:creationId xmlns:a16="http://schemas.microsoft.com/office/drawing/2014/main" id="{E3E87F6F-14DB-43E0-9540-2CBAB42709EB}"/>
                </a:ext>
              </a:extLst>
            </p:cNvPr>
            <p:cNvSpPr txBox="1"/>
            <p:nvPr/>
          </p:nvSpPr>
          <p:spPr>
            <a:xfrm>
              <a:off x="10119974" y="6409165"/>
              <a:ext cx="2136503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D549310D-4A94-4C67-9ED4-8B102D1D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60" y="6378709"/>
              <a:ext cx="343988" cy="343988"/>
            </a:xfrm>
            <a:prstGeom prst="rect">
              <a:avLst/>
            </a:prstGeom>
          </p:spPr>
        </p:pic>
        <p:sp>
          <p:nvSpPr>
            <p:cNvPr id="13" name="TextBox 65">
              <a:extLst>
                <a:ext uri="{FF2B5EF4-FFF2-40B4-BE49-F238E27FC236}">
                  <a16:creationId xmlns:a16="http://schemas.microsoft.com/office/drawing/2014/main" id="{1201144E-0F22-4962-A036-C14D6D191EC6}"/>
                </a:ext>
              </a:extLst>
            </p:cNvPr>
            <p:cNvSpPr txBox="1"/>
            <p:nvPr/>
          </p:nvSpPr>
          <p:spPr>
            <a:xfrm>
              <a:off x="5657525" y="6394098"/>
              <a:ext cx="1548897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womenfund.in.th</a:t>
              </a:r>
            </a:p>
          </p:txBody>
        </p:sp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4EDFBDF-1EE4-6956-6B7F-587A13986A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9" r="2701" b="13817"/>
          <a:stretch/>
        </p:blipFill>
        <p:spPr>
          <a:xfrm>
            <a:off x="146391" y="716509"/>
            <a:ext cx="18141603" cy="8352971"/>
          </a:xfrm>
          <a:prstGeom prst="rect">
            <a:avLst/>
          </a:prstGeom>
        </p:spPr>
      </p:pic>
      <p:sp>
        <p:nvSpPr>
          <p:cNvPr id="19" name="ลูกศร: ขวา 18">
            <a:extLst>
              <a:ext uri="{FF2B5EF4-FFF2-40B4-BE49-F238E27FC236}">
                <a16:creationId xmlns:a16="http://schemas.microsoft.com/office/drawing/2014/main" id="{0F783D06-A8EF-E33D-6CE8-91D10369057D}"/>
              </a:ext>
            </a:extLst>
          </p:cNvPr>
          <p:cNvSpPr/>
          <p:nvPr/>
        </p:nvSpPr>
        <p:spPr>
          <a:xfrm rot="5400000" flipH="1">
            <a:off x="12726519" y="6088735"/>
            <a:ext cx="806277" cy="558062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700" dirty="0">
              <a:solidFill>
                <a:srgbClr val="FF0000"/>
              </a:solidFill>
            </a:endParaRP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FC0268D8-D362-6D57-63D4-FF77A0E41D59}"/>
              </a:ext>
            </a:extLst>
          </p:cNvPr>
          <p:cNvSpPr/>
          <p:nvPr/>
        </p:nvSpPr>
        <p:spPr>
          <a:xfrm>
            <a:off x="10868253" y="6770905"/>
            <a:ext cx="6107316" cy="149430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กรอกข้อมูลจำนวนผู้ทรงคุณวุฒิในคณะอนุกรรมการบริหาร (อกส.จ.) </a:t>
            </a:r>
          </a:p>
          <a:p>
            <a:pPr algn="ctr"/>
            <a:r>
              <a:rPr lang="th-TH" sz="30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ชาย/หญิง รวมกัน เกิน 3 คน</a:t>
            </a:r>
          </a:p>
        </p:txBody>
      </p:sp>
      <p:sp>
        <p:nvSpPr>
          <p:cNvPr id="21" name="รูปห้าเหลี่ยม 5"/>
          <p:cNvSpPr/>
          <p:nvPr/>
        </p:nvSpPr>
        <p:spPr>
          <a:xfrm>
            <a:off x="1" y="1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ประเด็นในการกรอกข้อมูลในแบบสำรวจคณะทำงานขับเคลื่อนฯ (แบบสำหรับจังหวัด น.2)</a:t>
            </a:r>
          </a:p>
        </p:txBody>
      </p:sp>
    </p:spTree>
    <p:extLst>
      <p:ext uri="{BB962C8B-B14F-4D97-AF65-F5344CB8AC3E}">
        <p14:creationId xmlns:p14="http://schemas.microsoft.com/office/powerpoint/2010/main" val="41036312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2DDB3B9-5157-FE44-6980-348895E55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5" t="26655" r="13750" b="12296"/>
          <a:stretch/>
        </p:blipFill>
        <p:spPr>
          <a:xfrm>
            <a:off x="0" y="1216322"/>
            <a:ext cx="18232881" cy="788332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0" y="9294128"/>
            <a:ext cx="18288000" cy="992874"/>
          </a:xfrm>
          <a:prstGeom prst="rect">
            <a:avLst/>
          </a:prstGeom>
          <a:solidFill>
            <a:srgbClr val="085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" name="รูปห้าเหลี่ยม 4"/>
          <p:cNvSpPr/>
          <p:nvPr/>
        </p:nvSpPr>
        <p:spPr>
          <a:xfrm rot="10800000">
            <a:off x="2722727" y="8905164"/>
            <a:ext cx="15565268" cy="388962"/>
          </a:xfrm>
          <a:prstGeom prst="homePlate">
            <a:avLst>
              <a:gd name="adj" fmla="val 46000"/>
            </a:avLst>
          </a:prstGeom>
          <a:solidFill>
            <a:srgbClr val="F9B233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6" name="รูปห้าเหลี่ยม 5"/>
          <p:cNvSpPr/>
          <p:nvPr/>
        </p:nvSpPr>
        <p:spPr>
          <a:xfrm>
            <a:off x="3926" y="-130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กรอกข้อมูลที่ถูกต้อง ครบถ้วน</a:t>
            </a:r>
          </a:p>
        </p:txBody>
      </p:sp>
      <p:grpSp>
        <p:nvGrpSpPr>
          <p:cNvPr id="7" name="กลุ่ม 6"/>
          <p:cNvGrpSpPr/>
          <p:nvPr/>
        </p:nvGrpSpPr>
        <p:grpSpPr>
          <a:xfrm>
            <a:off x="6991351" y="9487718"/>
            <a:ext cx="11393366" cy="605694"/>
            <a:chOff x="5377260" y="6325145"/>
            <a:chExt cx="6879217" cy="403796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7E76A59A-6677-48E1-9883-D6DA799D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58" y="6325145"/>
              <a:ext cx="403796" cy="403796"/>
            </a:xfrm>
            <a:prstGeom prst="rect">
              <a:avLst/>
            </a:prstGeom>
          </p:spPr>
        </p:pic>
        <p:sp>
          <p:nvSpPr>
            <p:cNvPr id="9" name="TextBox 65">
              <a:extLst>
                <a:ext uri="{FF2B5EF4-FFF2-40B4-BE49-F238E27FC236}">
                  <a16:creationId xmlns:a16="http://schemas.microsoft.com/office/drawing/2014/main" id="{3E146D8B-F674-48F2-8B30-9E7EB059ABFF}"/>
                </a:ext>
              </a:extLst>
            </p:cNvPr>
            <p:cNvSpPr txBox="1"/>
            <p:nvPr/>
          </p:nvSpPr>
          <p:spPr>
            <a:xfrm>
              <a:off x="7509803" y="6387564"/>
              <a:ext cx="2501900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 - สกส.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A2B7C32C-516B-4482-B926-553057A4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40" y="6346908"/>
              <a:ext cx="351369" cy="351369"/>
            </a:xfrm>
            <a:prstGeom prst="rect">
              <a:avLst/>
            </a:prstGeom>
          </p:spPr>
        </p:pic>
        <p:sp>
          <p:nvSpPr>
            <p:cNvPr id="11" name="TextBox 65">
              <a:extLst>
                <a:ext uri="{FF2B5EF4-FFF2-40B4-BE49-F238E27FC236}">
                  <a16:creationId xmlns:a16="http://schemas.microsoft.com/office/drawing/2014/main" id="{E3E87F6F-14DB-43E0-9540-2CBAB42709EB}"/>
                </a:ext>
              </a:extLst>
            </p:cNvPr>
            <p:cNvSpPr txBox="1"/>
            <p:nvPr/>
          </p:nvSpPr>
          <p:spPr>
            <a:xfrm>
              <a:off x="10119974" y="6409165"/>
              <a:ext cx="2136503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D549310D-4A94-4C67-9ED4-8B102D1D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60" y="6378709"/>
              <a:ext cx="343988" cy="343988"/>
            </a:xfrm>
            <a:prstGeom prst="rect">
              <a:avLst/>
            </a:prstGeom>
          </p:spPr>
        </p:pic>
        <p:sp>
          <p:nvSpPr>
            <p:cNvPr id="13" name="TextBox 65">
              <a:extLst>
                <a:ext uri="{FF2B5EF4-FFF2-40B4-BE49-F238E27FC236}">
                  <a16:creationId xmlns:a16="http://schemas.microsoft.com/office/drawing/2014/main" id="{1201144E-0F22-4962-A036-C14D6D191EC6}"/>
                </a:ext>
              </a:extLst>
            </p:cNvPr>
            <p:cNvSpPr txBox="1"/>
            <p:nvPr/>
          </p:nvSpPr>
          <p:spPr>
            <a:xfrm>
              <a:off x="5657525" y="6394098"/>
              <a:ext cx="1548897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womenfund.in.th</a:t>
              </a:r>
            </a:p>
          </p:txBody>
        </p:sp>
      </p:grp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57DD3C9F-868D-42C5-8CE0-CB46617BF327}"/>
              </a:ext>
            </a:extLst>
          </p:cNvPr>
          <p:cNvSpPr/>
          <p:nvPr/>
        </p:nvSpPr>
        <p:spPr>
          <a:xfrm>
            <a:off x="15388403" y="716508"/>
            <a:ext cx="2454147" cy="55497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th-TH" sz="1500" b="1" kern="0" dirty="0">
                <a:solidFill>
                  <a:srgbClr val="FF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แบบสำหรับจังหวัด หน้าที่ 1</a:t>
            </a:r>
          </a:p>
        </p:txBody>
      </p:sp>
    </p:spTree>
    <p:extLst>
      <p:ext uri="{BB962C8B-B14F-4D97-AF65-F5344CB8AC3E}">
        <p14:creationId xmlns:p14="http://schemas.microsoft.com/office/powerpoint/2010/main" val="33849898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D99A2EC-ADE2-A385-2EEE-930548EEE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3" t="19121" r="16710" b="21002"/>
          <a:stretch/>
        </p:blipFill>
        <p:spPr>
          <a:xfrm>
            <a:off x="-1579" y="1345721"/>
            <a:ext cx="18289574" cy="755944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0" y="9294128"/>
            <a:ext cx="18288000" cy="992874"/>
          </a:xfrm>
          <a:prstGeom prst="rect">
            <a:avLst/>
          </a:prstGeom>
          <a:solidFill>
            <a:srgbClr val="085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5" name="รูปห้าเหลี่ยม 4"/>
          <p:cNvSpPr/>
          <p:nvPr/>
        </p:nvSpPr>
        <p:spPr>
          <a:xfrm rot="10800000">
            <a:off x="2722727" y="8905164"/>
            <a:ext cx="15565268" cy="388962"/>
          </a:xfrm>
          <a:prstGeom prst="homePlate">
            <a:avLst>
              <a:gd name="adj" fmla="val 46000"/>
            </a:avLst>
          </a:prstGeom>
          <a:solidFill>
            <a:srgbClr val="F9B233"/>
          </a:solidFill>
          <a:ln>
            <a:solidFill>
              <a:srgbClr val="F9B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700"/>
          </a:p>
        </p:txBody>
      </p:sp>
      <p:sp>
        <p:nvSpPr>
          <p:cNvPr id="6" name="รูปห้าเหลี่ยม 5"/>
          <p:cNvSpPr/>
          <p:nvPr/>
        </p:nvSpPr>
        <p:spPr>
          <a:xfrm>
            <a:off x="3929" y="1"/>
            <a:ext cx="18284072" cy="716639"/>
          </a:xfrm>
          <a:prstGeom prst="homePlate">
            <a:avLst>
              <a:gd name="adj" fmla="val 4771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กรอกข้อมูลที่ถูกต้อง ครบถ้วน</a:t>
            </a:r>
          </a:p>
        </p:txBody>
      </p:sp>
      <p:grpSp>
        <p:nvGrpSpPr>
          <p:cNvPr id="7" name="กลุ่ม 6"/>
          <p:cNvGrpSpPr/>
          <p:nvPr/>
        </p:nvGrpSpPr>
        <p:grpSpPr>
          <a:xfrm>
            <a:off x="6991351" y="9487718"/>
            <a:ext cx="11393366" cy="605694"/>
            <a:chOff x="5377260" y="6325145"/>
            <a:chExt cx="6879217" cy="403796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7E76A59A-6677-48E1-9883-D6DA799D3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58" y="6325145"/>
              <a:ext cx="403796" cy="403796"/>
            </a:xfrm>
            <a:prstGeom prst="rect">
              <a:avLst/>
            </a:prstGeom>
          </p:spPr>
        </p:pic>
        <p:sp>
          <p:nvSpPr>
            <p:cNvPr id="9" name="TextBox 65">
              <a:extLst>
                <a:ext uri="{FF2B5EF4-FFF2-40B4-BE49-F238E27FC236}">
                  <a16:creationId xmlns:a16="http://schemas.microsoft.com/office/drawing/2014/main" id="{3E146D8B-F674-48F2-8B30-9E7EB059ABFF}"/>
                </a:ext>
              </a:extLst>
            </p:cNvPr>
            <p:cNvSpPr txBox="1"/>
            <p:nvPr/>
          </p:nvSpPr>
          <p:spPr>
            <a:xfrm>
              <a:off x="7509803" y="6387564"/>
              <a:ext cx="2501900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 - สกส.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A2B7C32C-516B-4482-B926-553057A4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540" y="6346908"/>
              <a:ext cx="351369" cy="351369"/>
            </a:xfrm>
            <a:prstGeom prst="rect">
              <a:avLst/>
            </a:prstGeom>
          </p:spPr>
        </p:pic>
        <p:sp>
          <p:nvSpPr>
            <p:cNvPr id="11" name="TextBox 65">
              <a:extLst>
                <a:ext uri="{FF2B5EF4-FFF2-40B4-BE49-F238E27FC236}">
                  <a16:creationId xmlns:a16="http://schemas.microsoft.com/office/drawing/2014/main" id="{E3E87F6F-14DB-43E0-9540-2CBAB42709EB}"/>
                </a:ext>
              </a:extLst>
            </p:cNvPr>
            <p:cNvSpPr txBox="1"/>
            <p:nvPr/>
          </p:nvSpPr>
          <p:spPr>
            <a:xfrm>
              <a:off x="10119974" y="6409165"/>
              <a:ext cx="2136503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th-TH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กองทุนพัฒนาบทบาทสตรี</a:t>
              </a:r>
              <a:endParaRPr lang="en-US" sz="2400" b="1" spc="100" dirty="0">
                <a:solidFill>
                  <a:schemeClr val="bg1"/>
                </a:solidFill>
                <a:latin typeface="Quark" panose="02000000000000000000" pitchFamily="50" charset="-34"/>
                <a:cs typeface="Quark" panose="02000000000000000000" pitchFamily="50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D549310D-4A94-4C67-9ED4-8B102D1D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60" y="6378709"/>
              <a:ext cx="343988" cy="343988"/>
            </a:xfrm>
            <a:prstGeom prst="rect">
              <a:avLst/>
            </a:prstGeom>
          </p:spPr>
        </p:pic>
        <p:sp>
          <p:nvSpPr>
            <p:cNvPr id="13" name="TextBox 65">
              <a:extLst>
                <a:ext uri="{FF2B5EF4-FFF2-40B4-BE49-F238E27FC236}">
                  <a16:creationId xmlns:a16="http://schemas.microsoft.com/office/drawing/2014/main" id="{1201144E-0F22-4962-A036-C14D6D191EC6}"/>
                </a:ext>
              </a:extLst>
            </p:cNvPr>
            <p:cNvSpPr txBox="1"/>
            <p:nvPr/>
          </p:nvSpPr>
          <p:spPr>
            <a:xfrm>
              <a:off x="5657525" y="6394098"/>
              <a:ext cx="1548897" cy="30777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spc="100" dirty="0">
                  <a:solidFill>
                    <a:schemeClr val="bg1"/>
                  </a:solidFill>
                  <a:latin typeface="Quark" panose="02000000000000000000" pitchFamily="50" charset="-34"/>
                  <a:cs typeface="Quark" panose="02000000000000000000" pitchFamily="50" charset="-34"/>
                </a:rPr>
                <a:t>womenfund.in.th</a:t>
              </a:r>
            </a:p>
          </p:txBody>
        </p:sp>
      </p:grp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064B2868-17E5-A325-C26A-64859CCA249C}"/>
              </a:ext>
            </a:extLst>
          </p:cNvPr>
          <p:cNvSpPr/>
          <p:nvPr/>
        </p:nvSpPr>
        <p:spPr>
          <a:xfrm>
            <a:off x="15627375" y="809934"/>
            <a:ext cx="2454147" cy="55497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th-TH" sz="1500" b="1" kern="0" dirty="0">
                <a:solidFill>
                  <a:srgbClr val="FF0000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แบบสำหรับจังหวัด หน้าที่ 2</a:t>
            </a:r>
          </a:p>
        </p:txBody>
      </p:sp>
    </p:spTree>
    <p:extLst>
      <p:ext uri="{BB962C8B-B14F-4D97-AF65-F5344CB8AC3E}">
        <p14:creationId xmlns:p14="http://schemas.microsoft.com/office/powerpoint/2010/main" val="349782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ศรีสะเกษ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24,005,890.00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1,293,953.00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605,310.00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6,247,820.00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8,147,083.00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33.94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สมุทรสาคร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12,321,905.00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196,265.50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190,295.00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3,666,840.00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4,053,400.50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32.90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อุทัยธานี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15,991,380.00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566,982.99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415,500.00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4,260,000.00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5,242,482.99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32.78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ยโสธร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16,202,455.00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550,315.16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4,380,000.00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4,930,315.16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30.43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สุพรรณบุรี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15,707,090.00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650,522.65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209,435.00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3,716,780.00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4,576,737.65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29.14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หนองคาย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16,107,655.00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387,864.14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4,215,000.00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4,602,864.14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28.58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17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ชัยภูมิ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23,858,640.00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867,138.00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75,000.00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5,487,500.00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6,429,638.00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26.95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น่าน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16,785,605.00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735,726.48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3,300,000.00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4,035,726.48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24.04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19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พังงา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8,777,180.00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352,997.00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180,000.00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1,549,200.00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2,082,197.00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23.72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แม่ฮ่องสอน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13,752,305.00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181,725.00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3,015,000.00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3,196,725.00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23.25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CCB697A6-503F-8C5C-5340-88B2F278932D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C98F05-3A28-FD45-48C8-71552436753C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28D020FD-FA96-715E-B8DB-CB279E36CF95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D382862B-59FD-22ED-A33B-725E87213F67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EA17A0D-F034-682C-D980-79A5C0BD26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39E51C2F-37CC-8E74-9F79-2FD29E7B98A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TextBox 26">
            <a:extLst>
              <a:ext uri="{FF2B5EF4-FFF2-40B4-BE49-F238E27FC236}">
                <a16:creationId xmlns:a16="http://schemas.microsoft.com/office/drawing/2014/main" id="{2BD18E22-038C-0ABC-5BD6-3937A2519192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E6F6D5CC-BFC6-BF8D-5D90-F1C010AF6116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8</a:t>
            </a:r>
          </a:p>
        </p:txBody>
      </p:sp>
      <p:grpSp>
        <p:nvGrpSpPr>
          <p:cNvPr id="32" name="Group 8">
            <a:extLst>
              <a:ext uri="{FF2B5EF4-FFF2-40B4-BE49-F238E27FC236}">
                <a16:creationId xmlns:a16="http://schemas.microsoft.com/office/drawing/2014/main" id="{503B6BD9-AF43-58C6-487A-02D294BA80B2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DE4AB214-71D9-9D16-71C3-3C62276AB94D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9121DA91-E849-9110-F907-45A07129EA5F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D3338B83-C6E9-EA11-35F1-13007AEEE721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5BC7F26F-87C0-93CA-71E1-F59E278641F9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7726BAAB-9395-8319-F32B-BB2940C188AE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6766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7C8DD1A9-DFE4-4CBC-BDBF-CAB00621CA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206" y="1752425"/>
          <a:ext cx="16677744" cy="7205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1222">
                  <a:extLst>
                    <a:ext uri="{9D8B030D-6E8A-4147-A177-3AD203B41FA5}">
                      <a16:colId xmlns:a16="http://schemas.microsoft.com/office/drawing/2014/main" val="11784200"/>
                    </a:ext>
                  </a:extLst>
                </a:gridCol>
                <a:gridCol w="1554785">
                  <a:extLst>
                    <a:ext uri="{9D8B030D-6E8A-4147-A177-3AD203B41FA5}">
                      <a16:colId xmlns:a16="http://schemas.microsoft.com/office/drawing/2014/main" val="3453801504"/>
                    </a:ext>
                  </a:extLst>
                </a:gridCol>
                <a:gridCol w="2389773">
                  <a:extLst>
                    <a:ext uri="{9D8B030D-6E8A-4147-A177-3AD203B41FA5}">
                      <a16:colId xmlns:a16="http://schemas.microsoft.com/office/drawing/2014/main" val="3833956075"/>
                    </a:ext>
                  </a:extLst>
                </a:gridCol>
                <a:gridCol w="2080934">
                  <a:extLst>
                    <a:ext uri="{9D8B030D-6E8A-4147-A177-3AD203B41FA5}">
                      <a16:colId xmlns:a16="http://schemas.microsoft.com/office/drawing/2014/main" val="322551674"/>
                    </a:ext>
                  </a:extLst>
                </a:gridCol>
                <a:gridCol w="2368431">
                  <a:extLst>
                    <a:ext uri="{9D8B030D-6E8A-4147-A177-3AD203B41FA5}">
                      <a16:colId xmlns:a16="http://schemas.microsoft.com/office/drawing/2014/main" val="3637026804"/>
                    </a:ext>
                  </a:extLst>
                </a:gridCol>
                <a:gridCol w="2601167">
                  <a:extLst>
                    <a:ext uri="{9D8B030D-6E8A-4147-A177-3AD203B41FA5}">
                      <a16:colId xmlns:a16="http://schemas.microsoft.com/office/drawing/2014/main" val="3741868094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3477064932"/>
                    </a:ext>
                  </a:extLst>
                </a:gridCol>
                <a:gridCol w="2475716">
                  <a:extLst>
                    <a:ext uri="{9D8B030D-6E8A-4147-A177-3AD203B41FA5}">
                      <a16:colId xmlns:a16="http://schemas.microsoft.com/office/drawing/2014/main" val="715795054"/>
                    </a:ext>
                  </a:extLst>
                </a:gridCol>
              </a:tblGrid>
              <a:tr h="578829"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ที่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จังหวัด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งบประมาณจัดสรร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500" b="1" kern="1200" dirty="0">
                        <a:solidFill>
                          <a:srgbClr val="002060"/>
                        </a:solidFill>
                        <a:latin typeface="Chulabhorn Likit Text Light๙" panose="00000400000000000000" pitchFamily="2" charset="-34"/>
                        <a:ea typeface="+mn-ea"/>
                        <a:cs typeface="Chulabhorn Likit Text Light๙" panose="00000400000000000000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รวมผลการเบิกจ่าย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ร้อยละผลการเบิกจ่าย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33020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ที่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จังหวัด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งบประมาณจัดสรร (บาท)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งบบริหาร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เงินอุดหนุน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300" b="1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เงินทุนหมุนเวียน (บาท)</a:t>
                      </a:r>
                      <a:endParaRPr lang="th-TH" sz="23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hulabhorn Likit Text Light" panose="00000400000000000000" pitchFamily="50" charset="-34"/>
                        <a:ea typeface="+mn-ea"/>
                        <a:cs typeface="Chulabhorn Likit Text Light" panose="00000400000000000000" pitchFamily="50" charset="-34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0C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th-TH" sz="1500" b="1" kern="1200" dirty="0">
                          <a:solidFill>
                            <a:srgbClr val="002060"/>
                          </a:solidFill>
                          <a:latin typeface="Chulabhorn Likit Text Light๙" panose="00000400000000000000" pitchFamily="2" charset="-34"/>
                          <a:ea typeface="+mn-ea"/>
                          <a:cs typeface="Chulabhorn Likit Text Light๙" panose="00000400000000000000" pitchFamily="2" charset="-34"/>
                        </a:rPr>
                        <a:t>ภาพรวม (บาท)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567753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21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สกลนคร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24,059,790.00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877,583.48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4,695,000.00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5,572,583.48 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23.16</a:t>
                      </a:r>
                    </a:p>
                  </a:txBody>
                  <a:tcPr marL="14288" marR="14288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29229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เพชรบุรี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13,091,580.00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470,510.31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81,650.00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2,384,770.00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2,936,930.31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22.43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04513895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ปราจีนบุรี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11,973,705.00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307,936.08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89,200.00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2,072,120.00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2,469,256.08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20.62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2243350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สุรินทร์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25,188,765.00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1,008,574.20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3,700,000.00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4,708,574.20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18.69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567397268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25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เชียงราย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24,196,190.00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1,009,408.00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160,000.00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3,182,000.00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4,351,408.00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17.98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932360546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ระยอง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15,244,340.00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464,527.50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369,250.00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1,905,000.00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2,738,777.50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17.97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747242857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27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เพชรบูรณ์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19,001,465.00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700,840.00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240,000.00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2,393,310.00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3,334,150.00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17.55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89059555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เลย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14,053,190.00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670,803.09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         -  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 1,633,540.00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2,304,343.09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16.40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4127516051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29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นครสวรรค์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18,566,565.00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777,470.98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95,400.00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2,060,500.00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2,933,370.98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15.80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064650204"/>
                  </a:ext>
                </a:extLst>
              </a:tr>
              <a:tr h="5788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30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สระบุรี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16,936,215.00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499,319.50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200,000.00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     1,682,000.00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      2,381,319.50 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14.06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503960448"/>
                  </a:ext>
                </a:extLst>
              </a:tr>
            </a:tbl>
          </a:graphicData>
        </a:graphic>
      </p:graphicFrame>
      <p:grpSp>
        <p:nvGrpSpPr>
          <p:cNvPr id="4" name="กลุ่ม 52">
            <a:extLst>
              <a:ext uri="{FF2B5EF4-FFF2-40B4-BE49-F238E27FC236}">
                <a16:creationId xmlns:a16="http://schemas.microsoft.com/office/drawing/2014/main" id="{2F63AE90-0133-45A8-8C20-5118F86606D8}"/>
              </a:ext>
            </a:extLst>
          </p:cNvPr>
          <p:cNvGrpSpPr/>
          <p:nvPr/>
        </p:nvGrpSpPr>
        <p:grpSpPr>
          <a:xfrm>
            <a:off x="7247" y="-8798"/>
            <a:ext cx="18368597" cy="1408275"/>
            <a:chOff x="-29746" y="-164554"/>
            <a:chExt cx="9173747" cy="771073"/>
          </a:xfrm>
        </p:grpSpPr>
        <p:sp>
          <p:nvSpPr>
            <p:cNvPr id="5" name="สี่เหลี่ยมผืนผ้า: มุมมน 48">
              <a:extLst>
                <a:ext uri="{FF2B5EF4-FFF2-40B4-BE49-F238E27FC236}">
                  <a16:creationId xmlns:a16="http://schemas.microsoft.com/office/drawing/2014/main" id="{F5850DF5-C79A-4017-A123-E6D959B55E69}"/>
                </a:ext>
              </a:extLst>
            </p:cNvPr>
            <p:cNvSpPr/>
            <p:nvPr/>
          </p:nvSpPr>
          <p:spPr>
            <a:xfrm>
              <a:off x="5692012" y="65211"/>
              <a:ext cx="3441748" cy="377690"/>
            </a:xfrm>
            <a:prstGeom prst="round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6" name="สี่เหลี่ยมผืนผ้า 47">
              <a:extLst>
                <a:ext uri="{FF2B5EF4-FFF2-40B4-BE49-F238E27FC236}">
                  <a16:creationId xmlns:a16="http://schemas.microsoft.com/office/drawing/2014/main" id="{FCE4C3A4-F9B3-48D8-B257-ABA6BE612726}"/>
                </a:ext>
              </a:extLst>
            </p:cNvPr>
            <p:cNvSpPr/>
            <p:nvPr/>
          </p:nvSpPr>
          <p:spPr>
            <a:xfrm>
              <a:off x="-29746" y="-164554"/>
              <a:ext cx="9173747" cy="771073"/>
            </a:xfrm>
            <a:prstGeom prst="rect">
              <a:avLst/>
            </a:prstGeom>
            <a:gradFill flip="none" rotWithShape="1">
              <a:gsLst>
                <a:gs pos="0">
                  <a:srgbClr val="8E7300"/>
                </a:gs>
                <a:gs pos="51000">
                  <a:srgbClr val="FFFFFF"/>
                </a:gs>
                <a:gs pos="76000">
                  <a:srgbClr val="BC9800"/>
                </a:gs>
                <a:gs pos="24000">
                  <a:srgbClr val="BC9800"/>
                </a:gs>
                <a:gs pos="100000">
                  <a:srgbClr val="9A7D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  <p:sp>
          <p:nvSpPr>
            <p:cNvPr id="7" name="แผนผังลำดับงาน: ป้อนข้อมูลด้วยตนเอง 4">
              <a:extLst>
                <a:ext uri="{FF2B5EF4-FFF2-40B4-BE49-F238E27FC236}">
                  <a16:creationId xmlns:a16="http://schemas.microsoft.com/office/drawing/2014/main" id="{240AB89D-3B61-406A-B9A7-3A7610EC91B4}"/>
                </a:ext>
              </a:extLst>
            </p:cNvPr>
            <p:cNvSpPr/>
            <p:nvPr/>
          </p:nvSpPr>
          <p:spPr>
            <a:xfrm>
              <a:off x="5883027" y="51469"/>
              <a:ext cx="3260973" cy="301861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 dirty="0"/>
            </a:p>
          </p:txBody>
        </p:sp>
        <p:sp>
          <p:nvSpPr>
            <p:cNvPr id="8" name="สี่เหลี่ยมผืนผ้า 3">
              <a:extLst>
                <a:ext uri="{FF2B5EF4-FFF2-40B4-BE49-F238E27FC236}">
                  <a16:creationId xmlns:a16="http://schemas.microsoft.com/office/drawing/2014/main" id="{AAA5D77D-2DB5-4A7C-A61B-5D4463AC5E2B}"/>
                </a:ext>
              </a:extLst>
            </p:cNvPr>
            <p:cNvSpPr/>
            <p:nvPr/>
          </p:nvSpPr>
          <p:spPr>
            <a:xfrm>
              <a:off x="-29746" y="-164554"/>
              <a:ext cx="9173747" cy="6653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00"/>
            </a:p>
          </p:txBody>
        </p:sp>
      </p:grp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7954549-28C7-4222-884A-59CAF3C341D7}"/>
              </a:ext>
            </a:extLst>
          </p:cNvPr>
          <p:cNvSpPr txBox="1"/>
          <p:nvPr/>
        </p:nvSpPr>
        <p:spPr>
          <a:xfrm>
            <a:off x="1209175" y="252663"/>
            <a:ext cx="8933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การจัดสรรงบประมาณกองทุนพัฒนาบทบาทสตรี </a:t>
            </a:r>
            <a:b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</a:b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ประจำปีงบประมาณ 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ea typeface="Times New Roman" panose="02020603050405020304" pitchFamily="18" charset="0"/>
                <a:cs typeface="Chulabhorn Likit Text Light๙" panose="00000400000000000000" pitchFamily="2" charset="-34"/>
              </a:rPr>
              <a:t>พ.ศ.</a:t>
            </a:r>
            <a:r>
              <a:rPr lang="th-TH" sz="2700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 2567  (ส่วนภูมิภาค) (ต่อ)</a:t>
            </a:r>
            <a:endParaRPr lang="th-TH" sz="2700" dirty="0">
              <a:solidFill>
                <a:schemeClr val="bg1"/>
              </a:solidFill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AF4E7143-7905-EE88-561D-6DDF011BAB2A}"/>
              </a:ext>
            </a:extLst>
          </p:cNvPr>
          <p:cNvGrpSpPr/>
          <p:nvPr/>
        </p:nvGrpSpPr>
        <p:grpSpPr>
          <a:xfrm>
            <a:off x="0" y="9456254"/>
            <a:ext cx="18288000" cy="1661491"/>
            <a:chOff x="0" y="0"/>
            <a:chExt cx="4816593" cy="4375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73661C2-83A5-291A-67DC-4FBC091307D2}"/>
                </a:ext>
              </a:extLst>
            </p:cNvPr>
            <p:cNvSpPr/>
            <p:nvPr/>
          </p:nvSpPr>
          <p:spPr>
            <a:xfrm>
              <a:off x="0" y="0"/>
              <a:ext cx="4816592" cy="437594"/>
            </a:xfrm>
            <a:custGeom>
              <a:avLst/>
              <a:gdLst/>
              <a:ahLst/>
              <a:cxnLst/>
              <a:rect l="l" t="t" r="r" b="b"/>
              <a:pathLst>
                <a:path w="4816592" h="437594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416004"/>
                  </a:lnTo>
                  <a:cubicBezTo>
                    <a:pt x="4816592" y="427928"/>
                    <a:pt x="4806926" y="437594"/>
                    <a:pt x="4795002" y="437594"/>
                  </a:cubicBezTo>
                  <a:lnTo>
                    <a:pt x="21590" y="437594"/>
                  </a:lnTo>
                  <a:cubicBezTo>
                    <a:pt x="15864" y="437594"/>
                    <a:pt x="10372" y="435320"/>
                    <a:pt x="6324" y="431271"/>
                  </a:cubicBezTo>
                  <a:cubicBezTo>
                    <a:pt x="2275" y="427222"/>
                    <a:pt x="0" y="421730"/>
                    <a:pt x="0" y="416004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6769F764-3000-FEA5-EF4A-9A775D0A33F7}"/>
                </a:ext>
              </a:extLst>
            </p:cNvPr>
            <p:cNvSpPr txBox="1"/>
            <p:nvPr/>
          </p:nvSpPr>
          <p:spPr>
            <a:xfrm>
              <a:off x="0" y="-38100"/>
              <a:ext cx="4816593" cy="475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4BB1A9A-9DC0-0FB0-F7D3-62FBB9C37D35}"/>
              </a:ext>
            </a:extLst>
          </p:cNvPr>
          <p:cNvSpPr txBox="1"/>
          <p:nvPr/>
        </p:nvSpPr>
        <p:spPr>
          <a:xfrm>
            <a:off x="4902139" y="9704676"/>
            <a:ext cx="114769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เศรษฐกิจฐานรากมั่นคง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ชุมชนเข้มแข็งอย่างยั่งยืน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  <a:r>
              <a:rPr lang="en-US" sz="2000" spc="120" dirty="0" err="1">
                <a:solidFill>
                  <a:srgbClr val="262E4A"/>
                </a:solidFill>
                <a:cs typeface="Opun Mai"/>
              </a:rPr>
              <a:t>ด้วยหลักปรัชญาของเศรษฐกิจพอเพียง</a:t>
            </a:r>
            <a:r>
              <a:rPr lang="en-US" sz="2000" spc="120" dirty="0">
                <a:solidFill>
                  <a:srgbClr val="262E4A"/>
                </a:solidFill>
                <a:cs typeface="Opun Mai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5C59E2-EEFB-3943-BF85-F81C01641DE7}"/>
              </a:ext>
            </a:extLst>
          </p:cNvPr>
          <p:cNvSpPr txBox="1"/>
          <p:nvPr/>
        </p:nvSpPr>
        <p:spPr>
          <a:xfrm>
            <a:off x="16569114" y="9676101"/>
            <a:ext cx="138037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13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262E4A"/>
                </a:solidFill>
                <a:latin typeface="Opun Mai"/>
                <a:cs typeface="Opun Mai"/>
              </a:rPr>
              <a:t>หน้าที่</a:t>
            </a:r>
            <a:r>
              <a:rPr lang="en-US" sz="1999" dirty="0">
                <a:solidFill>
                  <a:srgbClr val="262E4A"/>
                </a:solidFill>
                <a:latin typeface="Opun Mai"/>
                <a:cs typeface="Opun Mai"/>
              </a:rPr>
              <a:t> 9</a:t>
            </a:r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2630F19E-1830-1AA2-1B83-A2EF5F2B903A}"/>
              </a:ext>
            </a:extLst>
          </p:cNvPr>
          <p:cNvGrpSpPr/>
          <p:nvPr/>
        </p:nvGrpSpPr>
        <p:grpSpPr>
          <a:xfrm>
            <a:off x="-681937" y="8957744"/>
            <a:ext cx="2471476" cy="2471476"/>
            <a:chOff x="0" y="0"/>
            <a:chExt cx="812800" cy="812800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2AB416D7-D6C4-4FBC-8EBA-31B20531F4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D2FF"/>
            </a:solidFill>
          </p:spPr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33034901-8DD7-D658-E1FE-D41D722ECBC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8">
            <a:extLst>
              <a:ext uri="{FF2B5EF4-FFF2-40B4-BE49-F238E27FC236}">
                <a16:creationId xmlns:a16="http://schemas.microsoft.com/office/drawing/2014/main" id="{F7B82594-83C6-C62D-960E-BE8FCD781086}"/>
              </a:ext>
            </a:extLst>
          </p:cNvPr>
          <p:cNvGrpSpPr/>
          <p:nvPr/>
        </p:nvGrpSpPr>
        <p:grpSpPr>
          <a:xfrm>
            <a:off x="571690" y="9498781"/>
            <a:ext cx="4414158" cy="1149729"/>
            <a:chOff x="0" y="0"/>
            <a:chExt cx="5885544" cy="1532972"/>
          </a:xfrm>
        </p:grpSpPr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BED33FE1-53EA-1A63-A1CC-09C847783651}"/>
                </a:ext>
              </a:extLst>
            </p:cNvPr>
            <p:cNvSpPr/>
            <p:nvPr/>
          </p:nvSpPr>
          <p:spPr>
            <a:xfrm>
              <a:off x="0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27510369-15B5-EB1B-414F-3E0D9DF5B986}"/>
                </a:ext>
              </a:extLst>
            </p:cNvPr>
            <p:cNvSpPr/>
            <p:nvPr/>
          </p:nvSpPr>
          <p:spPr>
            <a:xfrm>
              <a:off x="900067" y="30361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A9923C2-CCFD-5032-2704-17C52DBF0E34}"/>
                </a:ext>
              </a:extLst>
            </p:cNvPr>
            <p:cNvSpPr/>
            <p:nvPr/>
          </p:nvSpPr>
          <p:spPr>
            <a:xfrm>
              <a:off x="2804222" y="316452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A34A39C6-055C-17F9-6FD4-BE65D3D783D7}"/>
                </a:ext>
              </a:extLst>
            </p:cNvPr>
            <p:cNvSpPr/>
            <p:nvPr/>
          </p:nvSpPr>
          <p:spPr>
            <a:xfrm>
              <a:off x="1800134" y="197650"/>
              <a:ext cx="1004088" cy="1137672"/>
            </a:xfrm>
            <a:custGeom>
              <a:avLst/>
              <a:gdLst/>
              <a:ahLst/>
              <a:cxnLst/>
              <a:rect l="l" t="t" r="r" b="b"/>
              <a:pathLst>
                <a:path w="1004088" h="1137672">
                  <a:moveTo>
                    <a:pt x="0" y="0"/>
                  </a:moveTo>
                  <a:lnTo>
                    <a:pt x="1004088" y="0"/>
                  </a:lnTo>
                  <a:lnTo>
                    <a:pt x="1004088" y="1137672"/>
                  </a:lnTo>
                  <a:lnTo>
                    <a:pt x="0" y="11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839" r="-27501"/>
              </a:stretch>
            </a:blipFill>
          </p:spPr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F6D8C46E-64F5-1409-8A5B-351DCFF719ED}"/>
                </a:ext>
              </a:extLst>
            </p:cNvPr>
            <p:cNvSpPr/>
            <p:nvPr/>
          </p:nvSpPr>
          <p:spPr>
            <a:xfrm>
              <a:off x="3446765" y="0"/>
              <a:ext cx="2438779" cy="1532972"/>
            </a:xfrm>
            <a:custGeom>
              <a:avLst/>
              <a:gdLst/>
              <a:ahLst/>
              <a:cxnLst/>
              <a:rect l="l" t="t" r="r" b="b"/>
              <a:pathLst>
                <a:path w="2438779" h="1532972">
                  <a:moveTo>
                    <a:pt x="0" y="0"/>
                  </a:moveTo>
                  <a:lnTo>
                    <a:pt x="2438779" y="0"/>
                  </a:lnTo>
                  <a:lnTo>
                    <a:pt x="2438779" y="1532972"/>
                  </a:lnTo>
                  <a:lnTo>
                    <a:pt x="0" y="153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73" r="-587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53652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7533</Words>
  <Application>Microsoft Office PowerPoint</Application>
  <PresentationFormat>กำหนดเอง</PresentationFormat>
  <Paragraphs>3310</Paragraphs>
  <Slides>77</Slides>
  <Notes>72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77</vt:i4>
      </vt:variant>
    </vt:vector>
  </HeadingPairs>
  <TitlesOfParts>
    <vt:vector size="88" baseType="lpstr">
      <vt:lpstr>Arial</vt:lpstr>
      <vt:lpstr>Calibri</vt:lpstr>
      <vt:lpstr>Quark</vt:lpstr>
      <vt:lpstr>Chulabhorn Likit Text Light๙</vt:lpstr>
      <vt:lpstr>Opun Mai</vt:lpstr>
      <vt:lpstr>Opun Mai Bold</vt:lpstr>
      <vt:lpstr>Chulabhorn Likit Text Light</vt:lpstr>
      <vt:lpstr>Chulabhorn Likit Text</vt:lpstr>
      <vt:lpstr>TH SarabunPSK</vt:lpstr>
      <vt:lpstr>TH NiramitIT๙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เป้าหมายการตรวจสอบและรับรองความมีอยู่จริงของลูกหนี้กองทุนพัฒนาบทบาทสตรี  กรมการพัฒนาชุมชน (รายจังหวัด)(ณ วันที่ 30 กันยายน 2566)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ประชุมชี้แจง</dc:title>
  <dc:creator>wachaira</dc:creator>
  <cp:lastModifiedBy>wachaira</cp:lastModifiedBy>
  <cp:revision>186</cp:revision>
  <cp:lastPrinted>2024-01-12T09:07:11Z</cp:lastPrinted>
  <dcterms:created xsi:type="dcterms:W3CDTF">2006-08-16T00:00:00Z</dcterms:created>
  <dcterms:modified xsi:type="dcterms:W3CDTF">2024-01-12T09:54:47Z</dcterms:modified>
  <dc:identifier>DAF5XlRlmXM</dc:identifier>
</cp:coreProperties>
</file>