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2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3.xml" ContentType="application/vnd.openxmlformats-officedocument.drawingml.chartshape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4.xml" ContentType="application/vnd.openxmlformats-officedocument.drawingml.chartshapes+xml"/>
  <Override PartName="/ppt/notesSlides/notesSlide36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7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8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90"/>
  </p:notesMasterIdLst>
  <p:handoutMasterIdLst>
    <p:handoutMasterId r:id="rId91"/>
  </p:handoutMasterIdLst>
  <p:sldIdLst>
    <p:sldId id="772" r:id="rId2"/>
    <p:sldId id="410" r:id="rId3"/>
    <p:sldId id="1768" r:id="rId4"/>
    <p:sldId id="1769" r:id="rId5"/>
    <p:sldId id="1520" r:id="rId6"/>
    <p:sldId id="1081" r:id="rId7"/>
    <p:sldId id="798" r:id="rId8"/>
    <p:sldId id="1526" r:id="rId9"/>
    <p:sldId id="2187" r:id="rId10"/>
    <p:sldId id="2027" r:id="rId11"/>
    <p:sldId id="635" r:id="rId12"/>
    <p:sldId id="2188" r:id="rId13"/>
    <p:sldId id="2189" r:id="rId14"/>
    <p:sldId id="2190" r:id="rId15"/>
    <p:sldId id="2191" r:id="rId16"/>
    <p:sldId id="2192" r:id="rId17"/>
    <p:sldId id="2193" r:id="rId18"/>
    <p:sldId id="2194" r:id="rId19"/>
    <p:sldId id="2195" r:id="rId20"/>
    <p:sldId id="2196" r:id="rId21"/>
    <p:sldId id="1613" r:id="rId22"/>
    <p:sldId id="2211" r:id="rId23"/>
    <p:sldId id="2212" r:id="rId24"/>
    <p:sldId id="2213" r:id="rId25"/>
    <p:sldId id="2214" r:id="rId26"/>
    <p:sldId id="2215" r:id="rId27"/>
    <p:sldId id="2216" r:id="rId28"/>
    <p:sldId id="2217" r:id="rId29"/>
    <p:sldId id="2218" r:id="rId30"/>
    <p:sldId id="2219" r:id="rId31"/>
    <p:sldId id="2220" r:id="rId32"/>
    <p:sldId id="2221" r:id="rId33"/>
    <p:sldId id="2222" r:id="rId34"/>
    <p:sldId id="2223" r:id="rId35"/>
    <p:sldId id="2224" r:id="rId36"/>
    <p:sldId id="2225" r:id="rId37"/>
    <p:sldId id="1843" r:id="rId38"/>
    <p:sldId id="2197" r:id="rId39"/>
    <p:sldId id="2198" r:id="rId40"/>
    <p:sldId id="2199" r:id="rId41"/>
    <p:sldId id="2129" r:id="rId42"/>
    <p:sldId id="2200" r:id="rId43"/>
    <p:sldId id="2201" r:id="rId44"/>
    <p:sldId id="2202" r:id="rId45"/>
    <p:sldId id="2203" r:id="rId46"/>
    <p:sldId id="2204" r:id="rId47"/>
    <p:sldId id="2205" r:id="rId48"/>
    <p:sldId id="2206" r:id="rId49"/>
    <p:sldId id="2207" r:id="rId50"/>
    <p:sldId id="2208" r:id="rId51"/>
    <p:sldId id="2209" r:id="rId52"/>
    <p:sldId id="2210" r:id="rId53"/>
    <p:sldId id="2132" r:id="rId54"/>
    <p:sldId id="2134" r:id="rId55"/>
    <p:sldId id="1521" r:id="rId56"/>
    <p:sldId id="2135" r:id="rId57"/>
    <p:sldId id="2136" r:id="rId58"/>
    <p:sldId id="2137" r:id="rId59"/>
    <p:sldId id="636" r:id="rId60"/>
    <p:sldId id="325" r:id="rId61"/>
    <p:sldId id="2240" r:id="rId62"/>
    <p:sldId id="2241" r:id="rId63"/>
    <p:sldId id="2142" r:id="rId64"/>
    <p:sldId id="2143" r:id="rId65"/>
    <p:sldId id="2237" r:id="rId66"/>
    <p:sldId id="2238" r:id="rId67"/>
    <p:sldId id="2239" r:id="rId68"/>
    <p:sldId id="326" r:id="rId69"/>
    <p:sldId id="1639" r:id="rId70"/>
    <p:sldId id="1640" r:id="rId71"/>
    <p:sldId id="1641" r:id="rId72"/>
    <p:sldId id="1642" r:id="rId73"/>
    <p:sldId id="1643" r:id="rId74"/>
    <p:sldId id="1644" r:id="rId75"/>
    <p:sldId id="1646" r:id="rId76"/>
    <p:sldId id="1778" r:id="rId77"/>
    <p:sldId id="2226" r:id="rId78"/>
    <p:sldId id="2227" r:id="rId79"/>
    <p:sldId id="2035" r:id="rId80"/>
    <p:sldId id="2228" r:id="rId81"/>
    <p:sldId id="2229" r:id="rId82"/>
    <p:sldId id="2230" r:id="rId83"/>
    <p:sldId id="2231" r:id="rId84"/>
    <p:sldId id="2232" r:id="rId85"/>
    <p:sldId id="2233" r:id="rId86"/>
    <p:sldId id="2234" r:id="rId87"/>
    <p:sldId id="811" r:id="rId88"/>
    <p:sldId id="323" r:id="rId89"/>
  </p:sldIdLst>
  <p:sldSz cx="10160000" cy="5715000"/>
  <p:notesSz cx="6889750" cy="10021888"/>
  <p:embeddedFontLst>
    <p:embeddedFont>
      <p:font typeface="Calibri" panose="020F0502020204030204" pitchFamily="34" charset="0"/>
      <p:regular r:id="rId92"/>
      <p:bold r:id="rId93"/>
      <p:italic r:id="rId94"/>
      <p:boldItalic r:id="rId95"/>
    </p:embeddedFont>
    <p:embeddedFont>
      <p:font typeface="Noto Sans" panose="020B0502040504020204" pitchFamily="34" charset="0"/>
      <p:regular r:id="rId96"/>
    </p:embeddedFont>
    <p:embeddedFont>
      <p:font typeface="Chulabhorn Likit Text Light" panose="00000400000000000000" pitchFamily="50" charset="-34"/>
      <p:regular r:id="rId97"/>
    </p:embeddedFont>
    <p:embeddedFont>
      <p:font typeface="Chulabhorn Likit Text" panose="00000500000000000000" pitchFamily="50" charset="-34"/>
      <p:regular r:id="rId98"/>
      <p:bold r:id="rId99"/>
    </p:embeddedFont>
    <p:embeddedFont>
      <p:font typeface="Roboto" panose="02000000000000000000" pitchFamily="2" charset="0"/>
      <p:bold r:id="rId100"/>
    </p:embeddedFont>
    <p:embeddedFont>
      <p:font typeface="SimSun" panose="02010600030101010101" pitchFamily="2" charset="-122"/>
      <p:regular r:id="rId101"/>
    </p:embeddedFont>
    <p:embeddedFont>
      <p:font typeface="Chulabhorn Likit Display Medium" panose="00000600000000000000" pitchFamily="50" charset="-34"/>
      <p:regular r:id="rId102"/>
    </p:embeddedFont>
    <p:embeddedFont>
      <p:font typeface="Calibri Light" panose="020F0302020204030204" pitchFamily="34" charset="0"/>
      <p:regular r:id="rId103"/>
      <p:italic r:id="rId104"/>
    </p:embeddedFont>
    <p:embeddedFont>
      <p:font typeface="Cordia New" panose="020B0304020202020204" pitchFamily="34" charset="-34"/>
      <p:regular r:id="rId105"/>
      <p:bold r:id="rId106"/>
      <p:italic r:id="rId107"/>
      <p:boldItalic r:id="rId108"/>
    </p:embeddedFont>
    <p:embeddedFont>
      <p:font typeface="TH SarabunPSK" panose="020B0500040200020003" pitchFamily="34" charset="-34"/>
      <p:regular r:id="rId109"/>
      <p:bold r:id="rId110"/>
      <p:italic r:id="rId111"/>
      <p:boldItalic r:id="rId112"/>
    </p:embeddedFont>
    <p:embeddedFont>
      <p:font typeface="Angsana New" panose="02020603050405020304" pitchFamily="18" charset="-34"/>
      <p:regular r:id="rId113"/>
      <p:bold r:id="rId114"/>
      <p:italic r:id="rId115"/>
      <p:boldItalic r:id="rId116"/>
    </p:embeddedFont>
    <p:embeddedFont>
      <p:font typeface="KodchiangUPC" panose="02020603050405020304" pitchFamily="18" charset="-34"/>
      <p:regular r:id="rId117"/>
      <p:bold r:id="rId118"/>
      <p:italic r:id="rId119"/>
      <p:boldItalic r:id="rId120"/>
    </p:embeddedFont>
    <p:embeddedFont>
      <p:font typeface="Tahoma" panose="020B0604030504040204" pitchFamily="34" charset="0"/>
      <p:regular r:id="rId121"/>
      <p:bold r:id="rId122"/>
    </p:embeddedFont>
  </p:embeddedFontLst>
  <p:defaultTextStyle>
    <a:defPPr>
      <a:defRPr lang="en-US"/>
    </a:defPPr>
    <a:lvl1pPr marL="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3C3"/>
    <a:srgbClr val="FAF1E4"/>
    <a:srgbClr val="D0B8A8"/>
    <a:srgbClr val="E8F3DA"/>
    <a:srgbClr val="CEDEBD"/>
    <a:srgbClr val="AFC09A"/>
    <a:srgbClr val="9EB384"/>
    <a:srgbClr val="FFE1E1"/>
    <a:srgbClr val="FFBDB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สไตล์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สไตล์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22" autoAdjust="0"/>
  </p:normalViewPr>
  <p:slideViewPr>
    <p:cSldViewPr snapToGrid="0">
      <p:cViewPr varScale="1">
        <p:scale>
          <a:sx n="83" d="100"/>
          <a:sy n="83" d="100"/>
        </p:scale>
        <p:origin x="702" y="84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26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21.fntdata"/><Relationship Id="rId16" Type="http://schemas.openxmlformats.org/officeDocument/2006/relationships/slide" Target="slides/slide15.xml"/><Relationship Id="rId107" Type="http://schemas.openxmlformats.org/officeDocument/2006/relationships/font" Target="fonts/font16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1.fntdata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font" Target="fonts/font4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22.fntdata"/><Relationship Id="rId118" Type="http://schemas.openxmlformats.org/officeDocument/2006/relationships/font" Target="fonts/font27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2.fntdata"/><Relationship Id="rId108" Type="http://schemas.openxmlformats.org/officeDocument/2006/relationships/font" Target="fonts/font17.fntdata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handoutMaster" Target="handoutMasters/handoutMaster1.xml"/><Relationship Id="rId9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23.fntdata"/><Relationship Id="rId119" Type="http://schemas.openxmlformats.org/officeDocument/2006/relationships/font" Target="fonts/font28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8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6.fntdata"/><Relationship Id="rId104" Type="http://schemas.openxmlformats.org/officeDocument/2006/relationships/font" Target="fonts/font13.fntdata"/><Relationship Id="rId120" Type="http://schemas.openxmlformats.org/officeDocument/2006/relationships/font" Target="fonts/font29.fntdata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19.fntdata"/><Relationship Id="rId115" Type="http://schemas.openxmlformats.org/officeDocument/2006/relationships/font" Target="fonts/font24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9.fntdata"/><Relationship Id="rId105" Type="http://schemas.openxmlformats.org/officeDocument/2006/relationships/font" Target="fonts/font14.fntdata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2.fntdata"/><Relationship Id="rId98" Type="http://schemas.openxmlformats.org/officeDocument/2006/relationships/font" Target="fonts/font7.fntdata"/><Relationship Id="rId121" Type="http://schemas.openxmlformats.org/officeDocument/2006/relationships/font" Target="fonts/font30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2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20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font" Target="fonts/font3.fntdata"/><Relationship Id="rId99" Type="http://schemas.openxmlformats.org/officeDocument/2006/relationships/font" Target="fonts/font8.fntdata"/><Relationship Id="rId101" Type="http://schemas.openxmlformats.org/officeDocument/2006/relationships/font" Target="fonts/font10.fntdata"/><Relationship Id="rId122" Type="http://schemas.openxmlformats.org/officeDocument/2006/relationships/font" Target="fonts/font31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46243570243387"/>
          <c:y val="5.0063718667147608E-2"/>
          <c:w val="0.85396252750659718"/>
          <c:h val="0.650786069043630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solidFill>
              <a:srgbClr val="F4D4E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งบบริหาร</c:v>
                </c:pt>
                <c:pt idx="1">
                  <c:v>เงินอุดหนุน</c:v>
                </c:pt>
                <c:pt idx="2">
                  <c:v>เงินทุนหมุนเวียน</c:v>
                </c:pt>
                <c:pt idx="3">
                  <c:v>ผลรวม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25-4C16-94A5-95BCC0FF06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ผลการเบิกจ่าย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งบบริหาร</c:v>
                </c:pt>
                <c:pt idx="1">
                  <c:v>เงินอุดหนุน</c:v>
                </c:pt>
                <c:pt idx="2">
                  <c:v>เงินทุนหมุนเวียน</c:v>
                </c:pt>
                <c:pt idx="3">
                  <c:v>ผลรวม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84.96</c:v>
                </c:pt>
                <c:pt idx="1">
                  <c:v>96.79</c:v>
                </c:pt>
                <c:pt idx="2">
                  <c:v>99.83</c:v>
                </c:pt>
                <c:pt idx="3">
                  <c:v>95.35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25-4C16-94A5-95BCC0FF0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4311952"/>
        <c:axId val="674313752"/>
        <c:axId val="0"/>
      </c:bar3DChart>
      <c:catAx>
        <c:axId val="67431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b" anchorCtr="0"/>
          <a:lstStyle/>
          <a:p>
            <a:pPr algn="just">
              <a:defRPr lang="en-US" sz="900" b="0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74313752"/>
        <c:crosses val="autoZero"/>
        <c:auto val="1"/>
        <c:lblAlgn val="ctr"/>
        <c:lblOffset val="100"/>
        <c:noMultiLvlLbl val="0"/>
      </c:catAx>
      <c:valAx>
        <c:axId val="6743137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743119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2702872697802645"/>
          <c:w val="0.83910539147411212"/>
          <c:h val="0.6706420102272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211516892040363E-2"/>
                  <c:y val="-3.91863865047875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A7-42C7-AA6C-D94D5B635EBE}"/>
                </c:ext>
              </c:extLst>
            </c:dLbl>
            <c:dLbl>
              <c:idx val="1"/>
              <c:layout>
                <c:manualLayout>
                  <c:x val="-2.3031491173261642E-2"/>
                  <c:y val="-4.88279593088219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A7-42C7-AA6C-D94D5B635EBE}"/>
                </c:ext>
              </c:extLst>
            </c:dLbl>
            <c:dLbl>
              <c:idx val="2"/>
              <c:layout>
                <c:manualLayout>
                  <c:x val="-3.8772209301544694E-2"/>
                  <c:y val="-6.6824628052744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A7-42C7-AA6C-D94D5B635E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A7-42C7-AA6C-D94D5B635E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47-4842-ACDE-134CDB6DA107}"/>
              </c:ext>
            </c:extLst>
          </c:dPt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2A7-42C7-AA6C-D94D5B635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2702872697802645"/>
          <c:w val="0.83910539147411212"/>
          <c:h val="0.6706420102272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211516892040363E-2"/>
                  <c:y val="-3.91863865047875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22-4E14-BCB4-10A40D15C975}"/>
                </c:ext>
              </c:extLst>
            </c:dLbl>
            <c:dLbl>
              <c:idx val="1"/>
              <c:layout>
                <c:manualLayout>
                  <c:x val="-2.3031491173261642E-2"/>
                  <c:y val="-4.88279593088219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22-4E14-BCB4-10A40D15C975}"/>
                </c:ext>
              </c:extLst>
            </c:dLbl>
            <c:dLbl>
              <c:idx val="2"/>
              <c:layout>
                <c:manualLayout>
                  <c:x val="-2.9957717159049137E-2"/>
                  <c:y val="-3.918980982656197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22-4E14-BCB4-10A40D15C9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22-4E14-BCB4-10A40D15C9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1D-4505-8031-7102ED9D3502}"/>
              </c:ext>
            </c:extLst>
          </c:dPt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522-4E14-BCB4-10A40D15C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2702872697802645"/>
          <c:w val="0.83910539147411212"/>
          <c:h val="0.6706420102272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211516892040363E-2"/>
                  <c:y val="-3.91863865047875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2F-4FB2-987D-3E3AE7A0F609}"/>
                </c:ext>
              </c:extLst>
            </c:dLbl>
            <c:dLbl>
              <c:idx val="1"/>
              <c:layout>
                <c:manualLayout>
                  <c:x val="-2.3031491173261642E-2"/>
                  <c:y val="-4.88279593088219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2F-4FB2-987D-3E3AE7A0F609}"/>
                </c:ext>
              </c:extLst>
            </c:dLbl>
            <c:dLbl>
              <c:idx val="2"/>
              <c:layout>
                <c:manualLayout>
                  <c:x val="-4.6662612775635597E-2"/>
                  <c:y val="-5.5345568432398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2F-4FB2-987D-3E3AE7A0F6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2F-4FB2-987D-3E3AE7A0F6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87-4A71-AB1A-421C350495F0}"/>
              </c:ext>
            </c:extLst>
          </c:dPt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C2F-4FB2-987D-3E3AE7A0F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2702872697802645"/>
          <c:w val="0.83910539147411212"/>
          <c:h val="0.6706420102272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211516892040363E-2"/>
                  <c:y val="-3.91863865047875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EF-4790-9C6C-CFCD4CF2A179}"/>
                </c:ext>
              </c:extLst>
            </c:dLbl>
            <c:dLbl>
              <c:idx val="1"/>
              <c:layout>
                <c:manualLayout>
                  <c:x val="-2.3031491173261642E-2"/>
                  <c:y val="-4.88279593088219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EF-4790-9C6C-CFCD4CF2A179}"/>
                </c:ext>
              </c:extLst>
            </c:dLbl>
            <c:dLbl>
              <c:idx val="2"/>
              <c:layout>
                <c:manualLayout>
                  <c:x val="-2.1147752645394344E-2"/>
                  <c:y val="-4.6559827545331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EF-4790-9C6C-CFCD4CF2A1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EF-4790-9C6C-CFCD4CF2A1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25-4BEC-AB41-2E5E74977917}"/>
              </c:ext>
            </c:extLst>
          </c:dPt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8EF-4790-9C6C-CFCD4CF2A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5806878145232445"/>
          <c:w val="0.83910539147411212"/>
          <c:h val="0.639602086597205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211516892040363E-2"/>
                  <c:y val="-3.91863865047875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6B-4959-9E87-2DAE3A93A953}"/>
                </c:ext>
              </c:extLst>
            </c:dLbl>
            <c:dLbl>
              <c:idx val="1"/>
              <c:layout>
                <c:manualLayout>
                  <c:x val="-2.3031491173261642E-2"/>
                  <c:y val="-4.88279593088219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6B-4959-9E87-2DAE3A93A953}"/>
                </c:ext>
              </c:extLst>
            </c:dLbl>
            <c:dLbl>
              <c:idx val="2"/>
              <c:layout>
                <c:manualLayout>
                  <c:x val="-4.2721715612284002E-2"/>
                  <c:y val="-4.323120952924788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97.07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6B-4959-9E87-2DAE3A93A9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6B-4959-9E87-2DAE3A93A9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8D-455A-B7DE-7FF1F7436682}"/>
              </c:ext>
            </c:extLst>
          </c:dPt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C6B-4959-9E87-2DAE3A93A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2702872697802645"/>
          <c:w val="0.83910539147411212"/>
          <c:h val="0.6706420102272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211516892040363E-2"/>
                  <c:y val="-3.91863865047875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82.46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B1-4283-A9A1-7961124D734D}"/>
                </c:ext>
              </c:extLst>
            </c:dLbl>
            <c:dLbl>
              <c:idx val="1"/>
              <c:layout>
                <c:manualLayout>
                  <c:x val="-3.569656315743705E-2"/>
                  <c:y val="-3.16357509390234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88.40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B1-4283-A9A1-7961124D73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95.35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B1-4283-A9A1-7961124D7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B1-4283-A9A1-7961124D73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41-44EB-9EE2-72BEB2C9287E}"/>
              </c:ext>
            </c:extLst>
          </c:dPt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0B1-4283-A9A1-7961124D7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2702872697802645"/>
          <c:w val="0.83910539147411212"/>
          <c:h val="0.6706420102272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211516892040363E-2"/>
                  <c:y val="-3.91863865047875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D1-4C0E-95DE-E0F9C5210126}"/>
                </c:ext>
              </c:extLst>
            </c:dLbl>
            <c:dLbl>
              <c:idx val="1"/>
              <c:layout>
                <c:manualLayout>
                  <c:x val="-3.569656315743705E-2"/>
                  <c:y val="-3.16357509390234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D1-4C0E-95DE-E0F9C5210126}"/>
                </c:ext>
              </c:extLst>
            </c:dLbl>
            <c:dLbl>
              <c:idx val="2"/>
              <c:layout>
                <c:manualLayout>
                  <c:x val="-2.9299725036307435E-2"/>
                  <c:y val="-3.438423343013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D1-4C0E-95DE-E0F9C52101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D1-4C0E-95DE-E0F9C52101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87-4F78-AE92-E72D1CE88DC7}"/>
              </c:ext>
            </c:extLst>
          </c:dPt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6D1-4C0E-95DE-E0F9C5210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6855748928197E-2"/>
          <c:y val="5.0725198534983341E-2"/>
          <c:w val="0.92119978361820143"/>
          <c:h val="0.753518734574182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สิงหาคม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2423551245885129E-2"/>
                  <c:y val="-7.1631211772878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86169545167493"/>
                      <c:h val="7.41461634087914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C8C-4912-8D3B-D849DBC72080}"/>
                </c:ext>
              </c:extLst>
            </c:dLbl>
            <c:dLbl>
              <c:idx val="1"/>
              <c:layout>
                <c:manualLayout>
                  <c:x val="-2.7019451168640636E-2"/>
                  <c:y val="-8.0395918554552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821710321849143E-2"/>
                      <c:h val="7.71799671489220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C8C-4912-8D3B-D849DBC72080}"/>
                </c:ext>
              </c:extLst>
            </c:dLbl>
            <c:dLbl>
              <c:idx val="2"/>
              <c:layout>
                <c:manualLayout>
                  <c:x val="-1.8349158847786803E-2"/>
                  <c:y val="-0.11831834586509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8C-4912-8D3B-D849DBC72080}"/>
                </c:ext>
              </c:extLst>
            </c:dLbl>
            <c:dLbl>
              <c:idx val="3"/>
              <c:layout>
                <c:manualLayout>
                  <c:x val="-5.1134005406894306E-2"/>
                  <c:y val="-0.124385953345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8C-4912-8D3B-D849DBC72080}"/>
                </c:ext>
              </c:extLst>
            </c:dLbl>
            <c:dLbl>
              <c:idx val="4"/>
              <c:layout>
                <c:manualLayout>
                  <c:x val="2.1039573615645756E-2"/>
                  <c:y val="-4.8540859842089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8C-4912-8D3B-D849DBC72080}"/>
                </c:ext>
              </c:extLst>
            </c:dLbl>
            <c:dLbl>
              <c:idx val="5"/>
              <c:layout>
                <c:manualLayout>
                  <c:x val="-5.4956912499451571E-3"/>
                  <c:y val="-3.033803740130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C8C-4912-8D3B-D849DBC720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ผิดสัญญากู้ยืมเงิน</c:v>
                </c:pt>
                <c:pt idx="1">
                  <c:v>ยักยอก</c:v>
                </c:pt>
                <c:pt idx="2">
                  <c:v>ฉ้อโกง</c:v>
                </c:pt>
                <c:pt idx="3">
                  <c:v>ปลอมแปลงเอกสาร</c:v>
                </c:pt>
                <c:pt idx="4">
                  <c:v>อยู่ระหว่างบังคับคดี</c:v>
                </c:pt>
                <c:pt idx="5">
                  <c:v>ยุติการดำเนินคดี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343</c:v>
                </c:pt>
                <c:pt idx="1">
                  <c:v>105</c:v>
                </c:pt>
                <c:pt idx="2">
                  <c:v>17</c:v>
                </c:pt>
                <c:pt idx="3">
                  <c:v>14</c:v>
                </c:pt>
                <c:pt idx="4">
                  <c:v>162</c:v>
                </c:pt>
                <c:pt idx="5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8C-4912-8D3B-D849DBC720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กันยายน</c:v>
                </c:pt>
              </c:strCache>
            </c:strRef>
          </c:tx>
          <c:spPr>
            <a:ln w="1905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DC8C-4912-8D3B-D849DBC72080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DC8C-4912-8D3B-D849DBC72080}"/>
              </c:ext>
            </c:extLst>
          </c:dPt>
          <c:dLbls>
            <c:dLbl>
              <c:idx val="0"/>
              <c:layout>
                <c:manualLayout>
                  <c:x val="4.2079147231291513E-3"/>
                  <c:y val="-1.8202822440783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8C-4912-8D3B-D849DBC72080}"/>
                </c:ext>
              </c:extLst>
            </c:dLbl>
            <c:dLbl>
              <c:idx val="1"/>
              <c:layout>
                <c:manualLayout>
                  <c:x val="3.0858096524925049E-2"/>
                  <c:y val="-9.55648178141134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375697205083156E-2"/>
                      <c:h val="7.11123596686608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C8C-4912-8D3B-D849DBC72080}"/>
                </c:ext>
              </c:extLst>
            </c:dLbl>
            <c:dLbl>
              <c:idx val="2"/>
              <c:layout>
                <c:manualLayout>
                  <c:x val="9.8184676873013521E-3"/>
                  <c:y val="-0.1061831309045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8C-4912-8D3B-D849DBC72080}"/>
                </c:ext>
              </c:extLst>
            </c:dLbl>
            <c:dLbl>
              <c:idx val="3"/>
              <c:layout>
                <c:manualLayout>
                  <c:x val="-8.4158294462583026E-3"/>
                  <c:y val="-0.12438595334535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8C-4912-8D3B-D849DBC72080}"/>
                </c:ext>
              </c:extLst>
            </c:dLbl>
            <c:dLbl>
              <c:idx val="4"/>
              <c:layout>
                <c:manualLayout>
                  <c:x val="-2.6650126579817957E-2"/>
                  <c:y val="-6.9777486023003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C8C-4912-8D3B-D849DBC72080}"/>
                </c:ext>
              </c:extLst>
            </c:dLbl>
            <c:dLbl>
              <c:idx val="5"/>
              <c:layout>
                <c:manualLayout>
                  <c:x val="1.1221105928344301E-2"/>
                  <c:y val="-3.3371841141436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563487272328067E-2"/>
                      <c:h val="6.80785559285302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C8C-4912-8D3B-D849DBC720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ผิดสัญญากู้ยืมเงิน</c:v>
                </c:pt>
                <c:pt idx="1">
                  <c:v>ยักยอก</c:v>
                </c:pt>
                <c:pt idx="2">
                  <c:v>ฉ้อโกง</c:v>
                </c:pt>
                <c:pt idx="3">
                  <c:v>ปลอมแปลงเอกสาร</c:v>
                </c:pt>
                <c:pt idx="4">
                  <c:v>อยู่ระหว่างบังคับคดี</c:v>
                </c:pt>
                <c:pt idx="5">
                  <c:v>ยุติการดำเนินคดี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356</c:v>
                </c:pt>
                <c:pt idx="1">
                  <c:v>105</c:v>
                </c:pt>
                <c:pt idx="2">
                  <c:v>17</c:v>
                </c:pt>
                <c:pt idx="3">
                  <c:v>14</c:v>
                </c:pt>
                <c:pt idx="4">
                  <c:v>162</c:v>
                </c:pt>
                <c:pt idx="5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8C-4912-8D3B-D849DBC720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4672920"/>
        <c:axId val="194672136"/>
      </c:lineChart>
      <c:catAx>
        <c:axId val="19467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194672136"/>
        <c:crosses val="autoZero"/>
        <c:auto val="1"/>
        <c:lblAlgn val="ctr"/>
        <c:lblOffset val="100"/>
        <c:tickMarkSkip val="1"/>
        <c:noMultiLvlLbl val="0"/>
      </c:catAx>
      <c:valAx>
        <c:axId val="19467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1946729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rich>
      </c:tx>
      <c:layout>
        <c:manualLayout>
          <c:xMode val="edge"/>
          <c:yMode val="edge"/>
          <c:x val="0.499996062992126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5.0606267949099476E-2"/>
          <c:y val="4.2566252859214615E-2"/>
          <c:w val="0.91789723028447612"/>
          <c:h val="0.789090518029855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จำนวนลูกหนี้ที่เข้าร่วมมาตรการ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4.1614904371221912E-3"/>
                  <c:y val="-9.3730050075465298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8C-45FB-9351-8D239D25B15C}"/>
                </c:ext>
              </c:extLst>
            </c:dLbl>
            <c:dLbl>
              <c:idx val="11"/>
              <c:layout>
                <c:manualLayout>
                  <c:x val="-1.7910779563632497E-3"/>
                  <c:y val="1.9147710229701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6F-43FC-A2A5-66CB00C8BE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ตุลาคม พ.ศ. 2565</c:v>
                </c:pt>
                <c:pt idx="1">
                  <c:v>พฤศจิกายน พ.ศ.2565</c:v>
                </c:pt>
                <c:pt idx="2">
                  <c:v>ธันวาคม พ.ศ.2565</c:v>
                </c:pt>
                <c:pt idx="3">
                  <c:v>มกราคม พ.ศ.2566</c:v>
                </c:pt>
                <c:pt idx="4">
                  <c:v>กุมภาพันธ์ พ.ศ.2566</c:v>
                </c:pt>
                <c:pt idx="5">
                  <c:v>มีนาคม พ.ศ.2566</c:v>
                </c:pt>
                <c:pt idx="6">
                  <c:v>เมษายน พ.ศ.2566</c:v>
                </c:pt>
                <c:pt idx="7">
                  <c:v>พฤษภาคม พ.ศ.2566</c:v>
                </c:pt>
                <c:pt idx="8">
                  <c:v>มิถุนายน พ.ศ.2566</c:v>
                </c:pt>
                <c:pt idx="9">
                  <c:v>กรกฎาคม พ.ศ.2566</c:v>
                </c:pt>
                <c:pt idx="10">
                  <c:v>สิงหาคม พ.ศ.2566</c:v>
                </c:pt>
                <c:pt idx="11">
                  <c:v>กันยายน พ.ศ. 2566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32</c:v>
                </c:pt>
                <c:pt idx="1">
                  <c:v>22</c:v>
                </c:pt>
                <c:pt idx="2">
                  <c:v>19</c:v>
                </c:pt>
                <c:pt idx="3">
                  <c:v>49</c:v>
                </c:pt>
                <c:pt idx="4">
                  <c:v>21</c:v>
                </c:pt>
                <c:pt idx="5">
                  <c:v>38</c:v>
                </c:pt>
                <c:pt idx="6">
                  <c:v>31</c:v>
                </c:pt>
                <c:pt idx="7">
                  <c:v>83</c:v>
                </c:pt>
                <c:pt idx="8">
                  <c:v>101</c:v>
                </c:pt>
                <c:pt idx="9">
                  <c:v>65</c:v>
                </c:pt>
                <c:pt idx="10">
                  <c:v>52</c:v>
                </c:pt>
                <c:pt idx="11">
                  <c:v>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A1-4A48-A737-58E30AB9E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0206192"/>
        <c:axId val="320207312"/>
      </c:lineChart>
      <c:catAx>
        <c:axId val="32020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20207312"/>
        <c:crosses val="autoZero"/>
        <c:auto val="1"/>
        <c:lblAlgn val="ctr"/>
        <c:lblOffset val="100"/>
        <c:noMultiLvlLbl val="0"/>
      </c:catAx>
      <c:valAx>
        <c:axId val="320207312"/>
        <c:scaling>
          <c:orientation val="minMax"/>
          <c:max val="1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20206192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65103275134083E-2"/>
          <c:y val="4.4469205705423287E-2"/>
          <c:w val="0.90149286773935866"/>
          <c:h val="0.715590432296397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สิงหาคม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8644984594317018E-2"/>
                  <c:y val="-1.6732992080508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D3-44AD-84C0-C52F73848E63}"/>
                </c:ext>
              </c:extLst>
            </c:dLbl>
            <c:dLbl>
              <c:idx val="1"/>
              <c:layout>
                <c:manualLayout>
                  <c:x val="-2.918486819582335E-2"/>
                  <c:y val="-0.121318613000339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18-4BB0-8ED0-9C176B5E393B}"/>
                </c:ext>
              </c:extLst>
            </c:dLbl>
            <c:dLbl>
              <c:idx val="2"/>
              <c:layout>
                <c:manualLayout>
                  <c:x val="-5.8543535318954697E-2"/>
                  <c:y val="-5.9542355154108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D3-44AD-84C0-C52F73848E63}"/>
                </c:ext>
              </c:extLst>
            </c:dLbl>
            <c:dLbl>
              <c:idx val="3"/>
              <c:layout>
                <c:manualLayout>
                  <c:x val="-8.8213853703069722E-2"/>
                  <c:y val="-3.9998912543350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D3-44AD-84C0-C52F73848E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ปรับโครงสร้างหนี้</c:v>
                </c:pt>
                <c:pt idx="1">
                  <c:v>ยกเลิกเข้าร่วมมาตรการ</c:v>
                </c:pt>
                <c:pt idx="2">
                  <c:v>ปิดโครงการ</c:v>
                </c:pt>
                <c:pt idx="3">
                  <c:v>ผิดนัดชำระหนี้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4389</c:v>
                </c:pt>
                <c:pt idx="1">
                  <c:v>57</c:v>
                </c:pt>
                <c:pt idx="2">
                  <c:v>90</c:v>
                </c:pt>
                <c:pt idx="3" formatCode="#,##0">
                  <c:v>1371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0F-4F1D-BEF8-482B59E931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กันยายน</c:v>
                </c:pt>
              </c:strCache>
            </c:strRef>
          </c:tx>
          <c:spPr>
            <a:ln w="317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7.4817984708432919E-3"/>
                  <c:y val="-4.1963531698766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D3-44AD-84C0-C52F73848E63}"/>
                </c:ext>
              </c:extLst>
            </c:dLbl>
            <c:dLbl>
              <c:idx val="1"/>
              <c:layout>
                <c:manualLayout>
                  <c:x val="9.3731598767544822E-3"/>
                  <c:y val="-0.1586927539993526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D3-44AD-84C0-C52F73848E63}"/>
                </c:ext>
              </c:extLst>
            </c:dLbl>
            <c:dLbl>
              <c:idx val="2"/>
              <c:layout>
                <c:manualLayout>
                  <c:x val="-1.7702955608809769E-2"/>
                  <c:y val="-9.6805185731953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D3-44AD-84C0-C52F73848E63}"/>
                </c:ext>
              </c:extLst>
            </c:dLbl>
            <c:dLbl>
              <c:idx val="3"/>
              <c:layout>
                <c:manualLayout>
                  <c:x val="-3.0815245920347019E-2"/>
                  <c:y val="-7.4004502686069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D3-44AD-84C0-C52F73848E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ปรับโครงสร้างหนี้</c:v>
                </c:pt>
                <c:pt idx="1">
                  <c:v>ยกเลิกเข้าร่วมมาตรการ</c:v>
                </c:pt>
                <c:pt idx="2">
                  <c:v>ปิดโครงการ</c:v>
                </c:pt>
                <c:pt idx="3">
                  <c:v>ผิดนัดชำระหนี้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#,##0">
                  <c:v>4535</c:v>
                </c:pt>
                <c:pt idx="1">
                  <c:v>57</c:v>
                </c:pt>
                <c:pt idx="2">
                  <c:v>91</c:v>
                </c:pt>
                <c:pt idx="3" formatCode="#,##0">
                  <c:v>1397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0F-4F1D-BEF8-482B59E93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2653680"/>
        <c:axId val="400180976"/>
      </c:lineChart>
      <c:catAx>
        <c:axId val="52265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400180976"/>
        <c:crosses val="autoZero"/>
        <c:auto val="1"/>
        <c:lblAlgn val="ctr"/>
        <c:lblOffset val="100"/>
        <c:noMultiLvlLbl val="0"/>
      </c:catAx>
      <c:valAx>
        <c:axId val="400180976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2265368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59461614678733E-2"/>
          <c:y val="6.7250732965070809E-2"/>
          <c:w val="0.85704392048241507"/>
          <c:h val="0.7739362409704860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545700173976248E-2"/>
                  <c:y val="-2.8961336995181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FD-41C2-B5BC-21B8C2930A67}"/>
                </c:ext>
              </c:extLst>
            </c:dLbl>
            <c:dLbl>
              <c:idx val="1"/>
              <c:layout>
                <c:manualLayout>
                  <c:x val="-4.8877294322324974E-2"/>
                  <c:y val="-3.8615115993575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FD-41C2-B5BC-21B8C2930A67}"/>
                </c:ext>
              </c:extLst>
            </c:dLbl>
            <c:dLbl>
              <c:idx val="2"/>
              <c:layout>
                <c:manualLayout>
                  <c:x val="-1.95509177289299E-2"/>
                  <c:y val="-1.4480668497590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FD-41C2-B5BC-21B8C2930A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54.67</c:v>
                </c:pt>
                <c:pt idx="1">
                  <c:v>60.22</c:v>
                </c:pt>
                <c:pt idx="2">
                  <c:v>83.86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C2-48D8-9ECE-37033E4226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C2-48D8-9ECE-37033E422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9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8F3D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B5-4413-B182-B85BDC628988}"/>
              </c:ext>
            </c:extLst>
          </c:dPt>
          <c:dPt>
            <c:idx val="1"/>
            <c:bubble3D val="0"/>
            <c:spPr>
              <a:solidFill>
                <a:srgbClr val="FFE1E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B5-4413-B182-B85BDC628988}"/>
              </c:ext>
            </c:extLst>
          </c:dPt>
          <c:cat>
            <c:strRef>
              <c:f>Sheet1!$A$2:$A$3</c:f>
              <c:strCache>
                <c:ptCount val="2"/>
                <c:pt idx="0">
                  <c:v>เขียว</c:v>
                </c:pt>
                <c:pt idx="1">
                  <c:v>แดง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85.71</c:v>
                </c:pt>
                <c:pt idx="1">
                  <c:v>14.29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B5-4413-B182-B85BDC628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0474740682093"/>
          <c:y val="6.6387870717134576E-2"/>
          <c:w val="0.83910539147411212"/>
          <c:h val="0.793851741903230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443704861828912E-2"/>
                  <c:y val="1.5723235726131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36638849081229E-2"/>
                      <c:h val="9.76950852720380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67-4141-8EAA-B3AEE6F5896A}"/>
                </c:ext>
              </c:extLst>
            </c:dLbl>
            <c:dLbl>
              <c:idx val="1"/>
              <c:layout>
                <c:manualLayout>
                  <c:x val="-2.3462196213053822E-2"/>
                  <c:y val="4.1234248192511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F5-4CC2-A5C8-37A2717AE5AB}"/>
                </c:ext>
              </c:extLst>
            </c:dLbl>
            <c:dLbl>
              <c:idx val="2"/>
              <c:layout>
                <c:manualLayout>
                  <c:x val="-3.9885733562191356E-2"/>
                  <c:y val="-2.680226132513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698528329123987E-2"/>
                      <c:h val="7.1912528847739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167-4141-8EAA-B3AEE6F589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0">
                  <c:v>23.8</c:v>
                </c:pt>
                <c:pt idx="1">
                  <c:v>23.81</c:v>
                </c:pt>
                <c:pt idx="2">
                  <c:v>17.16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F5-4CC2-A5C8-37A2717AE5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F5-4CC2-A5C8-37A2717AE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24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0474740682093"/>
          <c:y val="9.3755802631687646E-2"/>
          <c:w val="0.83910539147411212"/>
          <c:h val="0.76648396345648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917137396692888E-3"/>
                  <c:y val="-2.26567065223286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n/a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3E-4C48-8469-AC53F39A6CA9}"/>
                </c:ext>
              </c:extLst>
            </c:dLbl>
            <c:dLbl>
              <c:idx val="1"/>
              <c:layout>
                <c:manualLayout>
                  <c:x val="-2.5458201979073898E-2"/>
                  <c:y val="-2.260678368722876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n/a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3E-4C48-8469-AC53F39A6CA9}"/>
                </c:ext>
              </c:extLst>
            </c:dLbl>
            <c:dLbl>
              <c:idx val="2"/>
              <c:layout>
                <c:manualLayout>
                  <c:x val="-3.7258678090705447E-2"/>
                  <c:y val="-4.246386071600838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95.31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3E-4C48-8469-AC53F39A6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3E-4C48-8469-AC53F39A6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rgbClr val="002060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0474740682093"/>
          <c:y val="9.8147783610382039E-2"/>
          <c:w val="0.83910539147411212"/>
          <c:h val="0.7615594925634295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7D63-406E-AED1-6A6E5AD47A65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63-406E-AED1-6A6E5AD47A65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7D63-406E-AED1-6A6E5AD47A65}"/>
              </c:ext>
            </c:extLst>
          </c:dPt>
          <c:dLbls>
            <c:dLbl>
              <c:idx val="0"/>
              <c:layout>
                <c:manualLayout>
                  <c:x val="-2.5033642250584128E-2"/>
                  <c:y val="-3.71411310948747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n/a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63-406E-AED1-6A6E5AD47A65}"/>
                </c:ext>
              </c:extLst>
            </c:dLbl>
            <c:dLbl>
              <c:idx val="1"/>
              <c:layout>
                <c:manualLayout>
                  <c:x val="-2.0604830773875378E-2"/>
                  <c:y val="-2.730460775736366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n/a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63-406E-AED1-6A6E5AD47A65}"/>
                </c:ext>
              </c:extLst>
            </c:dLbl>
            <c:dLbl>
              <c:idx val="2"/>
              <c:layout>
                <c:manualLayout>
                  <c:x val="-2.5538964470858069E-2"/>
                  <c:y val="-2.91537046821538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63-406E-AED1-6A6E5AD47A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63-406E-AED1-6A6E5AD47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002060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0474740682093"/>
          <c:y val="6.6387870717134576E-2"/>
          <c:w val="0.83910539147411212"/>
          <c:h val="0.711764762913534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211516892040363E-2"/>
                  <c:y val="-3.91863865047875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n/a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41-4F80-8119-145FB52B9B0E}"/>
                </c:ext>
              </c:extLst>
            </c:dLbl>
            <c:dLbl>
              <c:idx val="1"/>
              <c:layout>
                <c:manualLayout>
                  <c:x val="-2.3031491173261642E-2"/>
                  <c:y val="-4.88279593088219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96.13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41-4F80-8119-145FB52B9B0E}"/>
                </c:ext>
              </c:extLst>
            </c:dLbl>
            <c:dLbl>
              <c:idx val="2"/>
              <c:layout>
                <c:manualLayout>
                  <c:x val="-4.853320798772548E-2"/>
                  <c:y val="-3.07825804528190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96.13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41-4F80-8119-145FB52B9B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41-4F80-8119-145FB52B9B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27-4544-A5C2-9F0D2ABE9C43}"/>
              </c:ext>
            </c:extLst>
          </c:dPt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D41-4F80-8119-145FB52B9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0474740682093"/>
          <c:y val="6.6387870717134576E-2"/>
          <c:w val="0.83910539147411212"/>
          <c:h val="0.711764762913534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553840452288387E-2"/>
                  <c:y val="-5.86671585476268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118.99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87-4FC3-929E-F9E2BF76C60F}"/>
                </c:ext>
              </c:extLst>
            </c:dLbl>
            <c:dLbl>
              <c:idx val="1"/>
              <c:layout>
                <c:manualLayout>
                  <c:x val="-2.5689091286141209E-2"/>
                  <c:y val="-6.91515858750911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119.26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87-4FC3-929E-F9E2BF76C60F}"/>
                </c:ext>
              </c:extLst>
            </c:dLbl>
            <c:dLbl>
              <c:idx val="2"/>
              <c:layout>
                <c:manualLayout>
                  <c:x val="-2.031435824307129E-2"/>
                  <c:y val="-1.07087276504985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119.45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89954580390469"/>
                      <c:h val="0.10161772121818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187-4FC3-929E-F9E2BF76C6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87-4FC3-929E-F9E2BF76C6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BF-457A-AEBF-B8CA914034C1}"/>
              </c:ext>
            </c:extLst>
          </c:dPt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187-4FC3-929E-F9E2BF76C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7843228046429965"/>
          <c:w val="0.8747011201701872"/>
          <c:h val="0.619238450186712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788411415603714E-2"/>
                  <c:y val="-5.504116703335365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n/a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A-4861-8878-E6F11EB3AC80}"/>
                </c:ext>
              </c:extLst>
            </c:dLbl>
            <c:dLbl>
              <c:idx val="1"/>
              <c:layout>
                <c:manualLayout>
                  <c:x val="-3.4211516892040363E-2"/>
                  <c:y val="-3.91863865047875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A-4861-8878-E6F11EB3AC80}"/>
                </c:ext>
              </c:extLst>
            </c:dLbl>
            <c:dLbl>
              <c:idx val="2"/>
              <c:layout>
                <c:manualLayout>
                  <c:x val="-3.6533848589986831E-2"/>
                  <c:y val="-3.81410077051988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8A-4861-8878-E6F11EB3AC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8A-4861-8878-E6F11EB3AC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28A-4861-8878-E6F11EB3AC80}"/>
              </c:ext>
            </c:extLst>
          </c:dPt>
          <c:cat>
            <c:strRef>
              <c:f>Sheet1!$A$2:$A$5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28A-4861-8878-E6F11EB3A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2702872697802645"/>
          <c:w val="0.83910539147411212"/>
          <c:h val="0.6706420102272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211516892040363E-2"/>
                  <c:y val="-3.91863865047875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54-4523-843F-3983AF3EA660}"/>
                </c:ext>
              </c:extLst>
            </c:dLbl>
            <c:dLbl>
              <c:idx val="1"/>
              <c:layout>
                <c:manualLayout>
                  <c:x val="-2.3031491173261642E-2"/>
                  <c:y val="-4.88279593088219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54-4523-843F-3983AF3EA660}"/>
                </c:ext>
              </c:extLst>
            </c:dLbl>
            <c:dLbl>
              <c:idx val="2"/>
              <c:layout>
                <c:manualLayout>
                  <c:x val="-5.7640615302221775E-2"/>
                  <c:y val="-4.64943021598799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679977715321169E-2"/>
                      <c:h val="0.121263180631279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B54-4523-843F-3983AF3EA6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B54-4523-843F-3983AF3EA6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7F-41DF-8F15-ADF98EE55A31}"/>
              </c:ext>
            </c:extLst>
          </c:dPt>
          <c:cat>
            <c:strRef>
              <c:f>Sheet1!$A$2:$A$4</c:f>
              <c:strCache>
                <c:ptCount val="3"/>
                <c:pt idx="0">
                  <c:v>ก.ค. 66</c:v>
                </c:pt>
                <c:pt idx="1">
                  <c:v>ส.ค. 66</c:v>
                </c:pt>
                <c:pt idx="2">
                  <c:v>ก.ย. 66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B54-4523-843F-3983AF3EA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21278-F2B0-4948-BEA0-0B55E10016B2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77D4EB88-7FF1-4E44-A589-F8F5B3D75141}">
      <dgm:prSet phldrT="[Text]"/>
      <dgm:spPr>
        <a:solidFill>
          <a:srgbClr val="CFE5B1"/>
        </a:solidFill>
      </dgm:spPr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สำนักงาน</a:t>
          </a:r>
        </a:p>
        <a:p>
          <a:r>
            <a:rPr lang="th-TH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การตรวจเงินแผ่นดิน</a:t>
          </a:r>
          <a:endParaRPr lang="en-US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DDB9E43D-8783-4EC4-A4C3-BFC55B8E4C67}" type="parTrans" cxnId="{0D99E15F-4A66-4F67-9070-50371DC38367}">
      <dgm:prSet/>
      <dgm:spPr/>
      <dgm:t>
        <a:bodyPr/>
        <a:lstStyle/>
        <a:p>
          <a:endParaRPr lang="en-US">
            <a:latin typeface="Chulabhorn Likit Text Light" panose="00000400000000000000" pitchFamily="50" charset="-34"/>
            <a:cs typeface="Chulabhorn Likit Text Light" panose="00000400000000000000" pitchFamily="50" charset="-34"/>
          </a:endParaRPr>
        </a:p>
      </dgm:t>
    </dgm:pt>
    <dgm:pt modelId="{BEA9E64E-FCA2-4C29-9EED-D3C10C209942}" type="sibTrans" cxnId="{0D99E15F-4A66-4F67-9070-50371DC38367}">
      <dgm:prSet/>
      <dgm:spPr/>
      <dgm:t>
        <a:bodyPr/>
        <a:lstStyle/>
        <a:p>
          <a:endParaRPr lang="en-US">
            <a:latin typeface="Chulabhorn Likit Text Light" panose="00000400000000000000" pitchFamily="50" charset="-34"/>
            <a:cs typeface="Chulabhorn Likit Text Light" panose="00000400000000000000" pitchFamily="50" charset="-34"/>
          </a:endParaRPr>
        </a:p>
      </dgm:t>
    </dgm:pt>
    <dgm:pt modelId="{50D52A75-9256-498E-B28F-3D7A26A4BCFA}">
      <dgm:prSet phldrT="[Text]"/>
      <dgm:spPr>
        <a:solidFill>
          <a:srgbClr val="A2DBE8"/>
        </a:solidFill>
      </dgm:spPr>
      <dgm:t>
        <a:bodyPr/>
        <a:lstStyle/>
        <a:p>
          <a:r>
            <a:rPr lang="th-TH" b="1" dirty="0" smtClean="0">
              <a:solidFill>
                <a:sysClr val="windowText" lastClr="0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รายงานการเงิน </a:t>
          </a:r>
        </a:p>
        <a:p>
          <a:r>
            <a:rPr lang="th-TH" b="1" dirty="0" smtClean="0">
              <a:solidFill>
                <a:sysClr val="windowText" lastClr="0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30 ก.ย. 2564</a:t>
          </a:r>
          <a:endParaRPr lang="en-US" b="1" dirty="0">
            <a:solidFill>
              <a:sysClr val="windowText" lastClr="0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CFFB867D-2105-481B-9C66-F0AB31D44336}" type="parTrans" cxnId="{29101BA4-ADDE-4AB8-A845-21C203189361}">
      <dgm:prSet/>
      <dgm:spPr/>
      <dgm:t>
        <a:bodyPr/>
        <a:lstStyle/>
        <a:p>
          <a:endParaRPr lang="en-US">
            <a:latin typeface="Chulabhorn Likit Text Light" panose="00000400000000000000" pitchFamily="50" charset="-34"/>
            <a:cs typeface="Chulabhorn Likit Text Light" panose="00000400000000000000" pitchFamily="50" charset="-34"/>
          </a:endParaRPr>
        </a:p>
      </dgm:t>
    </dgm:pt>
    <dgm:pt modelId="{D0235842-01D3-4FC2-80A3-B407CF891AF8}" type="sibTrans" cxnId="{29101BA4-ADDE-4AB8-A845-21C203189361}">
      <dgm:prSet/>
      <dgm:spPr/>
      <dgm:t>
        <a:bodyPr/>
        <a:lstStyle/>
        <a:p>
          <a:endParaRPr lang="en-US">
            <a:latin typeface="Chulabhorn Likit Text Light" panose="00000400000000000000" pitchFamily="50" charset="-34"/>
            <a:cs typeface="Chulabhorn Likit Text Light" panose="00000400000000000000" pitchFamily="50" charset="-34"/>
          </a:endParaRPr>
        </a:p>
      </dgm:t>
    </dgm:pt>
    <dgm:pt modelId="{AADCF41E-5FAF-4F58-9471-7C033CE72BB3}">
      <dgm:prSet phldrT="[Text]"/>
      <dgm:spPr>
        <a:solidFill>
          <a:srgbClr val="8CC5EC"/>
        </a:solidFill>
      </dgm:spPr>
      <dgm:t>
        <a:bodyPr/>
        <a:lstStyle/>
        <a:p>
          <a:r>
            <a:rPr lang="th-TH" b="1" dirty="0" smtClean="0">
              <a:solidFill>
                <a:sysClr val="windowText" lastClr="0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รายงานข้อเสนอแนะการตรวจสอบ</a:t>
          </a:r>
          <a:endParaRPr lang="en-US" b="1" dirty="0">
            <a:solidFill>
              <a:sysClr val="windowText" lastClr="0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8123AE9E-248F-4873-9BB5-30088AEE4370}" type="parTrans" cxnId="{DFF052B9-B3D3-4BA6-AED4-B34D0346EF72}">
      <dgm:prSet/>
      <dgm:spPr/>
      <dgm:t>
        <a:bodyPr/>
        <a:lstStyle/>
        <a:p>
          <a:endParaRPr lang="en-US">
            <a:latin typeface="Chulabhorn Likit Text Light" panose="00000400000000000000" pitchFamily="50" charset="-34"/>
            <a:cs typeface="Chulabhorn Likit Text Light" panose="00000400000000000000" pitchFamily="50" charset="-34"/>
          </a:endParaRPr>
        </a:p>
      </dgm:t>
    </dgm:pt>
    <dgm:pt modelId="{80B6A069-CA23-415D-BB94-68BB8B615D33}" type="sibTrans" cxnId="{DFF052B9-B3D3-4BA6-AED4-B34D0346EF72}">
      <dgm:prSet/>
      <dgm:spPr/>
      <dgm:t>
        <a:bodyPr/>
        <a:lstStyle/>
        <a:p>
          <a:endParaRPr lang="en-US">
            <a:latin typeface="Chulabhorn Likit Text Light" panose="00000400000000000000" pitchFamily="50" charset="-34"/>
            <a:cs typeface="Chulabhorn Likit Text Light" panose="00000400000000000000" pitchFamily="50" charset="-34"/>
          </a:endParaRPr>
        </a:p>
      </dgm:t>
    </dgm:pt>
    <dgm:pt modelId="{70E207F6-7AA9-4E47-A90D-DB95572E35DF}" type="pres">
      <dgm:prSet presAssocID="{80221278-F2B0-4948-BEA0-0B55E10016B2}" presName="CompostProcess" presStyleCnt="0">
        <dgm:presLayoutVars>
          <dgm:dir/>
          <dgm:resizeHandles val="exact"/>
        </dgm:presLayoutVars>
      </dgm:prSet>
      <dgm:spPr/>
    </dgm:pt>
    <dgm:pt modelId="{736E9C0E-09E6-467F-9B4F-4058609EDB18}" type="pres">
      <dgm:prSet presAssocID="{80221278-F2B0-4948-BEA0-0B55E10016B2}" presName="arrow" presStyleLbl="bgShp" presStyleIdx="0" presStyleCnt="1"/>
      <dgm:spPr/>
    </dgm:pt>
    <dgm:pt modelId="{BD4CBCEF-CC1E-4EBB-A341-9FAEB18E3288}" type="pres">
      <dgm:prSet presAssocID="{80221278-F2B0-4948-BEA0-0B55E10016B2}" presName="linearProcess" presStyleCnt="0"/>
      <dgm:spPr/>
    </dgm:pt>
    <dgm:pt modelId="{742C90C8-D22E-4AB0-AEF5-BE975D3663DE}" type="pres">
      <dgm:prSet presAssocID="{77D4EB88-7FF1-4E44-A589-F8F5B3D7514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5CE56-2968-468F-A32E-C095DF34C5C7}" type="pres">
      <dgm:prSet presAssocID="{BEA9E64E-FCA2-4C29-9EED-D3C10C209942}" presName="sibTrans" presStyleCnt="0"/>
      <dgm:spPr/>
    </dgm:pt>
    <dgm:pt modelId="{C125C762-1906-4548-87F4-3F6F50CDB119}" type="pres">
      <dgm:prSet presAssocID="{50D52A75-9256-498E-B28F-3D7A26A4BCF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6BD3B-C0C9-43CA-A40E-777F88FAD4E6}" type="pres">
      <dgm:prSet presAssocID="{D0235842-01D3-4FC2-80A3-B407CF891AF8}" presName="sibTrans" presStyleCnt="0"/>
      <dgm:spPr/>
    </dgm:pt>
    <dgm:pt modelId="{BBCACA8B-3F56-4E0E-AA38-890D0BA14215}" type="pres">
      <dgm:prSet presAssocID="{AADCF41E-5FAF-4F58-9471-7C033CE72BB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1DB06D-FDB6-46AF-9B64-F3CC9AB44671}" type="presOf" srcId="{50D52A75-9256-498E-B28F-3D7A26A4BCFA}" destId="{C125C762-1906-4548-87F4-3F6F50CDB119}" srcOrd="0" destOrd="0" presId="urn:microsoft.com/office/officeart/2005/8/layout/hProcess9"/>
    <dgm:cxn modelId="{2F2832EB-0D9E-4055-A63A-6E37DD0A7591}" type="presOf" srcId="{77D4EB88-7FF1-4E44-A589-F8F5B3D75141}" destId="{742C90C8-D22E-4AB0-AEF5-BE975D3663DE}" srcOrd="0" destOrd="0" presId="urn:microsoft.com/office/officeart/2005/8/layout/hProcess9"/>
    <dgm:cxn modelId="{8C44A9F8-7837-4987-9148-9EF9E2950C73}" type="presOf" srcId="{80221278-F2B0-4948-BEA0-0B55E10016B2}" destId="{70E207F6-7AA9-4E47-A90D-DB95572E35DF}" srcOrd="0" destOrd="0" presId="urn:microsoft.com/office/officeart/2005/8/layout/hProcess9"/>
    <dgm:cxn modelId="{DFF052B9-B3D3-4BA6-AED4-B34D0346EF72}" srcId="{80221278-F2B0-4948-BEA0-0B55E10016B2}" destId="{AADCF41E-5FAF-4F58-9471-7C033CE72BB3}" srcOrd="2" destOrd="0" parTransId="{8123AE9E-248F-4873-9BB5-30088AEE4370}" sibTransId="{80B6A069-CA23-415D-BB94-68BB8B615D33}"/>
    <dgm:cxn modelId="{29101BA4-ADDE-4AB8-A845-21C203189361}" srcId="{80221278-F2B0-4948-BEA0-0B55E10016B2}" destId="{50D52A75-9256-498E-B28F-3D7A26A4BCFA}" srcOrd="1" destOrd="0" parTransId="{CFFB867D-2105-481B-9C66-F0AB31D44336}" sibTransId="{D0235842-01D3-4FC2-80A3-B407CF891AF8}"/>
    <dgm:cxn modelId="{0D99E15F-4A66-4F67-9070-50371DC38367}" srcId="{80221278-F2B0-4948-BEA0-0B55E10016B2}" destId="{77D4EB88-7FF1-4E44-A589-F8F5B3D75141}" srcOrd="0" destOrd="0" parTransId="{DDB9E43D-8783-4EC4-A4C3-BFC55B8E4C67}" sibTransId="{BEA9E64E-FCA2-4C29-9EED-D3C10C209942}"/>
    <dgm:cxn modelId="{827D8009-DB65-4788-8CE3-6635A710A029}" type="presOf" srcId="{AADCF41E-5FAF-4F58-9471-7C033CE72BB3}" destId="{BBCACA8B-3F56-4E0E-AA38-890D0BA14215}" srcOrd="0" destOrd="0" presId="urn:microsoft.com/office/officeart/2005/8/layout/hProcess9"/>
    <dgm:cxn modelId="{DC5A8FF4-BE90-4A62-BFE8-F200FB295F66}" type="presParOf" srcId="{70E207F6-7AA9-4E47-A90D-DB95572E35DF}" destId="{736E9C0E-09E6-467F-9B4F-4058609EDB18}" srcOrd="0" destOrd="0" presId="urn:microsoft.com/office/officeart/2005/8/layout/hProcess9"/>
    <dgm:cxn modelId="{00495958-7A43-4753-9BBE-E29F8384F798}" type="presParOf" srcId="{70E207F6-7AA9-4E47-A90D-DB95572E35DF}" destId="{BD4CBCEF-CC1E-4EBB-A341-9FAEB18E3288}" srcOrd="1" destOrd="0" presId="urn:microsoft.com/office/officeart/2005/8/layout/hProcess9"/>
    <dgm:cxn modelId="{D97F2F54-DBB5-4F67-99EB-2692823D7AEA}" type="presParOf" srcId="{BD4CBCEF-CC1E-4EBB-A341-9FAEB18E3288}" destId="{742C90C8-D22E-4AB0-AEF5-BE975D3663DE}" srcOrd="0" destOrd="0" presId="urn:microsoft.com/office/officeart/2005/8/layout/hProcess9"/>
    <dgm:cxn modelId="{C1C9D72F-6618-4861-9AA3-E156CF305A1E}" type="presParOf" srcId="{BD4CBCEF-CC1E-4EBB-A341-9FAEB18E3288}" destId="{A085CE56-2968-468F-A32E-C095DF34C5C7}" srcOrd="1" destOrd="0" presId="urn:microsoft.com/office/officeart/2005/8/layout/hProcess9"/>
    <dgm:cxn modelId="{F6B084AE-5E5A-4245-AF54-37D9C9BE8B5C}" type="presParOf" srcId="{BD4CBCEF-CC1E-4EBB-A341-9FAEB18E3288}" destId="{C125C762-1906-4548-87F4-3F6F50CDB119}" srcOrd="2" destOrd="0" presId="urn:microsoft.com/office/officeart/2005/8/layout/hProcess9"/>
    <dgm:cxn modelId="{8281560F-AB52-4EEF-A961-D9D0BDCB87A9}" type="presParOf" srcId="{BD4CBCEF-CC1E-4EBB-A341-9FAEB18E3288}" destId="{5766BD3B-C0C9-43CA-A40E-777F88FAD4E6}" srcOrd="3" destOrd="0" presId="urn:microsoft.com/office/officeart/2005/8/layout/hProcess9"/>
    <dgm:cxn modelId="{E1D8D15F-B150-4DCE-93ED-2E1A4E5DB3D6}" type="presParOf" srcId="{BD4CBCEF-CC1E-4EBB-A341-9FAEB18E3288}" destId="{BBCACA8B-3F56-4E0E-AA38-890D0BA1421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221278-F2B0-4948-BEA0-0B55E10016B2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77D4EB88-7FF1-4E44-A589-F8F5B3D75141}">
      <dgm:prSet phldrT="[Text]"/>
      <dgm:spPr/>
      <dgm:t>
        <a:bodyPr/>
        <a:lstStyle/>
        <a:p>
          <a:pPr>
            <a:lnSpc>
              <a:spcPct val="130000"/>
            </a:lnSpc>
          </a:pPr>
          <a:r>
            <a:rPr lang="th-TH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กระทรวงมหาดไทย</a:t>
          </a:r>
          <a:endParaRPr lang="en-US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DDB9E43D-8783-4EC4-A4C3-BFC55B8E4C67}" type="parTrans" cxnId="{0D99E15F-4A66-4F67-9070-50371DC38367}">
      <dgm:prSet/>
      <dgm:spPr/>
      <dgm:t>
        <a:bodyPr/>
        <a:lstStyle/>
        <a:p>
          <a:endParaRPr lang="en-US">
            <a:latin typeface="Chulabhorn Likit Text Light" panose="00000400000000000000" pitchFamily="50" charset="-34"/>
            <a:cs typeface="Chulabhorn Likit Text Light" panose="00000400000000000000" pitchFamily="50" charset="-34"/>
          </a:endParaRPr>
        </a:p>
      </dgm:t>
    </dgm:pt>
    <dgm:pt modelId="{BEA9E64E-FCA2-4C29-9EED-D3C10C209942}" type="sibTrans" cxnId="{0D99E15F-4A66-4F67-9070-50371DC38367}">
      <dgm:prSet/>
      <dgm:spPr/>
      <dgm:t>
        <a:bodyPr/>
        <a:lstStyle/>
        <a:p>
          <a:endParaRPr lang="en-US">
            <a:latin typeface="Chulabhorn Likit Text Light" panose="00000400000000000000" pitchFamily="50" charset="-34"/>
            <a:cs typeface="Chulabhorn Likit Text Light" panose="00000400000000000000" pitchFamily="50" charset="-34"/>
          </a:endParaRPr>
        </a:p>
      </dgm:t>
    </dgm:pt>
    <dgm:pt modelId="{50D52A75-9256-498E-B28F-3D7A26A4BCFA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h-TH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กรมการพัฒนาชุมชน</a:t>
          </a:r>
          <a:endParaRPr lang="en-US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CFFB867D-2105-481B-9C66-F0AB31D44336}" type="parTrans" cxnId="{29101BA4-ADDE-4AB8-A845-21C203189361}">
      <dgm:prSet/>
      <dgm:spPr/>
      <dgm:t>
        <a:bodyPr/>
        <a:lstStyle/>
        <a:p>
          <a:endParaRPr lang="en-US">
            <a:latin typeface="Chulabhorn Likit Text Light" panose="00000400000000000000" pitchFamily="50" charset="-34"/>
            <a:cs typeface="Chulabhorn Likit Text Light" panose="00000400000000000000" pitchFamily="50" charset="-34"/>
          </a:endParaRPr>
        </a:p>
      </dgm:t>
    </dgm:pt>
    <dgm:pt modelId="{D0235842-01D3-4FC2-80A3-B407CF891AF8}" type="sibTrans" cxnId="{29101BA4-ADDE-4AB8-A845-21C203189361}">
      <dgm:prSet/>
      <dgm:spPr/>
      <dgm:t>
        <a:bodyPr/>
        <a:lstStyle/>
        <a:p>
          <a:endParaRPr lang="en-US">
            <a:latin typeface="Chulabhorn Likit Text Light" panose="00000400000000000000" pitchFamily="50" charset="-34"/>
            <a:cs typeface="Chulabhorn Likit Text Light" panose="00000400000000000000" pitchFamily="50" charset="-34"/>
          </a:endParaRPr>
        </a:p>
      </dgm:t>
    </dgm:pt>
    <dgm:pt modelId="{AADCF41E-5FAF-4F58-9471-7C033CE72BB3}">
      <dgm:prSet phldrT="[Text]" custT="1"/>
      <dgm:spPr>
        <a:solidFill>
          <a:schemeClr val="accent6">
            <a:lumMod val="50000"/>
          </a:schemeClr>
        </a:solidFill>
      </dgm:spPr>
      <dgm:t>
        <a:bodyPr anchor="t"/>
        <a:lstStyle/>
        <a:p>
          <a:r>
            <a:rPr lang="th-TH" sz="1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สำนักงานกองทุนพัฒนาบทบาทสตรี</a:t>
          </a:r>
          <a:endParaRPr lang="en-US" sz="16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8123AE9E-248F-4873-9BB5-30088AEE4370}" type="parTrans" cxnId="{DFF052B9-B3D3-4BA6-AED4-B34D0346EF72}">
      <dgm:prSet/>
      <dgm:spPr/>
      <dgm:t>
        <a:bodyPr/>
        <a:lstStyle/>
        <a:p>
          <a:endParaRPr lang="en-US">
            <a:latin typeface="Chulabhorn Likit Text Light" panose="00000400000000000000" pitchFamily="50" charset="-34"/>
            <a:cs typeface="Chulabhorn Likit Text Light" panose="00000400000000000000" pitchFamily="50" charset="-34"/>
          </a:endParaRPr>
        </a:p>
      </dgm:t>
    </dgm:pt>
    <dgm:pt modelId="{80B6A069-CA23-415D-BB94-68BB8B615D33}" type="sibTrans" cxnId="{DFF052B9-B3D3-4BA6-AED4-B34D0346EF72}">
      <dgm:prSet/>
      <dgm:spPr/>
      <dgm:t>
        <a:bodyPr/>
        <a:lstStyle/>
        <a:p>
          <a:endParaRPr lang="en-US">
            <a:latin typeface="Chulabhorn Likit Text Light" panose="00000400000000000000" pitchFamily="50" charset="-34"/>
            <a:cs typeface="Chulabhorn Likit Text Light" panose="00000400000000000000" pitchFamily="50" charset="-34"/>
          </a:endParaRPr>
        </a:p>
      </dgm:t>
    </dgm:pt>
    <dgm:pt modelId="{70E207F6-7AA9-4E47-A90D-DB95572E35DF}" type="pres">
      <dgm:prSet presAssocID="{80221278-F2B0-4948-BEA0-0B55E10016B2}" presName="CompostProcess" presStyleCnt="0">
        <dgm:presLayoutVars>
          <dgm:dir/>
          <dgm:resizeHandles val="exact"/>
        </dgm:presLayoutVars>
      </dgm:prSet>
      <dgm:spPr/>
    </dgm:pt>
    <dgm:pt modelId="{736E9C0E-09E6-467F-9B4F-4058609EDB18}" type="pres">
      <dgm:prSet presAssocID="{80221278-F2B0-4948-BEA0-0B55E10016B2}" presName="arrow" presStyleLbl="bgShp" presStyleIdx="0" presStyleCnt="1"/>
      <dgm:spPr/>
    </dgm:pt>
    <dgm:pt modelId="{BD4CBCEF-CC1E-4EBB-A341-9FAEB18E3288}" type="pres">
      <dgm:prSet presAssocID="{80221278-F2B0-4948-BEA0-0B55E10016B2}" presName="linearProcess" presStyleCnt="0"/>
      <dgm:spPr/>
    </dgm:pt>
    <dgm:pt modelId="{742C90C8-D22E-4AB0-AEF5-BE975D3663DE}" type="pres">
      <dgm:prSet presAssocID="{77D4EB88-7FF1-4E44-A589-F8F5B3D7514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5CE56-2968-468F-A32E-C095DF34C5C7}" type="pres">
      <dgm:prSet presAssocID="{BEA9E64E-FCA2-4C29-9EED-D3C10C209942}" presName="sibTrans" presStyleCnt="0"/>
      <dgm:spPr/>
    </dgm:pt>
    <dgm:pt modelId="{C125C762-1906-4548-87F4-3F6F50CDB119}" type="pres">
      <dgm:prSet presAssocID="{50D52A75-9256-498E-B28F-3D7A26A4BCF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6BD3B-C0C9-43CA-A40E-777F88FAD4E6}" type="pres">
      <dgm:prSet presAssocID="{D0235842-01D3-4FC2-80A3-B407CF891AF8}" presName="sibTrans" presStyleCnt="0"/>
      <dgm:spPr/>
    </dgm:pt>
    <dgm:pt modelId="{BBCACA8B-3F56-4E0E-AA38-890D0BA14215}" type="pres">
      <dgm:prSet presAssocID="{AADCF41E-5FAF-4F58-9471-7C033CE72BB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1DB06D-FDB6-46AF-9B64-F3CC9AB44671}" type="presOf" srcId="{50D52A75-9256-498E-B28F-3D7A26A4BCFA}" destId="{C125C762-1906-4548-87F4-3F6F50CDB119}" srcOrd="0" destOrd="0" presId="urn:microsoft.com/office/officeart/2005/8/layout/hProcess9"/>
    <dgm:cxn modelId="{2F2832EB-0D9E-4055-A63A-6E37DD0A7591}" type="presOf" srcId="{77D4EB88-7FF1-4E44-A589-F8F5B3D75141}" destId="{742C90C8-D22E-4AB0-AEF5-BE975D3663DE}" srcOrd="0" destOrd="0" presId="urn:microsoft.com/office/officeart/2005/8/layout/hProcess9"/>
    <dgm:cxn modelId="{8C44A9F8-7837-4987-9148-9EF9E2950C73}" type="presOf" srcId="{80221278-F2B0-4948-BEA0-0B55E10016B2}" destId="{70E207F6-7AA9-4E47-A90D-DB95572E35DF}" srcOrd="0" destOrd="0" presId="urn:microsoft.com/office/officeart/2005/8/layout/hProcess9"/>
    <dgm:cxn modelId="{DFF052B9-B3D3-4BA6-AED4-B34D0346EF72}" srcId="{80221278-F2B0-4948-BEA0-0B55E10016B2}" destId="{AADCF41E-5FAF-4F58-9471-7C033CE72BB3}" srcOrd="2" destOrd="0" parTransId="{8123AE9E-248F-4873-9BB5-30088AEE4370}" sibTransId="{80B6A069-CA23-415D-BB94-68BB8B615D33}"/>
    <dgm:cxn modelId="{29101BA4-ADDE-4AB8-A845-21C203189361}" srcId="{80221278-F2B0-4948-BEA0-0B55E10016B2}" destId="{50D52A75-9256-498E-B28F-3D7A26A4BCFA}" srcOrd="1" destOrd="0" parTransId="{CFFB867D-2105-481B-9C66-F0AB31D44336}" sibTransId="{D0235842-01D3-4FC2-80A3-B407CF891AF8}"/>
    <dgm:cxn modelId="{0D99E15F-4A66-4F67-9070-50371DC38367}" srcId="{80221278-F2B0-4948-BEA0-0B55E10016B2}" destId="{77D4EB88-7FF1-4E44-A589-F8F5B3D75141}" srcOrd="0" destOrd="0" parTransId="{DDB9E43D-8783-4EC4-A4C3-BFC55B8E4C67}" sibTransId="{BEA9E64E-FCA2-4C29-9EED-D3C10C209942}"/>
    <dgm:cxn modelId="{827D8009-DB65-4788-8CE3-6635A710A029}" type="presOf" srcId="{AADCF41E-5FAF-4F58-9471-7C033CE72BB3}" destId="{BBCACA8B-3F56-4E0E-AA38-890D0BA14215}" srcOrd="0" destOrd="0" presId="urn:microsoft.com/office/officeart/2005/8/layout/hProcess9"/>
    <dgm:cxn modelId="{DC5A8FF4-BE90-4A62-BFE8-F200FB295F66}" type="presParOf" srcId="{70E207F6-7AA9-4E47-A90D-DB95572E35DF}" destId="{736E9C0E-09E6-467F-9B4F-4058609EDB18}" srcOrd="0" destOrd="0" presId="urn:microsoft.com/office/officeart/2005/8/layout/hProcess9"/>
    <dgm:cxn modelId="{00495958-7A43-4753-9BBE-E29F8384F798}" type="presParOf" srcId="{70E207F6-7AA9-4E47-A90D-DB95572E35DF}" destId="{BD4CBCEF-CC1E-4EBB-A341-9FAEB18E3288}" srcOrd="1" destOrd="0" presId="urn:microsoft.com/office/officeart/2005/8/layout/hProcess9"/>
    <dgm:cxn modelId="{D97F2F54-DBB5-4F67-99EB-2692823D7AEA}" type="presParOf" srcId="{BD4CBCEF-CC1E-4EBB-A341-9FAEB18E3288}" destId="{742C90C8-D22E-4AB0-AEF5-BE975D3663DE}" srcOrd="0" destOrd="0" presId="urn:microsoft.com/office/officeart/2005/8/layout/hProcess9"/>
    <dgm:cxn modelId="{C1C9D72F-6618-4861-9AA3-E156CF305A1E}" type="presParOf" srcId="{BD4CBCEF-CC1E-4EBB-A341-9FAEB18E3288}" destId="{A085CE56-2968-468F-A32E-C095DF34C5C7}" srcOrd="1" destOrd="0" presId="urn:microsoft.com/office/officeart/2005/8/layout/hProcess9"/>
    <dgm:cxn modelId="{F6B084AE-5E5A-4245-AF54-37D9C9BE8B5C}" type="presParOf" srcId="{BD4CBCEF-CC1E-4EBB-A341-9FAEB18E3288}" destId="{C125C762-1906-4548-87F4-3F6F50CDB119}" srcOrd="2" destOrd="0" presId="urn:microsoft.com/office/officeart/2005/8/layout/hProcess9"/>
    <dgm:cxn modelId="{8281560F-AB52-4EEF-A961-D9D0BDCB87A9}" type="presParOf" srcId="{BD4CBCEF-CC1E-4EBB-A341-9FAEB18E3288}" destId="{5766BD3B-C0C9-43CA-A40E-777F88FAD4E6}" srcOrd="3" destOrd="0" presId="urn:microsoft.com/office/officeart/2005/8/layout/hProcess9"/>
    <dgm:cxn modelId="{E1D8D15F-B150-4DCE-93ED-2E1A4E5DB3D6}" type="presParOf" srcId="{BD4CBCEF-CC1E-4EBB-A341-9FAEB18E3288}" destId="{BBCACA8B-3F56-4E0E-AA38-890D0BA1421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A6BA9B-F79F-48F6-BA63-454DF709A3DF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034551-9F35-4AE5-A4CE-AAA646DF72A0}">
      <dgm:prSet phldrT="[Text]" custT="1"/>
      <dgm:spPr/>
      <dgm:t>
        <a:bodyPr/>
        <a:lstStyle/>
        <a:p>
          <a:r>
            <a:rPr lang="th-TH" sz="1100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การสื่อสาร</a:t>
          </a:r>
          <a:endParaRPr lang="en-US" sz="11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38B85536-3F3E-4731-8EBE-1005EB36B88B}" type="parTrans" cxnId="{AB1DA3C3-9F02-4ABE-954D-9FD0F8FC8301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67296A1A-2696-4F37-97BA-670C717F593E}" type="sibTrans" cxnId="{AB1DA3C3-9F02-4ABE-954D-9FD0F8FC8301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BF49CBF1-6761-4DB5-B5D6-12A9E412527B}">
      <dgm:prSet phldrT="[Text]" custT="1"/>
      <dgm:spPr/>
      <dgm:t>
        <a:bodyPr/>
        <a:lstStyle/>
        <a:p>
          <a:r>
            <a:rPr lang="th-TH" sz="11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ลูกหนี้เข้าใจว่าเป็นเงินให้เปล่าไม่ต้องคืน</a:t>
          </a:r>
          <a:endParaRPr lang="en-US" sz="11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93ECE228-71E9-477C-874D-065F900083EF}" type="parTrans" cxnId="{299CA0B5-C523-4DD3-9F0D-2367850DBB4B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2EBD1F0F-217D-4392-AACC-A959B486129C}" type="sibTrans" cxnId="{299CA0B5-C523-4DD3-9F0D-2367850DBB4B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363CB0E3-AB64-4D7C-AD97-D0519C5B93B9}">
      <dgm:prSet phldrT="[Text]" custT="1"/>
      <dgm:spPr/>
      <dgm:t>
        <a:bodyPr/>
        <a:lstStyle/>
        <a:p>
          <a:r>
            <a:rPr lang="th-TH" sz="1100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โรคระบาด/สภาวะเศรษฐกิจ</a:t>
          </a:r>
          <a:endParaRPr lang="en-US" sz="11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4BE86016-A7DB-411F-BE7D-5B61708EF0C9}" type="parTrans" cxnId="{B4C7AD7E-8C6E-486D-81E5-C5468E7F64CE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7A6F1F9D-50FF-4ED2-ACD0-ACBFAB63B5A6}" type="sibTrans" cxnId="{B4C7AD7E-8C6E-486D-81E5-C5468E7F64CE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26612FA7-563A-42CC-903A-4AC588417666}">
      <dgm:prSet phldrT="[Text]" custT="1"/>
      <dgm:spPr/>
      <dgm:t>
        <a:bodyPr/>
        <a:lstStyle/>
        <a:p>
          <a:r>
            <a:rPr lang="th-TH" sz="11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โรคติดเชื้อไวรัสโคโรนา 2019 ส่งผลต่อรายได้ ที่ส่วนใหญ่มีอาชีพค้าขาย</a:t>
          </a:r>
          <a:endParaRPr lang="en-US" sz="11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994798AF-4FF5-41BC-9EF2-4C8D543B45B2}" type="parTrans" cxnId="{2D1969EB-C4F1-4976-B09F-33AC1A6A7FF0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F73EADD0-E5F6-4591-BDA2-165BC40B2E3D}" type="sibTrans" cxnId="{2D1969EB-C4F1-4976-B09F-33AC1A6A7FF0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04449A94-D4C4-4A91-8274-C3D850871E13}">
      <dgm:prSet phldrT="[Text]" custT="1"/>
      <dgm:spPr/>
      <dgm:t>
        <a:bodyPr/>
        <a:lstStyle/>
        <a:p>
          <a:r>
            <a:rPr lang="th-TH" sz="1100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นำเงินไปใช้ผิดวัตถุประสงค์</a:t>
          </a:r>
          <a:endParaRPr lang="en-US" sz="11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33FC20A4-482B-4FED-8C98-2901463D40BF}" type="parTrans" cxnId="{3856BA53-58A7-44AD-9E58-E2B1A15CE720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D91F812C-F92B-4EC0-B623-E1FA481AFD0C}" type="sibTrans" cxnId="{3856BA53-58A7-44AD-9E58-E2B1A15CE720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3350EC14-1738-4F55-A5CD-7A982F12FCCA}">
      <dgm:prSet phldrT="[Text]" custT="1"/>
      <dgm:spPr/>
      <dgm:t>
        <a:bodyPr/>
        <a:lstStyle/>
        <a:p>
          <a:r>
            <a:rPr lang="th-TH" sz="11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ลูกหนี้นำเงินไปแบ่งกัน</a:t>
          </a:r>
          <a:endParaRPr lang="en-US" sz="11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F12A411A-B48C-4969-AB80-4C0CF0AFFE66}" type="parTrans" cxnId="{4E0DC870-DBDD-4547-BB82-E8FBC96F1DBC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82513CC7-AEDD-450B-9EDC-545E7C7CF120}" type="sibTrans" cxnId="{4E0DC870-DBDD-4547-BB82-E8FBC96F1DBC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DBD7D756-CF93-422B-9425-2968184E179E}">
      <dgm:prSet custT="1"/>
      <dgm:spPr/>
      <dgm:t>
        <a:bodyPr/>
        <a:lstStyle/>
        <a:p>
          <a:r>
            <a:rPr lang="th-TH" sz="11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การสร้างความเข้าใจกับผู้ที่มีส่วนเกี่ยวข้องยังไม่ชัดเจน</a:t>
          </a:r>
          <a:endParaRPr lang="en-US" sz="11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4E507A8A-0943-4556-85FD-3BC1CD4D5A3F}" type="parTrans" cxnId="{04707A4F-9E65-4434-9657-2CACFA71953C}">
      <dgm:prSet/>
      <dgm:spPr/>
      <dgm:t>
        <a:bodyPr/>
        <a:lstStyle/>
        <a:p>
          <a:endParaRPr lang="en-US" sz="1100"/>
        </a:p>
      </dgm:t>
    </dgm:pt>
    <dgm:pt modelId="{67AD0E9C-B05F-4E76-8D1D-6427FA71D6F5}" type="sibTrans" cxnId="{04707A4F-9E65-4434-9657-2CACFA71953C}">
      <dgm:prSet/>
      <dgm:spPr/>
      <dgm:t>
        <a:bodyPr/>
        <a:lstStyle/>
        <a:p>
          <a:endParaRPr lang="en-US" sz="1100"/>
        </a:p>
      </dgm:t>
    </dgm:pt>
    <dgm:pt modelId="{11FC85BE-B945-46EB-9F32-3CA39CAF3F02}">
      <dgm:prSet custT="1"/>
      <dgm:spPr/>
      <dgm:t>
        <a:bodyPr/>
        <a:lstStyle/>
        <a:p>
          <a:r>
            <a:rPr lang="th-TH" sz="11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พฤติกรรมผู้บริโภคเปลี่ยนเป็นซื้อของออนไลน์</a:t>
          </a:r>
          <a:endParaRPr lang="en-US" sz="11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BEB6059B-8618-4FEF-B460-7B4B29F42264}" type="parTrans" cxnId="{6911BD05-CE15-453F-8BA3-4B99392F491A}">
      <dgm:prSet/>
      <dgm:spPr/>
      <dgm:t>
        <a:bodyPr/>
        <a:lstStyle/>
        <a:p>
          <a:endParaRPr lang="en-US" sz="1100"/>
        </a:p>
      </dgm:t>
    </dgm:pt>
    <dgm:pt modelId="{BC7EB83C-53E5-4D88-95CB-D30244D351D8}" type="sibTrans" cxnId="{6911BD05-CE15-453F-8BA3-4B99392F491A}">
      <dgm:prSet/>
      <dgm:spPr/>
      <dgm:t>
        <a:bodyPr/>
        <a:lstStyle/>
        <a:p>
          <a:endParaRPr lang="en-US" sz="1100"/>
        </a:p>
      </dgm:t>
    </dgm:pt>
    <dgm:pt modelId="{A5FAA58A-E8C4-4B91-B487-006C92360496}">
      <dgm:prSet custT="1"/>
      <dgm:spPr/>
      <dgm:t>
        <a:bodyPr/>
        <a:lstStyle/>
        <a:p>
          <a:r>
            <a:rPr lang="th-TH" sz="11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วัตถุดิบ ต้นทุนมีราคาสูงขึ้น</a:t>
          </a:r>
          <a:endParaRPr lang="en-US" sz="11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5A86F52B-5022-491A-8590-B58F6AD47085}" type="parTrans" cxnId="{26F460DB-784C-4FCB-A5AC-1BFEDDA9763C}">
      <dgm:prSet/>
      <dgm:spPr/>
      <dgm:t>
        <a:bodyPr/>
        <a:lstStyle/>
        <a:p>
          <a:endParaRPr lang="en-US" sz="1100"/>
        </a:p>
      </dgm:t>
    </dgm:pt>
    <dgm:pt modelId="{EED52F48-9811-460A-ADB4-39ED83F62EA1}" type="sibTrans" cxnId="{26F460DB-784C-4FCB-A5AC-1BFEDDA9763C}">
      <dgm:prSet/>
      <dgm:spPr/>
      <dgm:t>
        <a:bodyPr/>
        <a:lstStyle/>
        <a:p>
          <a:endParaRPr lang="en-US" sz="1100"/>
        </a:p>
      </dgm:t>
    </dgm:pt>
    <dgm:pt modelId="{4394C75C-587F-488F-9286-CE799C026955}">
      <dgm:prSet custT="1"/>
      <dgm:spPr/>
      <dgm:t>
        <a:bodyPr/>
        <a:lstStyle/>
        <a:p>
          <a:r>
            <a:rPr lang="th-TH" sz="11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นำเงินกู้ไปใช้หนี้นอกระบบ</a:t>
          </a:r>
          <a:endParaRPr lang="en-US" sz="11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02FB9C07-5E73-478A-A107-D06EC95479E0}" type="parTrans" cxnId="{C2C6051E-9DED-477C-93A4-B058B2CF5A48}">
      <dgm:prSet/>
      <dgm:spPr/>
      <dgm:t>
        <a:bodyPr/>
        <a:lstStyle/>
        <a:p>
          <a:endParaRPr lang="en-US" sz="1100"/>
        </a:p>
      </dgm:t>
    </dgm:pt>
    <dgm:pt modelId="{1133D5E9-C81C-4DF9-AD75-88BD0DC7E9BB}" type="sibTrans" cxnId="{C2C6051E-9DED-477C-93A4-B058B2CF5A48}">
      <dgm:prSet/>
      <dgm:spPr/>
      <dgm:t>
        <a:bodyPr/>
        <a:lstStyle/>
        <a:p>
          <a:endParaRPr lang="en-US" sz="1100"/>
        </a:p>
      </dgm:t>
    </dgm:pt>
    <dgm:pt modelId="{BFB4443D-093B-47CA-8246-86DA837E21F8}">
      <dgm:prSet custT="1"/>
      <dgm:spPr/>
      <dgm:t>
        <a:bodyPr/>
        <a:lstStyle/>
        <a:p>
          <a:r>
            <a:rPr lang="th-TH" sz="11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ไม่ได้นำเงินไปใช้ตามโครงการที่ขอรับการสนับสนุน</a:t>
          </a:r>
          <a:endParaRPr lang="en-US" sz="11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D09D3442-A774-4432-A4DF-A387F30968F8}" type="parTrans" cxnId="{331980E3-AD32-41EF-A748-3D2F47E15304}">
      <dgm:prSet/>
      <dgm:spPr/>
      <dgm:t>
        <a:bodyPr/>
        <a:lstStyle/>
        <a:p>
          <a:endParaRPr lang="en-US" sz="1100"/>
        </a:p>
      </dgm:t>
    </dgm:pt>
    <dgm:pt modelId="{6D35269B-2A14-4FAE-B06C-3E0A316D0B30}" type="sibTrans" cxnId="{331980E3-AD32-41EF-A748-3D2F47E15304}">
      <dgm:prSet/>
      <dgm:spPr/>
      <dgm:t>
        <a:bodyPr/>
        <a:lstStyle/>
        <a:p>
          <a:endParaRPr lang="en-US" sz="1100"/>
        </a:p>
      </dgm:t>
    </dgm:pt>
    <dgm:pt modelId="{3D01E511-66B6-4C1F-A93E-5280DD2B997E}" type="pres">
      <dgm:prSet presAssocID="{4DA6BA9B-F79F-48F6-BA63-454DF709A3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79562D-2B9F-48E8-8D44-A038B237DCF9}" type="pres">
      <dgm:prSet presAssocID="{66034551-9F35-4AE5-A4CE-AAA646DF72A0}" presName="composite" presStyleCnt="0"/>
      <dgm:spPr/>
      <dgm:t>
        <a:bodyPr/>
        <a:lstStyle/>
        <a:p>
          <a:endParaRPr lang="en-US"/>
        </a:p>
      </dgm:t>
    </dgm:pt>
    <dgm:pt modelId="{CA6DB808-3B73-467E-A0C5-2CBA9E2A3CE3}" type="pres">
      <dgm:prSet presAssocID="{66034551-9F35-4AE5-A4CE-AAA646DF72A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EB740-9F88-417A-B2FF-A177B8A359C6}" type="pres">
      <dgm:prSet presAssocID="{66034551-9F35-4AE5-A4CE-AAA646DF72A0}" presName="descendantText" presStyleLbl="alignAcc1" presStyleIdx="0" presStyleCnt="3" custLinFactNeighborY="-1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975E5-80B5-4707-A2AD-45B50FC32A48}" type="pres">
      <dgm:prSet presAssocID="{67296A1A-2696-4F37-97BA-670C717F593E}" presName="sp" presStyleCnt="0"/>
      <dgm:spPr/>
      <dgm:t>
        <a:bodyPr/>
        <a:lstStyle/>
        <a:p>
          <a:endParaRPr lang="en-US"/>
        </a:p>
      </dgm:t>
    </dgm:pt>
    <dgm:pt modelId="{DA1C210A-9A84-4242-BACC-8E09D62F2E54}" type="pres">
      <dgm:prSet presAssocID="{363CB0E3-AB64-4D7C-AD97-D0519C5B93B9}" presName="composite" presStyleCnt="0"/>
      <dgm:spPr/>
      <dgm:t>
        <a:bodyPr/>
        <a:lstStyle/>
        <a:p>
          <a:endParaRPr lang="en-US"/>
        </a:p>
      </dgm:t>
    </dgm:pt>
    <dgm:pt modelId="{C0222F6A-1016-45B4-9807-052363B42AF9}" type="pres">
      <dgm:prSet presAssocID="{363CB0E3-AB64-4D7C-AD97-D0519C5B93B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A55BF-D6FA-44A3-BEE4-22C848A6088F}" type="pres">
      <dgm:prSet presAssocID="{363CB0E3-AB64-4D7C-AD97-D0519C5B93B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182E2-CED2-4515-9EF6-EDDCF8A01280}" type="pres">
      <dgm:prSet presAssocID="{7A6F1F9D-50FF-4ED2-ACD0-ACBFAB63B5A6}" presName="sp" presStyleCnt="0"/>
      <dgm:spPr/>
      <dgm:t>
        <a:bodyPr/>
        <a:lstStyle/>
        <a:p>
          <a:endParaRPr lang="en-US"/>
        </a:p>
      </dgm:t>
    </dgm:pt>
    <dgm:pt modelId="{E45D8CEF-A186-481F-BA1D-A63D44F538C8}" type="pres">
      <dgm:prSet presAssocID="{04449A94-D4C4-4A91-8274-C3D850871E13}" presName="composite" presStyleCnt="0"/>
      <dgm:spPr/>
      <dgm:t>
        <a:bodyPr/>
        <a:lstStyle/>
        <a:p>
          <a:endParaRPr lang="en-US"/>
        </a:p>
      </dgm:t>
    </dgm:pt>
    <dgm:pt modelId="{BE32B004-38B8-47EA-8392-37CB5A6C9DCE}" type="pres">
      <dgm:prSet presAssocID="{04449A94-D4C4-4A91-8274-C3D850871E1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33F4E-845E-4FB1-AC51-91C97D49C83D}" type="pres">
      <dgm:prSet presAssocID="{04449A94-D4C4-4A91-8274-C3D850871E1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4CCC0D-A448-4B65-BDF6-D0FC96BADDA2}" type="presOf" srcId="{26612FA7-563A-42CC-903A-4AC588417666}" destId="{2BBA55BF-D6FA-44A3-BEE4-22C848A6088F}" srcOrd="0" destOrd="0" presId="urn:microsoft.com/office/officeart/2005/8/layout/chevron2"/>
    <dgm:cxn modelId="{26F460DB-784C-4FCB-A5AC-1BFEDDA9763C}" srcId="{363CB0E3-AB64-4D7C-AD97-D0519C5B93B9}" destId="{A5FAA58A-E8C4-4B91-B487-006C92360496}" srcOrd="2" destOrd="0" parTransId="{5A86F52B-5022-491A-8590-B58F6AD47085}" sibTransId="{EED52F48-9811-460A-ADB4-39ED83F62EA1}"/>
    <dgm:cxn modelId="{4E0DC870-DBDD-4547-BB82-E8FBC96F1DBC}" srcId="{04449A94-D4C4-4A91-8274-C3D850871E13}" destId="{3350EC14-1738-4F55-A5CD-7A982F12FCCA}" srcOrd="0" destOrd="0" parTransId="{F12A411A-B48C-4969-AB80-4C0CF0AFFE66}" sibTransId="{82513CC7-AEDD-450B-9EDC-545E7C7CF120}"/>
    <dgm:cxn modelId="{3856BA53-58A7-44AD-9E58-E2B1A15CE720}" srcId="{4DA6BA9B-F79F-48F6-BA63-454DF709A3DF}" destId="{04449A94-D4C4-4A91-8274-C3D850871E13}" srcOrd="2" destOrd="0" parTransId="{33FC20A4-482B-4FED-8C98-2901463D40BF}" sibTransId="{D91F812C-F92B-4EC0-B623-E1FA481AFD0C}"/>
    <dgm:cxn modelId="{4F9803A0-42F5-48DC-85D8-DABA03B9209D}" type="presOf" srcId="{11FC85BE-B945-46EB-9F32-3CA39CAF3F02}" destId="{2BBA55BF-D6FA-44A3-BEE4-22C848A6088F}" srcOrd="0" destOrd="1" presId="urn:microsoft.com/office/officeart/2005/8/layout/chevron2"/>
    <dgm:cxn modelId="{331980E3-AD32-41EF-A748-3D2F47E15304}" srcId="{04449A94-D4C4-4A91-8274-C3D850871E13}" destId="{BFB4443D-093B-47CA-8246-86DA837E21F8}" srcOrd="2" destOrd="0" parTransId="{D09D3442-A774-4432-A4DF-A387F30968F8}" sibTransId="{6D35269B-2A14-4FAE-B06C-3E0A316D0B30}"/>
    <dgm:cxn modelId="{AB1DA3C3-9F02-4ABE-954D-9FD0F8FC8301}" srcId="{4DA6BA9B-F79F-48F6-BA63-454DF709A3DF}" destId="{66034551-9F35-4AE5-A4CE-AAA646DF72A0}" srcOrd="0" destOrd="0" parTransId="{38B85536-3F3E-4731-8EBE-1005EB36B88B}" sibTransId="{67296A1A-2696-4F37-97BA-670C717F593E}"/>
    <dgm:cxn modelId="{B4C7AD7E-8C6E-486D-81E5-C5468E7F64CE}" srcId="{4DA6BA9B-F79F-48F6-BA63-454DF709A3DF}" destId="{363CB0E3-AB64-4D7C-AD97-D0519C5B93B9}" srcOrd="1" destOrd="0" parTransId="{4BE86016-A7DB-411F-BE7D-5B61708EF0C9}" sibTransId="{7A6F1F9D-50FF-4ED2-ACD0-ACBFAB63B5A6}"/>
    <dgm:cxn modelId="{A1B5346B-25B8-43A3-AD07-ED3F62BF950F}" type="presOf" srcId="{66034551-9F35-4AE5-A4CE-AAA646DF72A0}" destId="{CA6DB808-3B73-467E-A0C5-2CBA9E2A3CE3}" srcOrd="0" destOrd="0" presId="urn:microsoft.com/office/officeart/2005/8/layout/chevron2"/>
    <dgm:cxn modelId="{E43AAC69-69B8-4ED4-8673-B9E3D4A7B281}" type="presOf" srcId="{04449A94-D4C4-4A91-8274-C3D850871E13}" destId="{BE32B004-38B8-47EA-8392-37CB5A6C9DCE}" srcOrd="0" destOrd="0" presId="urn:microsoft.com/office/officeart/2005/8/layout/chevron2"/>
    <dgm:cxn modelId="{9D68F54F-7696-41E8-89CA-9629FC3DEE23}" type="presOf" srcId="{3350EC14-1738-4F55-A5CD-7A982F12FCCA}" destId="{A0833F4E-845E-4FB1-AC51-91C97D49C83D}" srcOrd="0" destOrd="0" presId="urn:microsoft.com/office/officeart/2005/8/layout/chevron2"/>
    <dgm:cxn modelId="{5C553F1F-4818-4B31-BCF9-34EF494BEF99}" type="presOf" srcId="{363CB0E3-AB64-4D7C-AD97-D0519C5B93B9}" destId="{C0222F6A-1016-45B4-9807-052363B42AF9}" srcOrd="0" destOrd="0" presId="urn:microsoft.com/office/officeart/2005/8/layout/chevron2"/>
    <dgm:cxn modelId="{FE54AE79-18AF-4517-9410-A29203E05849}" type="presOf" srcId="{A5FAA58A-E8C4-4B91-B487-006C92360496}" destId="{2BBA55BF-D6FA-44A3-BEE4-22C848A6088F}" srcOrd="0" destOrd="2" presId="urn:microsoft.com/office/officeart/2005/8/layout/chevron2"/>
    <dgm:cxn modelId="{631311D6-1835-4AF7-BC52-8F3DDFA507DF}" type="presOf" srcId="{BF49CBF1-6761-4DB5-B5D6-12A9E412527B}" destId="{8C4EB740-9F88-417A-B2FF-A177B8A359C6}" srcOrd="0" destOrd="0" presId="urn:microsoft.com/office/officeart/2005/8/layout/chevron2"/>
    <dgm:cxn modelId="{A3B612BF-923A-4AC0-AB31-9028CE7FD31A}" type="presOf" srcId="{4394C75C-587F-488F-9286-CE799C026955}" destId="{A0833F4E-845E-4FB1-AC51-91C97D49C83D}" srcOrd="0" destOrd="1" presId="urn:microsoft.com/office/officeart/2005/8/layout/chevron2"/>
    <dgm:cxn modelId="{299CA0B5-C523-4DD3-9F0D-2367850DBB4B}" srcId="{66034551-9F35-4AE5-A4CE-AAA646DF72A0}" destId="{BF49CBF1-6761-4DB5-B5D6-12A9E412527B}" srcOrd="0" destOrd="0" parTransId="{93ECE228-71E9-477C-874D-065F900083EF}" sibTransId="{2EBD1F0F-217D-4392-AACC-A959B486129C}"/>
    <dgm:cxn modelId="{3D919194-6840-4D42-9E3A-15D2438B68E3}" type="presOf" srcId="{4DA6BA9B-F79F-48F6-BA63-454DF709A3DF}" destId="{3D01E511-66B6-4C1F-A93E-5280DD2B997E}" srcOrd="0" destOrd="0" presId="urn:microsoft.com/office/officeart/2005/8/layout/chevron2"/>
    <dgm:cxn modelId="{6911BD05-CE15-453F-8BA3-4B99392F491A}" srcId="{363CB0E3-AB64-4D7C-AD97-D0519C5B93B9}" destId="{11FC85BE-B945-46EB-9F32-3CA39CAF3F02}" srcOrd="1" destOrd="0" parTransId="{BEB6059B-8618-4FEF-B460-7B4B29F42264}" sibTransId="{BC7EB83C-53E5-4D88-95CB-D30244D351D8}"/>
    <dgm:cxn modelId="{893ABC85-2C79-43F1-AC2B-2F7AD16424A1}" type="presOf" srcId="{BFB4443D-093B-47CA-8246-86DA837E21F8}" destId="{A0833F4E-845E-4FB1-AC51-91C97D49C83D}" srcOrd="0" destOrd="2" presId="urn:microsoft.com/office/officeart/2005/8/layout/chevron2"/>
    <dgm:cxn modelId="{2D1969EB-C4F1-4976-B09F-33AC1A6A7FF0}" srcId="{363CB0E3-AB64-4D7C-AD97-D0519C5B93B9}" destId="{26612FA7-563A-42CC-903A-4AC588417666}" srcOrd="0" destOrd="0" parTransId="{994798AF-4FF5-41BC-9EF2-4C8D543B45B2}" sibTransId="{F73EADD0-E5F6-4591-BDA2-165BC40B2E3D}"/>
    <dgm:cxn modelId="{C2C6051E-9DED-477C-93A4-B058B2CF5A48}" srcId="{04449A94-D4C4-4A91-8274-C3D850871E13}" destId="{4394C75C-587F-488F-9286-CE799C026955}" srcOrd="1" destOrd="0" parTransId="{02FB9C07-5E73-478A-A107-D06EC95479E0}" sibTransId="{1133D5E9-C81C-4DF9-AD75-88BD0DC7E9BB}"/>
    <dgm:cxn modelId="{04707A4F-9E65-4434-9657-2CACFA71953C}" srcId="{66034551-9F35-4AE5-A4CE-AAA646DF72A0}" destId="{DBD7D756-CF93-422B-9425-2968184E179E}" srcOrd="1" destOrd="0" parTransId="{4E507A8A-0943-4556-85FD-3BC1CD4D5A3F}" sibTransId="{67AD0E9C-B05F-4E76-8D1D-6427FA71D6F5}"/>
    <dgm:cxn modelId="{F3A3E5A4-0726-49FB-92E7-249FEA69CDAC}" type="presOf" srcId="{DBD7D756-CF93-422B-9425-2968184E179E}" destId="{8C4EB740-9F88-417A-B2FF-A177B8A359C6}" srcOrd="0" destOrd="1" presId="urn:microsoft.com/office/officeart/2005/8/layout/chevron2"/>
    <dgm:cxn modelId="{99595D38-7EC6-4985-802D-C81B60C856D3}" type="presParOf" srcId="{3D01E511-66B6-4C1F-A93E-5280DD2B997E}" destId="{E379562D-2B9F-48E8-8D44-A038B237DCF9}" srcOrd="0" destOrd="0" presId="urn:microsoft.com/office/officeart/2005/8/layout/chevron2"/>
    <dgm:cxn modelId="{8C9004C4-DD7C-4335-A3D7-6592FB480F47}" type="presParOf" srcId="{E379562D-2B9F-48E8-8D44-A038B237DCF9}" destId="{CA6DB808-3B73-467E-A0C5-2CBA9E2A3CE3}" srcOrd="0" destOrd="0" presId="urn:microsoft.com/office/officeart/2005/8/layout/chevron2"/>
    <dgm:cxn modelId="{D45A46B3-AA73-48C7-93A9-102C8BB25E4A}" type="presParOf" srcId="{E379562D-2B9F-48E8-8D44-A038B237DCF9}" destId="{8C4EB740-9F88-417A-B2FF-A177B8A359C6}" srcOrd="1" destOrd="0" presId="urn:microsoft.com/office/officeart/2005/8/layout/chevron2"/>
    <dgm:cxn modelId="{3C98055B-319C-4904-A50A-4776DE7B36E8}" type="presParOf" srcId="{3D01E511-66B6-4C1F-A93E-5280DD2B997E}" destId="{FC9975E5-80B5-4707-A2AD-45B50FC32A48}" srcOrd="1" destOrd="0" presId="urn:microsoft.com/office/officeart/2005/8/layout/chevron2"/>
    <dgm:cxn modelId="{7B66934C-3C70-41A5-BC22-3799550A834B}" type="presParOf" srcId="{3D01E511-66B6-4C1F-A93E-5280DD2B997E}" destId="{DA1C210A-9A84-4242-BACC-8E09D62F2E54}" srcOrd="2" destOrd="0" presId="urn:microsoft.com/office/officeart/2005/8/layout/chevron2"/>
    <dgm:cxn modelId="{F4BDBECD-47B2-4097-AC73-702DB1DCEF67}" type="presParOf" srcId="{DA1C210A-9A84-4242-BACC-8E09D62F2E54}" destId="{C0222F6A-1016-45B4-9807-052363B42AF9}" srcOrd="0" destOrd="0" presId="urn:microsoft.com/office/officeart/2005/8/layout/chevron2"/>
    <dgm:cxn modelId="{CB92221F-2AF8-4BC2-8473-D2FAE341FE75}" type="presParOf" srcId="{DA1C210A-9A84-4242-BACC-8E09D62F2E54}" destId="{2BBA55BF-D6FA-44A3-BEE4-22C848A6088F}" srcOrd="1" destOrd="0" presId="urn:microsoft.com/office/officeart/2005/8/layout/chevron2"/>
    <dgm:cxn modelId="{65516EB1-A321-42F2-98A4-2EC414B5801C}" type="presParOf" srcId="{3D01E511-66B6-4C1F-A93E-5280DD2B997E}" destId="{0D0182E2-CED2-4515-9EF6-EDDCF8A01280}" srcOrd="3" destOrd="0" presId="urn:microsoft.com/office/officeart/2005/8/layout/chevron2"/>
    <dgm:cxn modelId="{33777890-8170-4AF4-9C96-F763B7B75CDD}" type="presParOf" srcId="{3D01E511-66B6-4C1F-A93E-5280DD2B997E}" destId="{E45D8CEF-A186-481F-BA1D-A63D44F538C8}" srcOrd="4" destOrd="0" presId="urn:microsoft.com/office/officeart/2005/8/layout/chevron2"/>
    <dgm:cxn modelId="{487E0451-E731-4592-813D-FF4CCEE37EB0}" type="presParOf" srcId="{E45D8CEF-A186-481F-BA1D-A63D44F538C8}" destId="{BE32B004-38B8-47EA-8392-37CB5A6C9DCE}" srcOrd="0" destOrd="0" presId="urn:microsoft.com/office/officeart/2005/8/layout/chevron2"/>
    <dgm:cxn modelId="{7B6C147A-ED90-4E59-AF31-F0791DE864F7}" type="presParOf" srcId="{E45D8CEF-A186-481F-BA1D-A63D44F538C8}" destId="{A0833F4E-845E-4FB1-AC51-91C97D49C8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A6BA9B-F79F-48F6-BA63-454DF709A3DF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034551-9F35-4AE5-A4CE-AAA646DF72A0}">
      <dgm:prSet phldrT="[Text]" custT="1"/>
      <dgm:spPr/>
      <dgm:t>
        <a:bodyPr anchor="t"/>
        <a:lstStyle/>
        <a:p>
          <a:r>
            <a:rPr lang="th-TH" sz="900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โครงสร้างกองทุนพัฒนาบทบาทสตรี กทม.</a:t>
          </a:r>
          <a:endParaRPr lang="en-US" sz="9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38B85536-3F3E-4731-8EBE-1005EB36B88B}" type="parTrans" cxnId="{AB1DA3C3-9F02-4ABE-954D-9FD0F8FC8301}">
      <dgm:prSet/>
      <dgm:spPr/>
      <dgm:t>
        <a:bodyPr/>
        <a:lstStyle/>
        <a:p>
          <a:endParaRPr lang="en-US" sz="9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67296A1A-2696-4F37-97BA-670C717F593E}" type="sibTrans" cxnId="{AB1DA3C3-9F02-4ABE-954D-9FD0F8FC8301}">
      <dgm:prSet/>
      <dgm:spPr/>
      <dgm:t>
        <a:bodyPr/>
        <a:lstStyle/>
        <a:p>
          <a:endParaRPr lang="en-US" sz="9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BF49CBF1-6761-4DB5-B5D6-12A9E412527B}">
      <dgm:prSet phldrT="[Text]" custT="1"/>
      <dgm:spPr/>
      <dgm:t>
        <a:bodyPr/>
        <a:lstStyle/>
        <a:p>
          <a:r>
            <a:rPr lang="th-TH" sz="95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การปกครองรูปแบบพิเศษ พื้นที่ 6 โซน 50 เขต</a:t>
          </a:r>
          <a:endParaRPr lang="en-US" sz="95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93ECE228-71E9-477C-874D-065F900083EF}" type="parTrans" cxnId="{299CA0B5-C523-4DD3-9F0D-2367850DBB4B}">
      <dgm:prSet/>
      <dgm:spPr/>
      <dgm:t>
        <a:bodyPr/>
        <a:lstStyle/>
        <a:p>
          <a:endParaRPr lang="en-US" sz="9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2EBD1F0F-217D-4392-AACC-A959B486129C}" type="sibTrans" cxnId="{299CA0B5-C523-4DD3-9F0D-2367850DBB4B}">
      <dgm:prSet/>
      <dgm:spPr/>
      <dgm:t>
        <a:bodyPr/>
        <a:lstStyle/>
        <a:p>
          <a:endParaRPr lang="en-US" sz="9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8A593767-ADF9-4FF6-AA66-7309CD68AF4C}">
      <dgm:prSet phldrT="[Text]" custT="1"/>
      <dgm:spPr/>
      <dgm:t>
        <a:bodyPr/>
        <a:lstStyle/>
        <a:p>
          <a:r>
            <a:rPr lang="th-TH" sz="95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โครงสร้างหลังควบรวม ประกอบด้วย อกส.กทม./ อกส.เขต 50 เขต/คณะทำงานขับเคลื่อนฯ กทม./คณะทำงานขับเคลื่อนฯ เขต 50 เขต สำนักงานเลขานุการ </a:t>
          </a:r>
          <a:br>
            <a:rPr lang="th-TH" sz="95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95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อกส.กทม. ข้าราชการ 3 ราย พนักงานกองทุน 5 ราย พนักงานจ้างเหมา 6 ราย</a:t>
          </a:r>
          <a:endParaRPr lang="en-US" sz="95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B89E666A-CAEF-4D0E-B3D7-83ABFA9F0913}" type="parTrans" cxnId="{A1FC9571-912A-443B-B173-3EA38F58F2FB}">
      <dgm:prSet/>
      <dgm:spPr/>
      <dgm:t>
        <a:bodyPr/>
        <a:lstStyle/>
        <a:p>
          <a:endParaRPr lang="en-US" sz="9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DC596F9C-FE35-4009-B83C-03B8FAC34C65}" type="sibTrans" cxnId="{A1FC9571-912A-443B-B173-3EA38F58F2FB}">
      <dgm:prSet/>
      <dgm:spPr/>
      <dgm:t>
        <a:bodyPr/>
        <a:lstStyle/>
        <a:p>
          <a:endParaRPr lang="en-US" sz="9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363CB0E3-AB64-4D7C-AD97-D0519C5B93B9}">
      <dgm:prSet phldrT="[Text]" custT="1"/>
      <dgm:spPr/>
      <dgm:t>
        <a:bodyPr anchor="b"/>
        <a:lstStyle/>
        <a:p>
          <a:r>
            <a:rPr lang="th-TH" sz="900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การพิจารณาอนุมัติ</a:t>
          </a:r>
          <a:endParaRPr lang="en-US" sz="9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4BE86016-A7DB-411F-BE7D-5B61708EF0C9}" type="parTrans" cxnId="{B4C7AD7E-8C6E-486D-81E5-C5468E7F64CE}">
      <dgm:prSet/>
      <dgm:spPr/>
      <dgm:t>
        <a:bodyPr/>
        <a:lstStyle/>
        <a:p>
          <a:endParaRPr lang="en-US" sz="9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7A6F1F9D-50FF-4ED2-ACD0-ACBFAB63B5A6}" type="sibTrans" cxnId="{B4C7AD7E-8C6E-486D-81E5-C5468E7F64CE}">
      <dgm:prSet/>
      <dgm:spPr/>
      <dgm:t>
        <a:bodyPr/>
        <a:lstStyle/>
        <a:p>
          <a:endParaRPr lang="en-US" sz="9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26612FA7-563A-42CC-903A-4AC588417666}">
      <dgm:prSet phldrT="[Text]" custT="1"/>
      <dgm:spPr/>
      <dgm:t>
        <a:bodyPr/>
        <a:lstStyle/>
        <a:p>
          <a:r>
            <a:rPr lang="th-TH" sz="95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ก่อนควบรวม </a:t>
          </a:r>
          <a:r>
            <a:rPr lang="en-US" sz="95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: </a:t>
          </a:r>
          <a:r>
            <a:rPr lang="th-TH" sz="95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อยู่ในการกำกับดูแลของกระทรวง พม.</a:t>
          </a:r>
          <a:endParaRPr lang="en-US" sz="95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994798AF-4FF5-41BC-9EF2-4C8D543B45B2}" type="parTrans" cxnId="{2D1969EB-C4F1-4976-B09F-33AC1A6A7FF0}">
      <dgm:prSet/>
      <dgm:spPr/>
      <dgm:t>
        <a:bodyPr/>
        <a:lstStyle/>
        <a:p>
          <a:endParaRPr lang="en-US" sz="9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F73EADD0-E5F6-4591-BDA2-165BC40B2E3D}" type="sibTrans" cxnId="{2D1969EB-C4F1-4976-B09F-33AC1A6A7FF0}">
      <dgm:prSet/>
      <dgm:spPr/>
      <dgm:t>
        <a:bodyPr/>
        <a:lstStyle/>
        <a:p>
          <a:endParaRPr lang="en-US" sz="9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E58E5896-5304-4514-9A5C-6101870EDC8B}">
      <dgm:prSet phldrT="[Text]" custT="1"/>
      <dgm:spPr/>
      <dgm:t>
        <a:bodyPr/>
        <a:lstStyle/>
        <a:p>
          <a:r>
            <a:rPr lang="th-TH" sz="95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หลังควบรวม </a:t>
          </a:r>
          <a:r>
            <a:rPr lang="en-US" sz="95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: </a:t>
          </a:r>
          <a:r>
            <a:rPr lang="th-TH" sz="95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1. ปี 60 – 65 มี 3 กลไก คณะทำงานขับเคลื่อนเขต/คณะทำงานขับเคลื่อนฯ กทม./อกส.กทม.  2. คกส. แต่งตั้ง อกส.เขต โดย ปี 66 ยังไม่มีการพิจารณาอนุมัติโครงการ</a:t>
          </a:r>
          <a:endParaRPr lang="en-US" sz="95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596249DA-DF2F-4C6D-AD34-9FEEA8AF938A}" type="parTrans" cxnId="{B14CBD58-9383-476E-ADA7-66BE264EEA11}">
      <dgm:prSet/>
      <dgm:spPr/>
      <dgm:t>
        <a:bodyPr/>
        <a:lstStyle/>
        <a:p>
          <a:endParaRPr lang="en-US" sz="9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F1A2726E-FCEA-428F-AB6E-E262F42D1389}" type="sibTrans" cxnId="{B14CBD58-9383-476E-ADA7-66BE264EEA11}">
      <dgm:prSet/>
      <dgm:spPr/>
      <dgm:t>
        <a:bodyPr/>
        <a:lstStyle/>
        <a:p>
          <a:endParaRPr lang="en-US" sz="9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04449A94-D4C4-4A91-8274-C3D850871E13}">
      <dgm:prSet phldrT="[Text]" custT="1"/>
      <dgm:spPr/>
      <dgm:t>
        <a:bodyPr/>
        <a:lstStyle/>
        <a:p>
          <a:r>
            <a:rPr lang="th-TH" sz="900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อาชีพของลูกหนี้</a:t>
          </a:r>
          <a:endParaRPr lang="en-US" sz="9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33FC20A4-482B-4FED-8C98-2901463D40BF}" type="parTrans" cxnId="{3856BA53-58A7-44AD-9E58-E2B1A15CE720}">
      <dgm:prSet/>
      <dgm:spPr/>
      <dgm:t>
        <a:bodyPr/>
        <a:lstStyle/>
        <a:p>
          <a:endParaRPr lang="en-US" sz="9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D91F812C-F92B-4EC0-B623-E1FA481AFD0C}" type="sibTrans" cxnId="{3856BA53-58A7-44AD-9E58-E2B1A15CE720}">
      <dgm:prSet/>
      <dgm:spPr/>
      <dgm:t>
        <a:bodyPr/>
        <a:lstStyle/>
        <a:p>
          <a:endParaRPr lang="en-US" sz="9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3350EC14-1738-4F55-A5CD-7A982F12FCCA}">
      <dgm:prSet phldrT="[Text]" custT="1"/>
      <dgm:spPr/>
      <dgm:t>
        <a:bodyPr/>
        <a:lstStyle/>
        <a:p>
          <a:r>
            <a:rPr lang="th-TH" sz="10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ส่วนใหญ่มีอาชีพค้าขาย เช่น ขายของชำ ขายอาหารตามสั่ง ขายข้าวราดแกง </a:t>
          </a:r>
          <a:br>
            <a:rPr lang="th-TH" sz="10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10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ขายเสื้อผ้า ฯลฯ</a:t>
          </a:r>
          <a:endParaRPr lang="en-US" sz="10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F12A411A-B48C-4969-AB80-4C0CF0AFFE66}" type="parTrans" cxnId="{4E0DC870-DBDD-4547-BB82-E8FBC96F1DBC}">
      <dgm:prSet/>
      <dgm:spPr/>
      <dgm:t>
        <a:bodyPr/>
        <a:lstStyle/>
        <a:p>
          <a:endParaRPr lang="en-US" sz="9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82513CC7-AEDD-450B-9EDC-545E7C7CF120}" type="sibTrans" cxnId="{4E0DC870-DBDD-4547-BB82-E8FBC96F1DBC}">
      <dgm:prSet/>
      <dgm:spPr/>
      <dgm:t>
        <a:bodyPr/>
        <a:lstStyle/>
        <a:p>
          <a:endParaRPr lang="en-US" sz="9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60CC5752-79E0-4BD9-BACB-B89B7FD92E78}">
      <dgm:prSet phldrT="[Text]" custT="1"/>
      <dgm:spPr/>
      <dgm:t>
        <a:bodyPr/>
        <a:lstStyle/>
        <a:p>
          <a:r>
            <a:rPr lang="th-TH" sz="10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กำหนดงวดชำระเป็นรายเดือน หนี้เกินกำหนดชำระเพิ่มเป็นรายเดือน</a:t>
          </a:r>
          <a:endParaRPr lang="en-US" sz="10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2FD6443A-9ADE-4BCB-ADA0-52914AB180AD}" type="parTrans" cxnId="{01DE9B28-0A96-40BC-8C62-0698FEC625EB}">
      <dgm:prSet/>
      <dgm:spPr/>
      <dgm:t>
        <a:bodyPr/>
        <a:lstStyle/>
        <a:p>
          <a:endParaRPr lang="en-US" sz="9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C6EF816C-14B3-42D1-8BFA-BD6AF3C46C38}" type="sibTrans" cxnId="{01DE9B28-0A96-40BC-8C62-0698FEC625EB}">
      <dgm:prSet/>
      <dgm:spPr/>
      <dgm:t>
        <a:bodyPr/>
        <a:lstStyle/>
        <a:p>
          <a:endParaRPr lang="en-US" sz="9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95701C64-98A4-4CD8-8342-08A7A4012396}">
      <dgm:prSet phldrT="[Text]" custT="1"/>
      <dgm:spPr/>
      <dgm:t>
        <a:bodyPr/>
        <a:lstStyle/>
        <a:p>
          <a:r>
            <a:rPr lang="th-TH" sz="900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ประชากรแฝง</a:t>
          </a:r>
          <a:endParaRPr lang="en-US" sz="9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D2A58017-E831-4A34-B975-55F6E36A94F3}" type="parTrans" cxnId="{7A77E338-49D4-4B71-B807-C149A5437726}">
      <dgm:prSet/>
      <dgm:spPr/>
      <dgm:t>
        <a:bodyPr/>
        <a:lstStyle/>
        <a:p>
          <a:endParaRPr lang="en-US" sz="900"/>
        </a:p>
      </dgm:t>
    </dgm:pt>
    <dgm:pt modelId="{71B2CF40-C0A8-4E50-90A7-931B80EAC63A}" type="sibTrans" cxnId="{7A77E338-49D4-4B71-B807-C149A5437726}">
      <dgm:prSet/>
      <dgm:spPr/>
      <dgm:t>
        <a:bodyPr/>
        <a:lstStyle/>
        <a:p>
          <a:endParaRPr lang="en-US" sz="900"/>
        </a:p>
      </dgm:t>
    </dgm:pt>
    <dgm:pt modelId="{C5A28AB3-A37A-4994-91C4-BDAF52D61715}">
      <dgm:prSet phldrT="[Text]" custT="1"/>
      <dgm:spPr/>
      <dgm:t>
        <a:bodyPr/>
        <a:lstStyle/>
        <a:p>
          <a:r>
            <a:rPr lang="th-TH" sz="95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บางส่วนเป็นประชากรแฝง ได้รับเงินกู้ก็กลับภูมิลำเนา</a:t>
          </a:r>
          <a:endParaRPr lang="en-US" sz="95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DAA839BC-3F72-4A31-AFBD-E392968ECDB7}" type="parTrans" cxnId="{CBFAC8F8-A0DF-4527-8CAC-A1197C9C4DDF}">
      <dgm:prSet/>
      <dgm:spPr/>
      <dgm:t>
        <a:bodyPr/>
        <a:lstStyle/>
        <a:p>
          <a:endParaRPr lang="en-US" sz="900"/>
        </a:p>
      </dgm:t>
    </dgm:pt>
    <dgm:pt modelId="{94E50E43-9520-47FB-AD28-C61371941476}" type="sibTrans" cxnId="{CBFAC8F8-A0DF-4527-8CAC-A1197C9C4DDF}">
      <dgm:prSet/>
      <dgm:spPr/>
      <dgm:t>
        <a:bodyPr/>
        <a:lstStyle/>
        <a:p>
          <a:endParaRPr lang="en-US" sz="900"/>
        </a:p>
      </dgm:t>
    </dgm:pt>
    <dgm:pt modelId="{D028FE03-3B2C-4DD0-9AD8-01C5A2020105}">
      <dgm:prSet custT="1"/>
      <dgm:spPr/>
      <dgm:t>
        <a:bodyPr/>
        <a:lstStyle/>
        <a:p>
          <a:r>
            <a:rPr lang="th-TH" sz="95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ไม่มีความสัมพันธ์หรือรู้จักกันเป็นการส่วนตัว นำเงินกู้มาแบ่งกัน</a:t>
          </a:r>
          <a:endParaRPr lang="en-US" sz="95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A822D8B6-037B-445A-B13D-0F1A0A7D169E}" type="parTrans" cxnId="{988449F4-F741-4B5C-98FF-C8DEAA1DB8C5}">
      <dgm:prSet/>
      <dgm:spPr/>
      <dgm:t>
        <a:bodyPr/>
        <a:lstStyle/>
        <a:p>
          <a:endParaRPr lang="en-US" sz="900"/>
        </a:p>
      </dgm:t>
    </dgm:pt>
    <dgm:pt modelId="{72C4CF3E-318E-4309-81D7-4D5FC6D2A127}" type="sibTrans" cxnId="{988449F4-F741-4B5C-98FF-C8DEAA1DB8C5}">
      <dgm:prSet/>
      <dgm:spPr/>
      <dgm:t>
        <a:bodyPr/>
        <a:lstStyle/>
        <a:p>
          <a:endParaRPr lang="en-US" sz="900"/>
        </a:p>
      </dgm:t>
    </dgm:pt>
    <dgm:pt modelId="{EEEA9534-9899-416F-9B3A-83E1B6E993A8}">
      <dgm:prSet custT="1"/>
      <dgm:spPr/>
      <dgm:t>
        <a:bodyPr/>
        <a:lstStyle/>
        <a:p>
          <a:r>
            <a:rPr lang="th-TH" sz="95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ย้ายที่อยู่ เปลี่ยนเบอร์โทรศัพท์ใหม่โดยไม่แจ้งกองทุนฯ</a:t>
          </a:r>
          <a:endParaRPr lang="en-US" sz="95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F3BDFFFE-BC08-4A91-A6B5-6399251F0537}" type="parTrans" cxnId="{4E3D6769-AAF6-429C-A139-6A867D42812E}">
      <dgm:prSet/>
      <dgm:spPr/>
      <dgm:t>
        <a:bodyPr/>
        <a:lstStyle/>
        <a:p>
          <a:endParaRPr lang="en-US" sz="900"/>
        </a:p>
      </dgm:t>
    </dgm:pt>
    <dgm:pt modelId="{4EA4C7B3-3C52-4DDC-BA45-1943FA4B9626}" type="sibTrans" cxnId="{4E3D6769-AAF6-429C-A139-6A867D42812E}">
      <dgm:prSet/>
      <dgm:spPr/>
      <dgm:t>
        <a:bodyPr/>
        <a:lstStyle/>
        <a:p>
          <a:endParaRPr lang="en-US" sz="900"/>
        </a:p>
      </dgm:t>
    </dgm:pt>
    <dgm:pt modelId="{3D01E511-66B6-4C1F-A93E-5280DD2B997E}" type="pres">
      <dgm:prSet presAssocID="{4DA6BA9B-F79F-48F6-BA63-454DF709A3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79562D-2B9F-48E8-8D44-A038B237DCF9}" type="pres">
      <dgm:prSet presAssocID="{66034551-9F35-4AE5-A4CE-AAA646DF72A0}" presName="composite" presStyleCnt="0"/>
      <dgm:spPr/>
      <dgm:t>
        <a:bodyPr/>
        <a:lstStyle/>
        <a:p>
          <a:endParaRPr lang="en-US"/>
        </a:p>
      </dgm:t>
    </dgm:pt>
    <dgm:pt modelId="{CA6DB808-3B73-467E-A0C5-2CBA9E2A3CE3}" type="pres">
      <dgm:prSet presAssocID="{66034551-9F35-4AE5-A4CE-AAA646DF72A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EB740-9F88-417A-B2FF-A177B8A359C6}" type="pres">
      <dgm:prSet presAssocID="{66034551-9F35-4AE5-A4CE-AAA646DF72A0}" presName="descendantText" presStyleLbl="alignAcc1" presStyleIdx="0" presStyleCnt="4" custLinFactNeighborY="-1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975E5-80B5-4707-A2AD-45B50FC32A48}" type="pres">
      <dgm:prSet presAssocID="{67296A1A-2696-4F37-97BA-670C717F593E}" presName="sp" presStyleCnt="0"/>
      <dgm:spPr/>
      <dgm:t>
        <a:bodyPr/>
        <a:lstStyle/>
        <a:p>
          <a:endParaRPr lang="en-US"/>
        </a:p>
      </dgm:t>
    </dgm:pt>
    <dgm:pt modelId="{DA1C210A-9A84-4242-BACC-8E09D62F2E54}" type="pres">
      <dgm:prSet presAssocID="{363CB0E3-AB64-4D7C-AD97-D0519C5B93B9}" presName="composite" presStyleCnt="0"/>
      <dgm:spPr/>
      <dgm:t>
        <a:bodyPr/>
        <a:lstStyle/>
        <a:p>
          <a:endParaRPr lang="en-US"/>
        </a:p>
      </dgm:t>
    </dgm:pt>
    <dgm:pt modelId="{C0222F6A-1016-45B4-9807-052363B42AF9}" type="pres">
      <dgm:prSet presAssocID="{363CB0E3-AB64-4D7C-AD97-D0519C5B93B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A55BF-D6FA-44A3-BEE4-22C848A6088F}" type="pres">
      <dgm:prSet presAssocID="{363CB0E3-AB64-4D7C-AD97-D0519C5B93B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182E2-CED2-4515-9EF6-EDDCF8A01280}" type="pres">
      <dgm:prSet presAssocID="{7A6F1F9D-50FF-4ED2-ACD0-ACBFAB63B5A6}" presName="sp" presStyleCnt="0"/>
      <dgm:spPr/>
      <dgm:t>
        <a:bodyPr/>
        <a:lstStyle/>
        <a:p>
          <a:endParaRPr lang="en-US"/>
        </a:p>
      </dgm:t>
    </dgm:pt>
    <dgm:pt modelId="{E45D8CEF-A186-481F-BA1D-A63D44F538C8}" type="pres">
      <dgm:prSet presAssocID="{04449A94-D4C4-4A91-8274-C3D850871E13}" presName="composite" presStyleCnt="0"/>
      <dgm:spPr/>
      <dgm:t>
        <a:bodyPr/>
        <a:lstStyle/>
        <a:p>
          <a:endParaRPr lang="en-US"/>
        </a:p>
      </dgm:t>
    </dgm:pt>
    <dgm:pt modelId="{BE32B004-38B8-47EA-8392-37CB5A6C9DCE}" type="pres">
      <dgm:prSet presAssocID="{04449A94-D4C4-4A91-8274-C3D850871E1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33F4E-845E-4FB1-AC51-91C97D49C83D}" type="pres">
      <dgm:prSet presAssocID="{04449A94-D4C4-4A91-8274-C3D850871E1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294DF-7825-488B-BC03-3A866156FF8A}" type="pres">
      <dgm:prSet presAssocID="{D91F812C-F92B-4EC0-B623-E1FA481AFD0C}" presName="sp" presStyleCnt="0"/>
      <dgm:spPr/>
      <dgm:t>
        <a:bodyPr/>
        <a:lstStyle/>
        <a:p>
          <a:endParaRPr lang="en-US"/>
        </a:p>
      </dgm:t>
    </dgm:pt>
    <dgm:pt modelId="{52C9E601-0AE6-4D01-9F15-B2447A746273}" type="pres">
      <dgm:prSet presAssocID="{95701C64-98A4-4CD8-8342-08A7A4012396}" presName="composite" presStyleCnt="0"/>
      <dgm:spPr/>
      <dgm:t>
        <a:bodyPr/>
        <a:lstStyle/>
        <a:p>
          <a:endParaRPr lang="en-US"/>
        </a:p>
      </dgm:t>
    </dgm:pt>
    <dgm:pt modelId="{B25F31D0-6650-4361-8D87-A668A8EBE903}" type="pres">
      <dgm:prSet presAssocID="{95701C64-98A4-4CD8-8342-08A7A401239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39CB3-3B7A-431E-B4F6-BE35E6BA787D}" type="pres">
      <dgm:prSet presAssocID="{95701C64-98A4-4CD8-8342-08A7A401239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FC9571-912A-443B-B173-3EA38F58F2FB}" srcId="{66034551-9F35-4AE5-A4CE-AAA646DF72A0}" destId="{8A593767-ADF9-4FF6-AA66-7309CD68AF4C}" srcOrd="1" destOrd="0" parTransId="{B89E666A-CAEF-4D0E-B3D7-83ABFA9F0913}" sibTransId="{DC596F9C-FE35-4009-B83C-03B8FAC34C65}"/>
    <dgm:cxn modelId="{B4C7AD7E-8C6E-486D-81E5-C5468E7F64CE}" srcId="{4DA6BA9B-F79F-48F6-BA63-454DF709A3DF}" destId="{363CB0E3-AB64-4D7C-AD97-D0519C5B93B9}" srcOrd="1" destOrd="0" parTransId="{4BE86016-A7DB-411F-BE7D-5B61708EF0C9}" sibTransId="{7A6F1F9D-50FF-4ED2-ACD0-ACBFAB63B5A6}"/>
    <dgm:cxn modelId="{CBFAC8F8-A0DF-4527-8CAC-A1197C9C4DDF}" srcId="{95701C64-98A4-4CD8-8342-08A7A4012396}" destId="{C5A28AB3-A37A-4994-91C4-BDAF52D61715}" srcOrd="0" destOrd="0" parTransId="{DAA839BC-3F72-4A31-AFBD-E392968ECDB7}" sibTransId="{94E50E43-9520-47FB-AD28-C61371941476}"/>
    <dgm:cxn modelId="{9D68F54F-7696-41E8-89CA-9629FC3DEE23}" type="presOf" srcId="{3350EC14-1738-4F55-A5CD-7A982F12FCCA}" destId="{A0833F4E-845E-4FB1-AC51-91C97D49C83D}" srcOrd="0" destOrd="0" presId="urn:microsoft.com/office/officeart/2005/8/layout/chevron2"/>
    <dgm:cxn modelId="{4E3D6769-AAF6-429C-A139-6A867D42812E}" srcId="{95701C64-98A4-4CD8-8342-08A7A4012396}" destId="{EEEA9534-9899-416F-9B3A-83E1B6E993A8}" srcOrd="2" destOrd="0" parTransId="{F3BDFFFE-BC08-4A91-A6B5-6399251F0537}" sibTransId="{4EA4C7B3-3C52-4DDC-BA45-1943FA4B9626}"/>
    <dgm:cxn modelId="{A1B5346B-25B8-43A3-AD07-ED3F62BF950F}" type="presOf" srcId="{66034551-9F35-4AE5-A4CE-AAA646DF72A0}" destId="{CA6DB808-3B73-467E-A0C5-2CBA9E2A3CE3}" srcOrd="0" destOrd="0" presId="urn:microsoft.com/office/officeart/2005/8/layout/chevron2"/>
    <dgm:cxn modelId="{3856BA53-58A7-44AD-9E58-E2B1A15CE720}" srcId="{4DA6BA9B-F79F-48F6-BA63-454DF709A3DF}" destId="{04449A94-D4C4-4A91-8274-C3D850871E13}" srcOrd="2" destOrd="0" parTransId="{33FC20A4-482B-4FED-8C98-2901463D40BF}" sibTransId="{D91F812C-F92B-4EC0-B623-E1FA481AFD0C}"/>
    <dgm:cxn modelId="{5C553F1F-4818-4B31-BCF9-34EF494BEF99}" type="presOf" srcId="{363CB0E3-AB64-4D7C-AD97-D0519C5B93B9}" destId="{C0222F6A-1016-45B4-9807-052363B42AF9}" srcOrd="0" destOrd="0" presId="urn:microsoft.com/office/officeart/2005/8/layout/chevron2"/>
    <dgm:cxn modelId="{E43AAC69-69B8-4ED4-8673-B9E3D4A7B281}" type="presOf" srcId="{04449A94-D4C4-4A91-8274-C3D850871E13}" destId="{BE32B004-38B8-47EA-8392-37CB5A6C9DCE}" srcOrd="0" destOrd="0" presId="urn:microsoft.com/office/officeart/2005/8/layout/chevron2"/>
    <dgm:cxn modelId="{AB1DA3C3-9F02-4ABE-954D-9FD0F8FC8301}" srcId="{4DA6BA9B-F79F-48F6-BA63-454DF709A3DF}" destId="{66034551-9F35-4AE5-A4CE-AAA646DF72A0}" srcOrd="0" destOrd="0" parTransId="{38B85536-3F3E-4731-8EBE-1005EB36B88B}" sibTransId="{67296A1A-2696-4F37-97BA-670C717F593E}"/>
    <dgm:cxn modelId="{988449F4-F741-4B5C-98FF-C8DEAA1DB8C5}" srcId="{95701C64-98A4-4CD8-8342-08A7A4012396}" destId="{D028FE03-3B2C-4DD0-9AD8-01C5A2020105}" srcOrd="1" destOrd="0" parTransId="{A822D8B6-037B-445A-B13D-0F1A0A7D169E}" sibTransId="{72C4CF3E-318E-4309-81D7-4D5FC6D2A127}"/>
    <dgm:cxn modelId="{55C8504B-2177-49F2-BA6D-25CB37CA4242}" type="presOf" srcId="{95701C64-98A4-4CD8-8342-08A7A4012396}" destId="{B25F31D0-6650-4361-8D87-A668A8EBE903}" srcOrd="0" destOrd="0" presId="urn:microsoft.com/office/officeart/2005/8/layout/chevron2"/>
    <dgm:cxn modelId="{25A7D1BA-856E-4136-9F28-8F4F1958BFFE}" type="presOf" srcId="{E58E5896-5304-4514-9A5C-6101870EDC8B}" destId="{2BBA55BF-D6FA-44A3-BEE4-22C848A6088F}" srcOrd="0" destOrd="1" presId="urn:microsoft.com/office/officeart/2005/8/layout/chevron2"/>
    <dgm:cxn modelId="{B14CBD58-9383-476E-ADA7-66BE264EEA11}" srcId="{363CB0E3-AB64-4D7C-AD97-D0519C5B93B9}" destId="{E58E5896-5304-4514-9A5C-6101870EDC8B}" srcOrd="1" destOrd="0" parTransId="{596249DA-DF2F-4C6D-AD34-9FEEA8AF938A}" sibTransId="{F1A2726E-FCEA-428F-AB6E-E262F42D1389}"/>
    <dgm:cxn modelId="{299CA0B5-C523-4DD3-9F0D-2367850DBB4B}" srcId="{66034551-9F35-4AE5-A4CE-AAA646DF72A0}" destId="{BF49CBF1-6761-4DB5-B5D6-12A9E412527B}" srcOrd="0" destOrd="0" parTransId="{93ECE228-71E9-477C-874D-065F900083EF}" sibTransId="{2EBD1F0F-217D-4392-AACC-A959B486129C}"/>
    <dgm:cxn modelId="{01DE9B28-0A96-40BC-8C62-0698FEC625EB}" srcId="{04449A94-D4C4-4A91-8274-C3D850871E13}" destId="{60CC5752-79E0-4BD9-BACB-B89B7FD92E78}" srcOrd="1" destOrd="0" parTransId="{2FD6443A-9ADE-4BCB-ADA0-52914AB180AD}" sibTransId="{C6EF816C-14B3-42D1-8BFA-BD6AF3C46C38}"/>
    <dgm:cxn modelId="{889A8218-0693-4179-BDB7-1C4FC425CB00}" type="presOf" srcId="{C5A28AB3-A37A-4994-91C4-BDAF52D61715}" destId="{9FE39CB3-3B7A-431E-B4F6-BE35E6BA787D}" srcOrd="0" destOrd="0" presId="urn:microsoft.com/office/officeart/2005/8/layout/chevron2"/>
    <dgm:cxn modelId="{2D1969EB-C4F1-4976-B09F-33AC1A6A7FF0}" srcId="{363CB0E3-AB64-4D7C-AD97-D0519C5B93B9}" destId="{26612FA7-563A-42CC-903A-4AC588417666}" srcOrd="0" destOrd="0" parTransId="{994798AF-4FF5-41BC-9EF2-4C8D543B45B2}" sibTransId="{F73EADD0-E5F6-4591-BDA2-165BC40B2E3D}"/>
    <dgm:cxn modelId="{3D919194-6840-4D42-9E3A-15D2438B68E3}" type="presOf" srcId="{4DA6BA9B-F79F-48F6-BA63-454DF709A3DF}" destId="{3D01E511-66B6-4C1F-A93E-5280DD2B997E}" srcOrd="0" destOrd="0" presId="urn:microsoft.com/office/officeart/2005/8/layout/chevron2"/>
    <dgm:cxn modelId="{B3AF91F4-8EFF-45FB-A5E2-EC750F1D04D4}" type="presOf" srcId="{D028FE03-3B2C-4DD0-9AD8-01C5A2020105}" destId="{9FE39CB3-3B7A-431E-B4F6-BE35E6BA787D}" srcOrd="0" destOrd="1" presId="urn:microsoft.com/office/officeart/2005/8/layout/chevron2"/>
    <dgm:cxn modelId="{DF85D787-436E-40BB-833E-426F5E728E0B}" type="presOf" srcId="{EEEA9534-9899-416F-9B3A-83E1B6E993A8}" destId="{9FE39CB3-3B7A-431E-B4F6-BE35E6BA787D}" srcOrd="0" destOrd="2" presId="urn:microsoft.com/office/officeart/2005/8/layout/chevron2"/>
    <dgm:cxn modelId="{4C479FFA-50C0-4400-898A-104DC61C78BE}" type="presOf" srcId="{60CC5752-79E0-4BD9-BACB-B89B7FD92E78}" destId="{A0833F4E-845E-4FB1-AC51-91C97D49C83D}" srcOrd="0" destOrd="1" presId="urn:microsoft.com/office/officeart/2005/8/layout/chevron2"/>
    <dgm:cxn modelId="{D54CCC0D-A448-4B65-BDF6-D0FC96BADDA2}" type="presOf" srcId="{26612FA7-563A-42CC-903A-4AC588417666}" destId="{2BBA55BF-D6FA-44A3-BEE4-22C848A6088F}" srcOrd="0" destOrd="0" presId="urn:microsoft.com/office/officeart/2005/8/layout/chevron2"/>
    <dgm:cxn modelId="{7A77E338-49D4-4B71-B807-C149A5437726}" srcId="{4DA6BA9B-F79F-48F6-BA63-454DF709A3DF}" destId="{95701C64-98A4-4CD8-8342-08A7A4012396}" srcOrd="3" destOrd="0" parTransId="{D2A58017-E831-4A34-B975-55F6E36A94F3}" sibTransId="{71B2CF40-C0A8-4E50-90A7-931B80EAC63A}"/>
    <dgm:cxn modelId="{4E0DC870-DBDD-4547-BB82-E8FBC96F1DBC}" srcId="{04449A94-D4C4-4A91-8274-C3D850871E13}" destId="{3350EC14-1738-4F55-A5CD-7A982F12FCCA}" srcOrd="0" destOrd="0" parTransId="{F12A411A-B48C-4969-AB80-4C0CF0AFFE66}" sibTransId="{82513CC7-AEDD-450B-9EDC-545E7C7CF120}"/>
    <dgm:cxn modelId="{E19B4391-EB3A-44A6-B6BD-8DC58578403F}" type="presOf" srcId="{8A593767-ADF9-4FF6-AA66-7309CD68AF4C}" destId="{8C4EB740-9F88-417A-B2FF-A177B8A359C6}" srcOrd="0" destOrd="1" presId="urn:microsoft.com/office/officeart/2005/8/layout/chevron2"/>
    <dgm:cxn modelId="{631311D6-1835-4AF7-BC52-8F3DDFA507DF}" type="presOf" srcId="{BF49CBF1-6761-4DB5-B5D6-12A9E412527B}" destId="{8C4EB740-9F88-417A-B2FF-A177B8A359C6}" srcOrd="0" destOrd="0" presId="urn:microsoft.com/office/officeart/2005/8/layout/chevron2"/>
    <dgm:cxn modelId="{99595D38-7EC6-4985-802D-C81B60C856D3}" type="presParOf" srcId="{3D01E511-66B6-4C1F-A93E-5280DD2B997E}" destId="{E379562D-2B9F-48E8-8D44-A038B237DCF9}" srcOrd="0" destOrd="0" presId="urn:microsoft.com/office/officeart/2005/8/layout/chevron2"/>
    <dgm:cxn modelId="{8C9004C4-DD7C-4335-A3D7-6592FB480F47}" type="presParOf" srcId="{E379562D-2B9F-48E8-8D44-A038B237DCF9}" destId="{CA6DB808-3B73-467E-A0C5-2CBA9E2A3CE3}" srcOrd="0" destOrd="0" presId="urn:microsoft.com/office/officeart/2005/8/layout/chevron2"/>
    <dgm:cxn modelId="{D45A46B3-AA73-48C7-93A9-102C8BB25E4A}" type="presParOf" srcId="{E379562D-2B9F-48E8-8D44-A038B237DCF9}" destId="{8C4EB740-9F88-417A-B2FF-A177B8A359C6}" srcOrd="1" destOrd="0" presId="urn:microsoft.com/office/officeart/2005/8/layout/chevron2"/>
    <dgm:cxn modelId="{3C98055B-319C-4904-A50A-4776DE7B36E8}" type="presParOf" srcId="{3D01E511-66B6-4C1F-A93E-5280DD2B997E}" destId="{FC9975E5-80B5-4707-A2AD-45B50FC32A48}" srcOrd="1" destOrd="0" presId="urn:microsoft.com/office/officeart/2005/8/layout/chevron2"/>
    <dgm:cxn modelId="{7B66934C-3C70-41A5-BC22-3799550A834B}" type="presParOf" srcId="{3D01E511-66B6-4C1F-A93E-5280DD2B997E}" destId="{DA1C210A-9A84-4242-BACC-8E09D62F2E54}" srcOrd="2" destOrd="0" presId="urn:microsoft.com/office/officeart/2005/8/layout/chevron2"/>
    <dgm:cxn modelId="{F4BDBECD-47B2-4097-AC73-702DB1DCEF67}" type="presParOf" srcId="{DA1C210A-9A84-4242-BACC-8E09D62F2E54}" destId="{C0222F6A-1016-45B4-9807-052363B42AF9}" srcOrd="0" destOrd="0" presId="urn:microsoft.com/office/officeart/2005/8/layout/chevron2"/>
    <dgm:cxn modelId="{CB92221F-2AF8-4BC2-8473-D2FAE341FE75}" type="presParOf" srcId="{DA1C210A-9A84-4242-BACC-8E09D62F2E54}" destId="{2BBA55BF-D6FA-44A3-BEE4-22C848A6088F}" srcOrd="1" destOrd="0" presId="urn:microsoft.com/office/officeart/2005/8/layout/chevron2"/>
    <dgm:cxn modelId="{65516EB1-A321-42F2-98A4-2EC414B5801C}" type="presParOf" srcId="{3D01E511-66B6-4C1F-A93E-5280DD2B997E}" destId="{0D0182E2-CED2-4515-9EF6-EDDCF8A01280}" srcOrd="3" destOrd="0" presId="urn:microsoft.com/office/officeart/2005/8/layout/chevron2"/>
    <dgm:cxn modelId="{33777890-8170-4AF4-9C96-F763B7B75CDD}" type="presParOf" srcId="{3D01E511-66B6-4C1F-A93E-5280DD2B997E}" destId="{E45D8CEF-A186-481F-BA1D-A63D44F538C8}" srcOrd="4" destOrd="0" presId="urn:microsoft.com/office/officeart/2005/8/layout/chevron2"/>
    <dgm:cxn modelId="{487E0451-E731-4592-813D-FF4CCEE37EB0}" type="presParOf" srcId="{E45D8CEF-A186-481F-BA1D-A63D44F538C8}" destId="{BE32B004-38B8-47EA-8392-37CB5A6C9DCE}" srcOrd="0" destOrd="0" presId="urn:microsoft.com/office/officeart/2005/8/layout/chevron2"/>
    <dgm:cxn modelId="{7B6C147A-ED90-4E59-AF31-F0791DE864F7}" type="presParOf" srcId="{E45D8CEF-A186-481F-BA1D-A63D44F538C8}" destId="{A0833F4E-845E-4FB1-AC51-91C97D49C83D}" srcOrd="1" destOrd="0" presId="urn:microsoft.com/office/officeart/2005/8/layout/chevron2"/>
    <dgm:cxn modelId="{CFAE0C28-2C00-4DFE-A8B9-2F3CF669F40D}" type="presParOf" srcId="{3D01E511-66B6-4C1F-A93E-5280DD2B997E}" destId="{408294DF-7825-488B-BC03-3A866156FF8A}" srcOrd="5" destOrd="0" presId="urn:microsoft.com/office/officeart/2005/8/layout/chevron2"/>
    <dgm:cxn modelId="{9ECA4CAE-7186-4E5F-A1DE-50C4A29186B1}" type="presParOf" srcId="{3D01E511-66B6-4C1F-A93E-5280DD2B997E}" destId="{52C9E601-0AE6-4D01-9F15-B2447A746273}" srcOrd="6" destOrd="0" presId="urn:microsoft.com/office/officeart/2005/8/layout/chevron2"/>
    <dgm:cxn modelId="{7503FC4E-5F9C-4D35-B155-A76D9AFF1A08}" type="presParOf" srcId="{52C9E601-0AE6-4D01-9F15-B2447A746273}" destId="{B25F31D0-6650-4361-8D87-A668A8EBE903}" srcOrd="0" destOrd="0" presId="urn:microsoft.com/office/officeart/2005/8/layout/chevron2"/>
    <dgm:cxn modelId="{1105D37E-B899-442D-B4EE-5891BC659427}" type="presParOf" srcId="{52C9E601-0AE6-4D01-9F15-B2447A746273}" destId="{9FE39CB3-3B7A-431E-B4F6-BE35E6BA78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F1EFDC-F1A8-4386-9AE1-BEC677F9761C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2C735F2-DB45-4170-AA74-F0D421161680}">
      <dgm:prSet phldrT="[Text]" custT="1"/>
      <dgm:spPr/>
      <dgm:t>
        <a:bodyPr/>
        <a:lstStyle/>
        <a:p>
          <a:r>
            <a:rPr lang="th-TH" sz="11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สาเหตุ</a:t>
          </a:r>
          <a:endParaRPr lang="en-US" sz="11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89D85C80-CD5A-48D8-ADB5-6B77A0FE649F}" type="parTrans" cxnId="{390F60BD-2BAA-4FBF-ACD0-832BD1FDA2C3}">
      <dgm:prSet/>
      <dgm:spPr/>
      <dgm:t>
        <a:bodyPr/>
        <a:lstStyle/>
        <a:p>
          <a:endParaRPr lang="en-US" sz="9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EF8CA7D9-4A95-4014-B02E-D2A4FF015837}" type="sibTrans" cxnId="{390F60BD-2BAA-4FBF-ACD0-832BD1FDA2C3}">
      <dgm:prSet/>
      <dgm:spPr/>
      <dgm:t>
        <a:bodyPr/>
        <a:lstStyle/>
        <a:p>
          <a:endParaRPr lang="en-US" sz="9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AD6D85BE-6E88-425C-80E4-F2ADD4A9CBFB}">
      <dgm:prSet phldrT="[Text]" custT="1"/>
      <dgm:spPr/>
      <dgm:t>
        <a:bodyPr/>
        <a:lstStyle/>
        <a:p>
          <a:r>
            <a:rPr lang="th-TH" sz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รายละเอียด</a:t>
          </a:r>
          <a:endParaRPr lang="en-US" sz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700CDB74-6B2B-4240-AE8E-31C6E15B4242}" type="parTrans" cxnId="{6D21643C-D642-4986-B595-628CDC8020D6}">
      <dgm:prSet/>
      <dgm:spPr/>
      <dgm:t>
        <a:bodyPr/>
        <a:lstStyle/>
        <a:p>
          <a:endParaRPr lang="en-US" sz="9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4D324771-3FD0-4C67-844A-7CDD3F5CB760}" type="sibTrans" cxnId="{6D21643C-D642-4986-B595-628CDC8020D6}">
      <dgm:prSet/>
      <dgm:spPr/>
      <dgm:t>
        <a:bodyPr/>
        <a:lstStyle/>
        <a:p>
          <a:endParaRPr lang="en-US" sz="9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EAD647C6-86BF-4992-BAF1-88BCAF0CB023}" type="pres">
      <dgm:prSet presAssocID="{BBF1EFDC-F1A8-4386-9AE1-BEC677F976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50E01A-96EC-44AC-B49B-456669EFD78F}" type="pres">
      <dgm:prSet presAssocID="{D2C735F2-DB45-4170-AA74-F0D421161680}" presName="composite" presStyleCnt="0"/>
      <dgm:spPr/>
    </dgm:pt>
    <dgm:pt modelId="{A8209A28-C60D-4A17-9079-23B2AB4FD2B7}" type="pres">
      <dgm:prSet presAssocID="{D2C735F2-DB45-4170-AA74-F0D421161680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E2CA0-B39D-432B-B3C7-E9FD1A0605F9}" type="pres">
      <dgm:prSet presAssocID="{D2C735F2-DB45-4170-AA74-F0D421161680}" presName="descendantText" presStyleLbl="alignAcc1" presStyleIdx="0" presStyleCnt="1" custLinFactNeighborX="3241" custLinFactNeighborY="-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0F60BD-2BAA-4FBF-ACD0-832BD1FDA2C3}" srcId="{BBF1EFDC-F1A8-4386-9AE1-BEC677F9761C}" destId="{D2C735F2-DB45-4170-AA74-F0D421161680}" srcOrd="0" destOrd="0" parTransId="{89D85C80-CD5A-48D8-ADB5-6B77A0FE649F}" sibTransId="{EF8CA7D9-4A95-4014-B02E-D2A4FF015837}"/>
    <dgm:cxn modelId="{6F97466D-EA72-4C1C-AED1-AEF13D7431F0}" type="presOf" srcId="{D2C735F2-DB45-4170-AA74-F0D421161680}" destId="{A8209A28-C60D-4A17-9079-23B2AB4FD2B7}" srcOrd="0" destOrd="0" presId="urn:microsoft.com/office/officeart/2005/8/layout/chevron2"/>
    <dgm:cxn modelId="{4EA5B56F-D5BE-4496-9C29-CEBE56334DB8}" type="presOf" srcId="{BBF1EFDC-F1A8-4386-9AE1-BEC677F9761C}" destId="{EAD647C6-86BF-4992-BAF1-88BCAF0CB023}" srcOrd="0" destOrd="0" presId="urn:microsoft.com/office/officeart/2005/8/layout/chevron2"/>
    <dgm:cxn modelId="{6D21643C-D642-4986-B595-628CDC8020D6}" srcId="{D2C735F2-DB45-4170-AA74-F0D421161680}" destId="{AD6D85BE-6E88-425C-80E4-F2ADD4A9CBFB}" srcOrd="0" destOrd="0" parTransId="{700CDB74-6B2B-4240-AE8E-31C6E15B4242}" sibTransId="{4D324771-3FD0-4C67-844A-7CDD3F5CB760}"/>
    <dgm:cxn modelId="{7A57B6CF-CF1C-466E-BBB7-69D434532AFA}" type="presOf" srcId="{AD6D85BE-6E88-425C-80E4-F2ADD4A9CBFB}" destId="{A3CE2CA0-B39D-432B-B3C7-E9FD1A0605F9}" srcOrd="0" destOrd="0" presId="urn:microsoft.com/office/officeart/2005/8/layout/chevron2"/>
    <dgm:cxn modelId="{909E89C1-CE72-4C13-A9AA-3403495A8089}" type="presParOf" srcId="{EAD647C6-86BF-4992-BAF1-88BCAF0CB023}" destId="{6850E01A-96EC-44AC-B49B-456669EFD78F}" srcOrd="0" destOrd="0" presId="urn:microsoft.com/office/officeart/2005/8/layout/chevron2"/>
    <dgm:cxn modelId="{09B01FF2-97E7-4444-8035-314720523124}" type="presParOf" srcId="{6850E01A-96EC-44AC-B49B-456669EFD78F}" destId="{A8209A28-C60D-4A17-9079-23B2AB4FD2B7}" srcOrd="0" destOrd="0" presId="urn:microsoft.com/office/officeart/2005/8/layout/chevron2"/>
    <dgm:cxn modelId="{2732A11F-3D78-46A4-B948-B5E61A5B6459}" type="presParOf" srcId="{6850E01A-96EC-44AC-B49B-456669EFD78F}" destId="{A3CE2CA0-B39D-432B-B3C7-E9FD1A0605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E9C0E-09E6-467F-9B4F-4058609EDB18}">
      <dsp:nvSpPr>
        <dsp:cNvPr id="0" name=""/>
        <dsp:cNvSpPr/>
      </dsp:nvSpPr>
      <dsp:spPr>
        <a:xfrm>
          <a:off x="707987" y="0"/>
          <a:ext cx="8023859" cy="215450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C90C8-D22E-4AB0-AEF5-BE975D3663DE}">
      <dsp:nvSpPr>
        <dsp:cNvPr id="0" name=""/>
        <dsp:cNvSpPr/>
      </dsp:nvSpPr>
      <dsp:spPr>
        <a:xfrm>
          <a:off x="293381" y="646351"/>
          <a:ext cx="2831950" cy="861801"/>
        </a:xfrm>
        <a:prstGeom prst="roundRect">
          <a:avLst/>
        </a:prstGeom>
        <a:solidFill>
          <a:srgbClr val="CFE5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สำนักงาน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การตรวจเงินแผ่นดิน</a:t>
          </a:r>
          <a:endParaRPr lang="en-US" sz="1400" b="1" kern="1200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335451" y="688421"/>
        <a:ext cx="2747810" cy="777661"/>
      </dsp:txXfrm>
    </dsp:sp>
    <dsp:sp modelId="{C125C762-1906-4548-87F4-3F6F50CDB119}">
      <dsp:nvSpPr>
        <dsp:cNvPr id="0" name=""/>
        <dsp:cNvSpPr/>
      </dsp:nvSpPr>
      <dsp:spPr>
        <a:xfrm>
          <a:off x="3303942" y="646351"/>
          <a:ext cx="2831950" cy="861801"/>
        </a:xfrm>
        <a:prstGeom prst="roundRect">
          <a:avLst/>
        </a:prstGeom>
        <a:solidFill>
          <a:srgbClr val="A2DBE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ysClr val="windowText" lastClr="0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รายงานการเงิน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ysClr val="windowText" lastClr="0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30 ก.ย. 2564</a:t>
          </a:r>
          <a:endParaRPr lang="en-US" sz="1400" b="1" kern="1200" dirty="0">
            <a:solidFill>
              <a:sysClr val="windowText" lastClr="0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3346012" y="688421"/>
        <a:ext cx="2747810" cy="777661"/>
      </dsp:txXfrm>
    </dsp:sp>
    <dsp:sp modelId="{BBCACA8B-3F56-4E0E-AA38-890D0BA14215}">
      <dsp:nvSpPr>
        <dsp:cNvPr id="0" name=""/>
        <dsp:cNvSpPr/>
      </dsp:nvSpPr>
      <dsp:spPr>
        <a:xfrm>
          <a:off x="6314502" y="646351"/>
          <a:ext cx="2831950" cy="861801"/>
        </a:xfrm>
        <a:prstGeom prst="roundRect">
          <a:avLst/>
        </a:prstGeom>
        <a:solidFill>
          <a:srgbClr val="8CC5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ysClr val="windowText" lastClr="0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รายงานข้อเสนอแนะการตรวจสอบ</a:t>
          </a:r>
          <a:endParaRPr lang="en-US" sz="1400" b="1" kern="1200" dirty="0">
            <a:solidFill>
              <a:sysClr val="windowText" lastClr="0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6356572" y="688421"/>
        <a:ext cx="2747810" cy="7776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E9C0E-09E6-467F-9B4F-4058609EDB18}">
      <dsp:nvSpPr>
        <dsp:cNvPr id="0" name=""/>
        <dsp:cNvSpPr/>
      </dsp:nvSpPr>
      <dsp:spPr>
        <a:xfrm>
          <a:off x="707987" y="0"/>
          <a:ext cx="8023859" cy="201976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C90C8-D22E-4AB0-AEF5-BE975D3663DE}">
      <dsp:nvSpPr>
        <dsp:cNvPr id="0" name=""/>
        <dsp:cNvSpPr/>
      </dsp:nvSpPr>
      <dsp:spPr>
        <a:xfrm>
          <a:off x="268030" y="605930"/>
          <a:ext cx="2831950" cy="8079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กระทรวงมหาดไทย</a:t>
          </a:r>
          <a:endParaRPr lang="en-US" sz="210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307469" y="645369"/>
        <a:ext cx="2753072" cy="729029"/>
      </dsp:txXfrm>
    </dsp:sp>
    <dsp:sp modelId="{C125C762-1906-4548-87F4-3F6F50CDB119}">
      <dsp:nvSpPr>
        <dsp:cNvPr id="0" name=""/>
        <dsp:cNvSpPr/>
      </dsp:nvSpPr>
      <dsp:spPr>
        <a:xfrm>
          <a:off x="3303942" y="605930"/>
          <a:ext cx="2831950" cy="807907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กรมการพัฒนาชุมชน</a:t>
          </a:r>
          <a:endParaRPr lang="en-US" sz="210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3343381" y="645369"/>
        <a:ext cx="2753072" cy="729029"/>
      </dsp:txXfrm>
    </dsp:sp>
    <dsp:sp modelId="{BBCACA8B-3F56-4E0E-AA38-890D0BA14215}">
      <dsp:nvSpPr>
        <dsp:cNvPr id="0" name=""/>
        <dsp:cNvSpPr/>
      </dsp:nvSpPr>
      <dsp:spPr>
        <a:xfrm>
          <a:off x="6339854" y="605930"/>
          <a:ext cx="2831950" cy="807907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สำนักงานกองทุนพัฒนาบทบาทสตรี</a:t>
          </a:r>
          <a:endParaRPr lang="en-US" sz="160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6379293" y="645369"/>
        <a:ext cx="2753072" cy="729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DB808-3B73-467E-A0C5-2CBA9E2A3CE3}">
      <dsp:nvSpPr>
        <dsp:cNvPr id="0" name=""/>
        <dsp:cNvSpPr/>
      </dsp:nvSpPr>
      <dsp:spPr>
        <a:xfrm rot="5400000">
          <a:off x="-188797" y="191048"/>
          <a:ext cx="1258652" cy="88105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การสื่อสาร</a:t>
          </a:r>
          <a:endParaRPr lang="en-US" sz="1100" b="1" kern="1200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 rot="-5400000">
        <a:off x="1" y="442778"/>
        <a:ext cx="881056" cy="377596"/>
      </dsp:txXfrm>
    </dsp:sp>
    <dsp:sp modelId="{8C4EB740-9F88-417A-B2FF-A177B8A359C6}">
      <dsp:nvSpPr>
        <dsp:cNvPr id="0" name=""/>
        <dsp:cNvSpPr/>
      </dsp:nvSpPr>
      <dsp:spPr>
        <a:xfrm rot="5400000">
          <a:off x="2571717" y="-1690661"/>
          <a:ext cx="818124" cy="4199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1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ลูกหนี้เข้าใจว่าเป็นเงินให้เปล่าไม่ต้องคืน</a:t>
          </a:r>
          <a:endParaRPr lang="en-US" sz="110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1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การสร้างความเข้าใจกับผู้ที่มีส่วนเกี่ยวข้องยังไม่ชัดเจน</a:t>
          </a:r>
          <a:endParaRPr lang="en-US" sz="110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 rot="-5400000">
        <a:off x="881056" y="39938"/>
        <a:ext cx="4159508" cy="738248"/>
      </dsp:txXfrm>
    </dsp:sp>
    <dsp:sp modelId="{C0222F6A-1016-45B4-9807-052363B42AF9}">
      <dsp:nvSpPr>
        <dsp:cNvPr id="0" name=""/>
        <dsp:cNvSpPr/>
      </dsp:nvSpPr>
      <dsp:spPr>
        <a:xfrm rot="5400000">
          <a:off x="-188797" y="1250323"/>
          <a:ext cx="1258652" cy="88105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โรคระบาด/สภาวะเศรษฐกิจ</a:t>
          </a:r>
          <a:endParaRPr lang="en-US" sz="1100" b="1" kern="1200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 rot="-5400000">
        <a:off x="1" y="1502053"/>
        <a:ext cx="881056" cy="377596"/>
      </dsp:txXfrm>
    </dsp:sp>
    <dsp:sp modelId="{2BBA55BF-D6FA-44A3-BEE4-22C848A6088F}">
      <dsp:nvSpPr>
        <dsp:cNvPr id="0" name=""/>
        <dsp:cNvSpPr/>
      </dsp:nvSpPr>
      <dsp:spPr>
        <a:xfrm rot="5400000">
          <a:off x="2571502" y="-628920"/>
          <a:ext cx="818554" cy="4199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1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โรคติดเชื้อไวรัสโคโรนา 2019 ส่งผลต่อรายได้ ที่ส่วนใหญ่มีอาชีพค้าขาย</a:t>
          </a:r>
          <a:endParaRPr lang="en-US" sz="110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1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พฤติกรรมผู้บริโภคเปลี่ยนเป็นซื้อของออนไลน์</a:t>
          </a:r>
          <a:endParaRPr lang="en-US" sz="110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1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วัตถุดิบ ต้นทุนมีราคาสูงขึ้น</a:t>
          </a:r>
          <a:endParaRPr lang="en-US" sz="110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 rot="-5400000">
        <a:off x="881057" y="1101484"/>
        <a:ext cx="4159487" cy="738636"/>
      </dsp:txXfrm>
    </dsp:sp>
    <dsp:sp modelId="{BE32B004-38B8-47EA-8392-37CB5A6C9DCE}">
      <dsp:nvSpPr>
        <dsp:cNvPr id="0" name=""/>
        <dsp:cNvSpPr/>
      </dsp:nvSpPr>
      <dsp:spPr>
        <a:xfrm rot="5400000">
          <a:off x="-188797" y="2309598"/>
          <a:ext cx="1258652" cy="88105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นำเงินไปใช้ผิดวัตถุประสงค์</a:t>
          </a:r>
          <a:endParaRPr lang="en-US" sz="1100" b="1" kern="1200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 rot="-5400000">
        <a:off x="1" y="2561328"/>
        <a:ext cx="881056" cy="377596"/>
      </dsp:txXfrm>
    </dsp:sp>
    <dsp:sp modelId="{A0833F4E-845E-4FB1-AC51-91C97D49C83D}">
      <dsp:nvSpPr>
        <dsp:cNvPr id="0" name=""/>
        <dsp:cNvSpPr/>
      </dsp:nvSpPr>
      <dsp:spPr>
        <a:xfrm rot="5400000">
          <a:off x="2571717" y="430139"/>
          <a:ext cx="818124" cy="4199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1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ลูกหนี้นำเงินไปแบ่งกัน</a:t>
          </a:r>
          <a:endParaRPr lang="en-US" sz="110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1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นำเงินกู้ไปใช้หนี้นอกระบบ</a:t>
          </a:r>
          <a:endParaRPr lang="en-US" sz="110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1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ไม่ได้นำเงินไปใช้ตามโครงการที่ขอรับการสนับสนุน</a:t>
          </a:r>
          <a:endParaRPr lang="en-US" sz="110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 rot="-5400000">
        <a:off x="881056" y="2160738"/>
        <a:ext cx="4159508" cy="7382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DB808-3B73-467E-A0C5-2CBA9E2A3CE3}">
      <dsp:nvSpPr>
        <dsp:cNvPr id="0" name=""/>
        <dsp:cNvSpPr/>
      </dsp:nvSpPr>
      <dsp:spPr>
        <a:xfrm rot="5400000">
          <a:off x="-182044" y="184999"/>
          <a:ext cx="1213632" cy="84954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900" b="1" kern="1200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โครงสร้างกองทุนพัฒนาบทบาทสตรี กทม.</a:t>
          </a:r>
          <a:endParaRPr lang="en-US" sz="900" b="1" kern="1200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 rot="-5400000">
        <a:off x="1" y="427725"/>
        <a:ext cx="849542" cy="364090"/>
      </dsp:txXfrm>
    </dsp:sp>
    <dsp:sp modelId="{8C4EB740-9F88-417A-B2FF-A177B8A359C6}">
      <dsp:nvSpPr>
        <dsp:cNvPr id="0" name=""/>
        <dsp:cNvSpPr/>
      </dsp:nvSpPr>
      <dsp:spPr>
        <a:xfrm rot="5400000">
          <a:off x="2565650" y="-1716108"/>
          <a:ext cx="789276" cy="42214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95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การปกครองรูปแบบพิเศษ พื้นที่ 6 โซน 50 เขต</a:t>
          </a:r>
          <a:endParaRPr lang="en-US" sz="95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95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โครงสร้างหลังควบรวม ประกอบด้วย อกส.กทม./ อกส.เขต 50 เขต/คณะทำงานขับเคลื่อนฯ กทม./คณะทำงานขับเคลื่อนฯ เขต 50 เขต สำนักงานเลขานุการ </a:t>
          </a:r>
          <a:br>
            <a:rPr lang="th-TH" sz="95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95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อกส.กทม. ข้าราชการ 3 ราย พนักงานกองทุน 5 ราย พนักงานจ้างเหมา 6 ราย</a:t>
          </a:r>
          <a:endParaRPr lang="en-US" sz="95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 rot="-5400000">
        <a:off x="849543" y="38528"/>
        <a:ext cx="4182963" cy="712218"/>
      </dsp:txXfrm>
    </dsp:sp>
    <dsp:sp modelId="{C0222F6A-1016-45B4-9807-052363B42AF9}">
      <dsp:nvSpPr>
        <dsp:cNvPr id="0" name=""/>
        <dsp:cNvSpPr/>
      </dsp:nvSpPr>
      <dsp:spPr>
        <a:xfrm rot="5400000">
          <a:off x="-182044" y="1251516"/>
          <a:ext cx="1213632" cy="849542"/>
        </a:xfrm>
        <a:prstGeom prst="chevron">
          <a:avLst/>
        </a:prstGeom>
        <a:solidFill>
          <a:schemeClr val="accent4">
            <a:hueOff val="-3732583"/>
            <a:satOff val="1753"/>
            <a:lumOff val="653"/>
            <a:alphaOff val="0"/>
          </a:schemeClr>
        </a:solidFill>
        <a:ln w="12700" cap="flat" cmpd="sng" algn="ctr">
          <a:solidFill>
            <a:schemeClr val="accent4">
              <a:hueOff val="-3732583"/>
              <a:satOff val="1753"/>
              <a:lumOff val="6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900" b="1" kern="1200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การพิจารณาอนุมัติ</a:t>
          </a:r>
          <a:endParaRPr lang="en-US" sz="900" b="1" kern="1200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 rot="-5400000">
        <a:off x="1" y="1494242"/>
        <a:ext cx="849542" cy="364090"/>
      </dsp:txXfrm>
    </dsp:sp>
    <dsp:sp modelId="{2BBA55BF-D6FA-44A3-BEE4-22C848A6088F}">
      <dsp:nvSpPr>
        <dsp:cNvPr id="0" name=""/>
        <dsp:cNvSpPr/>
      </dsp:nvSpPr>
      <dsp:spPr>
        <a:xfrm rot="5400000">
          <a:off x="2565858" y="-646843"/>
          <a:ext cx="788861" cy="42214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3732583"/>
              <a:satOff val="1753"/>
              <a:lumOff val="6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95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ก่อนควบรวม </a:t>
          </a:r>
          <a:r>
            <a:rPr lang="en-US" sz="95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: </a:t>
          </a:r>
          <a:r>
            <a:rPr lang="th-TH" sz="95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อยู่ในการกำกับดูแลของกระทรวง พม.</a:t>
          </a:r>
          <a:endParaRPr lang="en-US" sz="95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95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หลังควบรวม </a:t>
          </a:r>
          <a:r>
            <a:rPr lang="en-US" sz="95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: </a:t>
          </a:r>
          <a:r>
            <a:rPr lang="th-TH" sz="95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1. ปี 60 – 65 มี 3 กลไก คณะทำงานขับเคลื่อนเขต/คณะทำงานขับเคลื่อนฯ กทม./อกส.กทม.  2. คกส. แต่งตั้ง อกส.เขต โดย ปี 66 ยังไม่มีการพิจารณาอนุมัติโครงการ</a:t>
          </a:r>
          <a:endParaRPr lang="en-US" sz="95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 rot="-5400000">
        <a:off x="849543" y="1107981"/>
        <a:ext cx="4182983" cy="711843"/>
      </dsp:txXfrm>
    </dsp:sp>
    <dsp:sp modelId="{BE32B004-38B8-47EA-8392-37CB5A6C9DCE}">
      <dsp:nvSpPr>
        <dsp:cNvPr id="0" name=""/>
        <dsp:cNvSpPr/>
      </dsp:nvSpPr>
      <dsp:spPr>
        <a:xfrm rot="5400000">
          <a:off x="-182044" y="2318033"/>
          <a:ext cx="1213632" cy="849542"/>
        </a:xfrm>
        <a:prstGeom prst="chevron">
          <a:avLst/>
        </a:prstGeom>
        <a:solidFill>
          <a:schemeClr val="accent4">
            <a:hueOff val="-7465166"/>
            <a:satOff val="3507"/>
            <a:lumOff val="1306"/>
            <a:alphaOff val="0"/>
          </a:schemeClr>
        </a:solidFill>
        <a:ln w="12700" cap="flat" cmpd="sng" algn="ctr">
          <a:solidFill>
            <a:schemeClr val="accent4">
              <a:hueOff val="-7465166"/>
              <a:satOff val="3507"/>
              <a:lumOff val="13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900" b="1" kern="1200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อาชีพของลูกหนี้</a:t>
          </a:r>
          <a:endParaRPr lang="en-US" sz="900" b="1" kern="1200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 rot="-5400000">
        <a:off x="1" y="2560759"/>
        <a:ext cx="849542" cy="364090"/>
      </dsp:txXfrm>
    </dsp:sp>
    <dsp:sp modelId="{A0833F4E-845E-4FB1-AC51-91C97D49C83D}">
      <dsp:nvSpPr>
        <dsp:cNvPr id="0" name=""/>
        <dsp:cNvSpPr/>
      </dsp:nvSpPr>
      <dsp:spPr>
        <a:xfrm rot="5400000">
          <a:off x="2565858" y="419673"/>
          <a:ext cx="788861" cy="42214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7465166"/>
              <a:satOff val="3507"/>
              <a:lumOff val="13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0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ส่วนใหญ่มีอาชีพค้าขาย เช่น ขายของชำ ขายอาหารตามสั่ง ขายข้าวราดแกง </a:t>
          </a:r>
          <a:br>
            <a:rPr lang="th-TH" sz="10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10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ขายเสื้อผ้า ฯลฯ</a:t>
          </a:r>
          <a:endParaRPr lang="en-US" sz="100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0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กำหนดงวดชำระเป็นรายเดือน หนี้เกินกำหนดชำระเพิ่มเป็นรายเดือน</a:t>
          </a:r>
          <a:endParaRPr lang="en-US" sz="100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 rot="-5400000">
        <a:off x="849543" y="2174498"/>
        <a:ext cx="4182983" cy="711843"/>
      </dsp:txXfrm>
    </dsp:sp>
    <dsp:sp modelId="{B25F31D0-6650-4361-8D87-A668A8EBE903}">
      <dsp:nvSpPr>
        <dsp:cNvPr id="0" name=""/>
        <dsp:cNvSpPr/>
      </dsp:nvSpPr>
      <dsp:spPr>
        <a:xfrm rot="5400000">
          <a:off x="-182044" y="3384550"/>
          <a:ext cx="1213632" cy="849542"/>
        </a:xfrm>
        <a:prstGeom prst="chevron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accent4">
              <a:hueOff val="-11197749"/>
              <a:satOff val="5260"/>
              <a:lumOff val="1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900" b="1" kern="1200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ประชากรแฝง</a:t>
          </a:r>
          <a:endParaRPr lang="en-US" sz="900" b="1" kern="1200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 rot="-5400000">
        <a:off x="1" y="3627276"/>
        <a:ext cx="849542" cy="364090"/>
      </dsp:txXfrm>
    </dsp:sp>
    <dsp:sp modelId="{9FE39CB3-3B7A-431E-B4F6-BE35E6BA787D}">
      <dsp:nvSpPr>
        <dsp:cNvPr id="0" name=""/>
        <dsp:cNvSpPr/>
      </dsp:nvSpPr>
      <dsp:spPr>
        <a:xfrm rot="5400000">
          <a:off x="2565858" y="1486189"/>
          <a:ext cx="788861" cy="42214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1197749"/>
              <a:satOff val="5260"/>
              <a:lumOff val="1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95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บางส่วนเป็นประชากรแฝง ได้รับเงินกู้ก็กลับภูมิลำเนา</a:t>
          </a:r>
          <a:endParaRPr lang="en-US" sz="95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95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ไม่มีความสัมพันธ์หรือรู้จักกันเป็นการส่วนตัว นำเงินกู้มาแบ่งกัน</a:t>
          </a:r>
          <a:endParaRPr lang="en-US" sz="95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95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ย้ายที่อยู่ เปลี่ยนเบอร์โทรศัพท์ใหม่โดยไม่แจ้งกองทุนฯ</a:t>
          </a:r>
          <a:endParaRPr lang="en-US" sz="95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 rot="-5400000">
        <a:off x="849543" y="3241014"/>
        <a:ext cx="4182983" cy="7118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09A28-C60D-4A17-9079-23B2AB4FD2B7}">
      <dsp:nvSpPr>
        <dsp:cNvPr id="0" name=""/>
        <dsp:cNvSpPr/>
      </dsp:nvSpPr>
      <dsp:spPr>
        <a:xfrm rot="5400000">
          <a:off x="-103616" y="104292"/>
          <a:ext cx="690779" cy="48354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สาเหตุ</a:t>
          </a:r>
          <a:endParaRPr lang="en-US" sz="110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 rot="-5400000">
        <a:off x="2" y="242448"/>
        <a:ext cx="483545" cy="207234"/>
      </dsp:txXfrm>
    </dsp:sp>
    <dsp:sp modelId="{A3CE2CA0-B39D-432B-B3C7-E9FD1A0605F9}">
      <dsp:nvSpPr>
        <dsp:cNvPr id="0" name=""/>
        <dsp:cNvSpPr/>
      </dsp:nvSpPr>
      <dsp:spPr>
        <a:xfrm rot="5400000">
          <a:off x="843730" y="-360183"/>
          <a:ext cx="449243" cy="116961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kern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รายละเอียด</a:t>
          </a:r>
          <a:endParaRPr lang="en-US" sz="1200" kern="1200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 rot="-5400000">
        <a:off x="483545" y="21932"/>
        <a:ext cx="1147683" cy="405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0.02831</cdr:x>
      <cdr:y>0.76721</cdr:y>
    </cdr:from>
    <cdr:to>
      <cdr:x>0.13295</cdr:x>
      <cdr:y>0.86285</cdr:y>
    </cdr:to>
    <cdr:sp macro="" textlink="">
      <cdr:nvSpPr>
        <cdr:cNvPr id="3" name="Google Shape;1346;p36">
          <a:extLst xmlns:a="http://schemas.openxmlformats.org/drawingml/2006/main">
            <a:ext uri="{FF2B5EF4-FFF2-40B4-BE49-F238E27FC236}">
              <a16:creationId xmlns:a16="http://schemas.microsoft.com/office/drawing/2014/main" id="{E6380EC4-6F27-8F32-0FB0-65C8D45BF603}"/>
            </a:ext>
          </a:extLst>
        </cdr:cNvPr>
        <cdr:cNvSpPr txBox="1"/>
      </cdr:nvSpPr>
      <cdr:spPr>
        <a:xfrm xmlns:a="http://schemas.openxmlformats.org/drawingml/2006/main">
          <a:off x="135829" y="2600265"/>
          <a:ext cx="502110" cy="324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0" tIns="121900" rIns="0" bIns="121900" anchor="ctr" anchorCtr="0">
          <a:noAutofit/>
        </a:bodyPr>
        <a:lstStyle xmlns:a="http://schemas.openxmlformats.org/drawingml/2006/main">
          <a:defPPr>
            <a:defRPr lang="th-TH"/>
          </a:defPPr>
          <a:lvl1pPr marL="0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585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9170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754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8339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924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7509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7093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6678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100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rPr>
            <a:t>ร้อยละ</a:t>
          </a:r>
          <a:endParaRPr sz="1100" b="1" dirty="0">
            <a:solidFill>
              <a:srgbClr val="C00000"/>
            </a:solidFill>
            <a:latin typeface="Chulabhorn Likit Text" panose="00000500000000000000" pitchFamily="50" charset="-34"/>
            <a:ea typeface="Fira Sans Extra Condensed Medium"/>
            <a:cs typeface="Chulabhorn Likit Text" panose="00000500000000000000" pitchFamily="50" charset="-34"/>
            <a:sym typeface="Fira Sans Extra Condensed Medium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0.01055</cdr:x>
      <cdr:y>0.84942</cdr:y>
    </cdr:from>
    <cdr:to>
      <cdr:x>0.06297</cdr:x>
      <cdr:y>0.91855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560" y="3555831"/>
          <a:ext cx="474563" cy="289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คดี</a:t>
          </a:r>
        </a:p>
      </cdr:txBody>
    </cdr:sp>
  </cdr:relSizeAnchor>
  <cdr:relSizeAnchor xmlns:cdr="http://schemas.openxmlformats.org/drawingml/2006/chartDrawing">
    <cdr:from>
      <cdr:x>0.19595</cdr:x>
      <cdr:y>0.04112</cdr:y>
    </cdr:from>
    <cdr:to>
      <cdr:x>0.3129</cdr:x>
      <cdr:y>0.11986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1774247" y="172129"/>
          <a:ext cx="1058899" cy="329609"/>
        </a:xfrm>
        <a:prstGeom xmlns:a="http://schemas.openxmlformats.org/drawingml/2006/main" prst="rect">
          <a:avLst/>
        </a:prstGeom>
        <a:solidFill xmlns:a="http://schemas.openxmlformats.org/drawingml/2006/main">
          <a:srgbClr val="FFFFDD"/>
        </a:solidFill>
        <a:ln xmlns:a="http://schemas.openxmlformats.org/drawingml/2006/main" w="9525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r>
            <a:rPr lang="th-TH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เพิ่มขึ้น</a:t>
          </a:r>
          <a:r>
            <a:rPr lang="th-TH" sz="11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 </a:t>
          </a:r>
          <a:r>
            <a:rPr lang="th-TH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13</a:t>
          </a:r>
          <a:r>
            <a:rPr lang="th-TH" sz="11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 คดี</a:t>
          </a:r>
          <a:endParaRPr lang="th-TH" sz="1100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0.81036</cdr:y>
    </cdr:from>
    <cdr:to>
      <cdr:x>0.10145</cdr:x>
      <cdr:y>0.89505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698500" y="3159582"/>
          <a:ext cx="889006" cy="330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โครงการ</a:t>
          </a:r>
          <a:endParaRPr lang="th-TH" sz="1400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0.27692</cdr:x>
      <cdr:y>0.0619</cdr:y>
    </cdr:from>
    <cdr:to>
      <cdr:x>0.34296</cdr:x>
      <cdr:y>0.18119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2426683" y="242535"/>
          <a:ext cx="578708" cy="46741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3175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>
            <a:lnSpc>
              <a:spcPct val="120000"/>
            </a:lnSpc>
          </a:pPr>
          <a:r>
            <a:rPr lang="th-TH" sz="10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เพิ่มขึ้น</a:t>
          </a:r>
        </a:p>
        <a:p xmlns:a="http://schemas.openxmlformats.org/drawingml/2006/main">
          <a:pPr algn="ctr">
            <a:lnSpc>
              <a:spcPct val="120000"/>
            </a:lnSpc>
          </a:pPr>
          <a:r>
            <a:rPr lang="th-TH" sz="10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+ 146</a:t>
          </a:r>
          <a:endParaRPr lang="th-TH" sz="1000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0.24076</cdr:x>
      <cdr:y>0.18961</cdr:y>
    </cdr:from>
    <cdr:to>
      <cdr:x>0.59713</cdr:x>
      <cdr:y>0.34555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191" y="274691"/>
          <a:ext cx="676738" cy="225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th-TH" sz="1100" b="1" dirty="0" smtClean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 14.29</a:t>
          </a:r>
          <a:endParaRPr lang="th-TH" sz="1100" b="1" dirty="0">
            <a:solidFill>
              <a:srgbClr val="C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6" y="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A74C7-ACB0-4EC4-AC49-EABDB89AEE9D}" type="datetimeFigureOut">
              <a:rPr lang="th-TH" smtClean="0"/>
              <a:t>29/09/66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2024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2076" y="952024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E47EA-5A7A-4822-8210-06A4D03C7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515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6" y="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BFDC-ECE7-43E2-87D2-133B36FE0225}" type="datetimeFigureOut">
              <a:rPr lang="th-TH" smtClean="0"/>
              <a:t>29/09/66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3450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2827"/>
            <a:ext cx="5511800" cy="3946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20245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6" y="9520245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51A1-A190-4FE8-BD22-59A8BF5E5BA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97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16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3716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7556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30704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3291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5657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69158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82226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75591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93394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255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16609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0745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0839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61415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35089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15187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06532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50021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12227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5155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7813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1708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332186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6558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45863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6210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63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47839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64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95306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65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20890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66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85760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45EBE-8949-4B8A-9DD2-810D76ED3261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97859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92649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55949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89025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43241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53559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53541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32452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3690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318602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091078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98026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51A1-A190-4FE8-BD22-59A8BF5E5BA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457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508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16303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51A1-A190-4FE8-BD22-59A8BF5E5BA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457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42153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51A1-A190-4FE8-BD22-59A8BF5E5BA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457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86346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51A1-A190-4FE8-BD22-59A8BF5E5BA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457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24950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51A1-A190-4FE8-BD22-59A8BF5E5BA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457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53516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51A1-A190-4FE8-BD22-59A8BF5E5BA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457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7653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51A1-A190-4FE8-BD22-59A8BF5E5BA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457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17299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52842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2376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8113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85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91756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7848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29/09/66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75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29/09/66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296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29/09/66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6994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32617-F728-4345-9B63-C0B5F79D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96419-4C10-4573-9A34-A9E44962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271FF-57D3-46C2-B896-B112906AE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3037F-AC0A-45F2-9BE0-E2564EE6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C0DB9A4-7C00-41BB-B303-4E91C2072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7351E8-B1DF-47F2-BEAE-438019E48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500" y="1703917"/>
            <a:ext cx="8763000" cy="3606799"/>
          </a:xfrm>
          <a:prstGeom prst="rect">
            <a:avLst/>
          </a:prstGeom>
        </p:spPr>
        <p:txBody>
          <a:bodyPr/>
          <a:lstStyle>
            <a:lvl1pPr>
              <a:spcAft>
                <a:spcPts val="750"/>
              </a:spcAft>
              <a:defRPr/>
            </a:lvl1pPr>
            <a:lvl2pPr>
              <a:spcAft>
                <a:spcPts val="750"/>
              </a:spcAft>
              <a:defRPr/>
            </a:lvl2pPr>
            <a:lvl3pPr>
              <a:spcAft>
                <a:spcPts val="750"/>
              </a:spcAft>
              <a:defRPr/>
            </a:lvl3pPr>
            <a:lvl4pPr>
              <a:spcAft>
                <a:spcPts val="750"/>
              </a:spcAft>
              <a:defRPr/>
            </a:lvl4pPr>
            <a:lvl5pPr>
              <a:spcAft>
                <a:spcPts val="75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1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29/09/66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676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29/09/66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449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29/09/66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615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29/09/66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37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29/09/66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260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29/09/66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3796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29/09/66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669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29/09/66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24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70FC-0B66-45F4-862E-AC35BDE9927B}" type="datetimeFigureOut">
              <a:rPr lang="th-TH" smtClean="0"/>
              <a:t>29/09/66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303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2" r:id="rId12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1.jpeg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14.png"/><Relationship Id="rId10" Type="http://schemas.openxmlformats.org/officeDocument/2006/relationships/diagramData" Target="../diagrams/data2.xml"/><Relationship Id="rId4" Type="http://schemas.openxmlformats.org/officeDocument/2006/relationships/image" Target="../media/image13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2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22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23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4.png"/><Relationship Id="rId3" Type="http://schemas.openxmlformats.org/officeDocument/2006/relationships/diagramData" Target="../diagrams/data3.xml"/><Relationship Id="rId21" Type="http://schemas.openxmlformats.org/officeDocument/2006/relationships/image" Target="../media/image7.png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49.xml"/><Relationship Id="rId16" Type="http://schemas.openxmlformats.org/officeDocument/2006/relationships/diagramColors" Target="../diagrams/colors5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19" Type="http://schemas.openxmlformats.org/officeDocument/2006/relationships/image" Target="../media/image5.png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openxmlformats.org/officeDocument/2006/relationships/image" Target="../media/image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รูปแบบอิสระ: รูปร่าง 47">
            <a:extLst>
              <a:ext uri="{FF2B5EF4-FFF2-40B4-BE49-F238E27FC236}">
                <a16:creationId xmlns:a16="http://schemas.microsoft.com/office/drawing/2014/main" id="{29036FF3-7A27-455C-9CA3-A5012948D940}"/>
              </a:ext>
            </a:extLst>
          </p:cNvPr>
          <p:cNvSpPr/>
          <p:nvPr/>
        </p:nvSpPr>
        <p:spPr>
          <a:xfrm>
            <a:off x="-840657" y="5749786"/>
            <a:ext cx="5264883" cy="1268"/>
          </a:xfrm>
          <a:custGeom>
            <a:avLst/>
            <a:gdLst>
              <a:gd name="connsiteX0" fmla="*/ 0 w 5679852"/>
              <a:gd name="connsiteY0" fmla="*/ 0 h 908"/>
              <a:gd name="connsiteX1" fmla="*/ 5679852 w 5679852"/>
              <a:gd name="connsiteY1" fmla="*/ 0 h 908"/>
              <a:gd name="connsiteX2" fmla="*/ 5678920 w 5679852"/>
              <a:gd name="connsiteY2" fmla="*/ 908 h 908"/>
              <a:gd name="connsiteX3" fmla="*/ 0 w 5679852"/>
              <a:gd name="connsiteY3" fmla="*/ 908 h 908"/>
              <a:gd name="connsiteX4" fmla="*/ 0 w 5679852"/>
              <a:gd name="connsiteY4" fmla="*/ 0 h 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852" h="908">
                <a:moveTo>
                  <a:pt x="0" y="0"/>
                </a:moveTo>
                <a:lnTo>
                  <a:pt x="5679852" y="0"/>
                </a:lnTo>
                <a:lnTo>
                  <a:pt x="5678920" y="908"/>
                </a:lnTo>
                <a:lnTo>
                  <a:pt x="0" y="9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sz="2000"/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C7C27DC1-E922-4D56-BF27-89FA35DEDA5D}"/>
              </a:ext>
            </a:extLst>
          </p:cNvPr>
          <p:cNvSpPr/>
          <p:nvPr/>
        </p:nvSpPr>
        <p:spPr>
          <a:xfrm>
            <a:off x="502930" y="2398421"/>
            <a:ext cx="8923661" cy="187385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การประชุมคณะกรรมการบริหารกองทุนพัฒนาบทบาทสตรี ครั้งที่ </a:t>
            </a:r>
            <a:r>
              <a:rPr lang="th-TH" sz="2000" b="1" dirty="0" smtClean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9/2566</a:t>
            </a:r>
            <a:endParaRPr lang="th-TH" sz="2000" b="1" dirty="0">
              <a:solidFill>
                <a:schemeClr val="tx1"/>
              </a:solidFill>
              <a:latin typeface="Chulabhorn Likit Display Medium" panose="00000600000000000000" pitchFamily="50" charset="-34"/>
              <a:cs typeface="Chulabhorn Likit Display Medium" panose="00000600000000000000" pitchFamily="50" charset="-34"/>
            </a:endParaRP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วันพฤหัสบดีที่ </a:t>
            </a:r>
            <a:r>
              <a:rPr lang="th-TH" sz="2000" b="1" dirty="0" smtClean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28 กันยายน </a:t>
            </a: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2566</a:t>
            </a:r>
            <a:r>
              <a:rPr lang="en-US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เวลา 13.30 - 16.30 น.</a:t>
            </a:r>
            <a:b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</a:br>
            <a:r>
              <a:rPr lang="th-TH" sz="2000" b="1" dirty="0" smtClean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ห้อง </a:t>
            </a:r>
            <a:r>
              <a:rPr lang="en-GB" sz="2000" b="1" dirty="0" smtClean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War Room </a:t>
            </a:r>
            <a:r>
              <a:rPr lang="th-TH" sz="2000" b="1" dirty="0" smtClean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ชั้น </a:t>
            </a: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5 กรมการพัฒนาชุมชน </a:t>
            </a:r>
          </a:p>
        </p:txBody>
      </p:sp>
      <p:grpSp>
        <p:nvGrpSpPr>
          <p:cNvPr id="3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1969"/>
            <a:ext cx="10193050" cy="575427"/>
            <a:chOff x="-29746" y="-164554"/>
            <a:chExt cx="9173747" cy="517884"/>
          </a:xfrm>
        </p:grpSpPr>
        <p:sp>
          <p:nvSpPr>
            <p:cNvPr id="4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pic>
        <p:nvPicPr>
          <p:cNvPr id="46" name="รูปภาพ 34">
            <a:extLst>
              <a:ext uri="{FF2B5EF4-FFF2-40B4-BE49-F238E27FC236}">
                <a16:creationId xmlns:a16="http://schemas.microsoft.com/office/drawing/2014/main" id="{DD640411-EFE3-424B-A910-D36FA66C9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97" y="1058389"/>
            <a:ext cx="1229128" cy="1231179"/>
          </a:xfrm>
          <a:prstGeom prst="rect">
            <a:avLst/>
          </a:prstGeom>
        </p:spPr>
      </p:pic>
      <p:pic>
        <p:nvPicPr>
          <p:cNvPr id="47" name="รูปภาพ 35">
            <a:extLst>
              <a:ext uri="{FF2B5EF4-FFF2-40B4-BE49-F238E27FC236}">
                <a16:creationId xmlns:a16="http://schemas.microsoft.com/office/drawing/2014/main" id="{E7EA978A-A5ED-4793-AA82-AD84746372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60" y="1071208"/>
            <a:ext cx="1229128" cy="1229128"/>
          </a:xfrm>
          <a:prstGeom prst="rect">
            <a:avLst/>
          </a:prstGeom>
        </p:spPr>
      </p:pic>
      <p:grpSp>
        <p:nvGrpSpPr>
          <p:cNvPr id="61" name="กลุ่ม 60">
            <a:extLst>
              <a:ext uri="{FF2B5EF4-FFF2-40B4-BE49-F238E27FC236}">
                <a16:creationId xmlns:a16="http://schemas.microsoft.com/office/drawing/2014/main" id="{D08158CA-0F2F-CA75-7DCC-CD7241F53FC4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48" name="Group 47"/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4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63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67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68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69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64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65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66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62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39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8E57D69B-B698-BD83-9ADB-29F615115E55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" name="Group 7">
                <a:extLst>
                  <a:ext uri="{FF2B5EF4-FFF2-40B4-BE49-F238E27FC236}">
                    <a16:creationId xmlns:a16="http://schemas.microsoft.com/office/drawing/2014/main" id="{C77C0816-2D03-F09D-337D-26E1AB1C902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" name="Freeform 8">
                  <a:extLst>
                    <a:ext uri="{FF2B5EF4-FFF2-40B4-BE49-F238E27FC236}">
                      <a16:creationId xmlns:a16="http://schemas.microsoft.com/office/drawing/2014/main" id="{4C5E0833-EA33-6C88-4BC4-B2B44D097F3D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4" name="Freeform 9">
                  <a:extLst>
                    <a:ext uri="{FF2B5EF4-FFF2-40B4-BE49-F238E27FC236}">
                      <a16:creationId xmlns:a16="http://schemas.microsoft.com/office/drawing/2014/main" id="{7E49791B-FD0B-D635-CF22-082E2F786E6E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5" name="Freeform 10">
                  <a:extLst>
                    <a:ext uri="{FF2B5EF4-FFF2-40B4-BE49-F238E27FC236}">
                      <a16:creationId xmlns:a16="http://schemas.microsoft.com/office/drawing/2014/main" id="{261B7238-9590-1179-C11D-3B576AEC2427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7" name="Freeform 12">
                  <a:extLst>
                    <a:ext uri="{FF2B5EF4-FFF2-40B4-BE49-F238E27FC236}">
                      <a16:creationId xmlns:a16="http://schemas.microsoft.com/office/drawing/2014/main" id="{F68EC416-DA1C-6007-CD61-4C7740EBED01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8" name="Picture 24">
                <a:extLst>
                  <a:ext uri="{FF2B5EF4-FFF2-40B4-BE49-F238E27FC236}">
                    <a16:creationId xmlns:a16="http://schemas.microsoft.com/office/drawing/2014/main" id="{4DD9BCC7-8880-71E1-0FE0-CE12258D9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08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702026"/>
              </p:ext>
            </p:extLst>
          </p:nvPr>
        </p:nvGraphicFramePr>
        <p:xfrm>
          <a:off x="216981" y="587899"/>
          <a:ext cx="9748822" cy="4653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0685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058137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22849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5</a:t>
                      </a:r>
                      <a:r>
                        <a:rPr lang="th-TH" sz="1600" b="1" u="sng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เรื่องเพื่อพิจารณา</a:t>
                      </a:r>
                      <a:endParaRPr lang="th-TH" sz="1600" b="1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5.2 ร่างประกาศคณะกรรมการบริหารกองทุนพัฒนาบทบาทสตรี เรื่อง หลักเกณฑ์ วิธีการ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และเงื่อนไขเกี่ยวกับการลดอัตราดอกเบี้ยเงินกู้และอัตราดอกเบี้ยผิดนัดกองทุนพัฒนาบทบาทสตรี (ฉบับที่ 2) พ.ศ. ....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46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38360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th-TH" sz="1400" b="1" u="sng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 </a:t>
                      </a:r>
                      <a:endParaRPr lang="th-TH" sz="1400" b="1" u="sng" kern="1200" spc="0" baseline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u="none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สำนักงานกองทุนพัฒนาบทบาทสตรีควรมีข้อมูลประกอบการวิเคราะห์อัตราดอกเบี้ย และกำหนดเป็นกรอบให้เห็นภาพที่ชัดเจน เพื่อเป็นข้อมูลอ้างอิงในการปรับอัตราดอกเบี้ย </a:t>
                      </a:r>
                      <a:br>
                        <a:rPr lang="th-TH" sz="1400" b="0" u="none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u="none" kern="1200" spc="-4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และไม่ให้ส่งผลกระทบต่อการดำเนินงานกองทุนพัฒนาบทบาทสตรี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AEA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kern="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สกส. เห็นว่า ประกาศคณะกรรมการบริหารกองทุนพัฒนาบทบาทสตรี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และเงื่อนไขเกี่ยวกับการลดอัตราดอกเบี้ยเงินกู้และอัตราดอกเบี้ยผิดนัดกองทุนพัฒนาบทบาทสตรี (ฉบับที่ 2) </a:t>
                      </a:r>
                      <a:br>
                        <a:rPr lang="th-TH" sz="1400" kern="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พ.ศ. 2566 ที่ขยายระยะเวลาไปอีก 1 ปี ยังคงเหมาะสมกับสภาวะเศรษฐกิจในปัจจุบันและอยู่ระหว่างการเก็บรวบรวมข้อมูล เพื่อปรับอัตราดอกเบี้ยเงินกู้เมื่อประกาศฉบับดังกล่าวสิ้นสุดลงเพื่อเสนอต่อ</a:t>
                      </a:r>
                      <a:br>
                        <a:rPr lang="th-TH" sz="1400" kern="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ที่ประชุมคณะกรรมการบริหารกองทุนพัฒนาบทบาทสตรีต่อไป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400" kern="0" spc="-50" baseline="0" dirty="0">
                        <a:effectLst/>
                        <a:latin typeface="Chulabhorn Likit Text" panose="00000500000000000000" pitchFamily="50" charset="-34"/>
                        <a:ea typeface="Batang" panose="02030600000101010101" pitchFamily="18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2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23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2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b="1" dirty="0">
                  <a:ln w="0"/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ระเบียบวาระที่ 3 เรื่อง สืบเนื่องจากการประชุม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665AAA3B-5D49-A186-62F4-F51F31FA9800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4" name="Group 47">
              <a:extLst>
                <a:ext uri="{FF2B5EF4-FFF2-40B4-BE49-F238E27FC236}">
                  <a16:creationId xmlns:a16="http://schemas.microsoft.com/office/drawing/2014/main" id="{0375144C-AAB6-E908-FA7C-B6CF56A0F468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3" name="กลุ่ม 1">
                <a:extLst>
                  <a:ext uri="{FF2B5EF4-FFF2-40B4-BE49-F238E27FC236}">
                    <a16:creationId xmlns:a16="http://schemas.microsoft.com/office/drawing/2014/main" id="{6CAC0CD9-BA67-A4FD-38E6-E53A28E2E2F7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5" name="กลุ่ม 7">
                  <a:extLst>
                    <a:ext uri="{FF2B5EF4-FFF2-40B4-BE49-F238E27FC236}">
                      <a16:creationId xmlns:a16="http://schemas.microsoft.com/office/drawing/2014/main" id="{5970CD1E-2B42-A3F7-72DA-FBC40B945471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1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8D58C86A-44CB-8D8B-BBD0-68756229233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01CF8BAB-8C68-6202-484B-FF3F1A8FCE38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678D6E3-2D1E-18F2-A433-09AB25C9E1C2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6" name="กลุ่ม 4">
                  <a:extLst>
                    <a:ext uri="{FF2B5EF4-FFF2-40B4-BE49-F238E27FC236}">
                      <a16:creationId xmlns:a16="http://schemas.microsoft.com/office/drawing/2014/main" id="{07B1EAED-369F-C840-2BC4-80A0C17C26FE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3C775695-F499-B7F4-1DB0-E31B40B5DC87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07A87718-9AB4-796E-E191-B3815132814F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4" name="รูปแบบอิสระ: รูปร่าง 49">
                <a:extLst>
                  <a:ext uri="{FF2B5EF4-FFF2-40B4-BE49-F238E27FC236}">
                    <a16:creationId xmlns:a16="http://schemas.microsoft.com/office/drawing/2014/main" id="{56ED0B31-3BB6-995D-8F28-EFF133C6DB7A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1E19D1F9-7AC9-27E3-26F0-3EA67F68E6A1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0C03E5E0-DEE3-832E-6314-91925D246CB8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DF9F02D9-CD48-EF33-EECF-6CD269153132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E6EA6984-013B-C931-8F47-F4DC091B796E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D825EEEA-5703-72F1-B12B-18526B65363F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5E146071-55A9-12C2-CCCC-29B5223599C2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3B9AD5E2-27B7-806C-08DC-3F765AE33BEE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8" name="Picture 24">
                <a:extLst>
                  <a:ext uri="{FF2B5EF4-FFF2-40B4-BE49-F238E27FC236}">
                    <a16:creationId xmlns:a16="http://schemas.microsoft.com/office/drawing/2014/main" id="{E82AB80E-431C-DFCD-B656-181B811923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618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4.1 รายงานผลการเบิกจ่ายเงินตามแผนการดำเนินงาน                                              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และแผนการใช้จ่ายงบประมาณ กองทุนพัฒนาบทบาทสตรี                                                              ประจำปีงบประมาณ พ.ศ. 2566</a:t>
            </a:r>
          </a:p>
        </p:txBody>
      </p:sp>
      <p:grpSp>
        <p:nvGrpSpPr>
          <p:cNvPr id="63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6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7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sz="2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ระเบียบวาระที่ 4 เรื่อง เพื่อทราบ</a:t>
              </a:r>
            </a:p>
          </p:txBody>
        </p:sp>
      </p:grpSp>
      <p:grpSp>
        <p:nvGrpSpPr>
          <p:cNvPr id="26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7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7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9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3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5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40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1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2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8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30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31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32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927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2">
            <a:extLst>
              <a:ext uri="{FF2B5EF4-FFF2-40B4-BE49-F238E27FC236}">
                <a16:creationId xmlns:a16="http://schemas.microsoft.com/office/drawing/2014/main" id="{3A09D283-CB96-48CC-821D-B4DDCA8BE945}"/>
              </a:ext>
            </a:extLst>
          </p:cNvPr>
          <p:cNvSpPr txBox="1"/>
          <p:nvPr/>
        </p:nvSpPr>
        <p:spPr>
          <a:xfrm>
            <a:off x="-29618" y="480190"/>
            <a:ext cx="736881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21"/>
              </a:lnSpc>
              <a:spcBef>
                <a:spcPct val="0"/>
              </a:spcBef>
            </a:pPr>
            <a:r>
              <a:rPr lang="th-TH" sz="1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ผลการเบิกจ่ายภาพรวม 916,689,386.85 บาท คิดเป็นร้อยละ 95.35 </a:t>
            </a:r>
          </a:p>
        </p:txBody>
      </p:sp>
      <p:sp>
        <p:nvSpPr>
          <p:cNvPr id="97" name="TextBox 25">
            <a:extLst>
              <a:ext uri="{FF2B5EF4-FFF2-40B4-BE49-F238E27FC236}">
                <a16:creationId xmlns:a16="http://schemas.microsoft.com/office/drawing/2014/main" id="{9D64699A-010C-49B2-BDCC-E2436E099DAD}"/>
              </a:ext>
            </a:extLst>
          </p:cNvPr>
          <p:cNvSpPr txBox="1"/>
          <p:nvPr/>
        </p:nvSpPr>
        <p:spPr>
          <a:xfrm>
            <a:off x="4461611" y="4296397"/>
            <a:ext cx="875584" cy="798774"/>
          </a:xfrm>
          <a:prstGeom prst="rect">
            <a:avLst/>
          </a:prstGeom>
        </p:spPr>
        <p:txBody>
          <a:bodyPr lIns="42333" tIns="42333" rIns="42333" bIns="42333" rtlCol="0" anchor="ctr"/>
          <a:lstStyle/>
          <a:p>
            <a:pPr algn="ctr">
              <a:lnSpc>
                <a:spcPts val="1111"/>
              </a:lnSpc>
            </a:pPr>
            <a:endParaRPr sz="150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F61B0288-2856-51CB-4360-63F23F255925}"/>
              </a:ext>
            </a:extLst>
          </p:cNvPr>
          <p:cNvGrpSpPr/>
          <p:nvPr/>
        </p:nvGrpSpPr>
        <p:grpSpPr>
          <a:xfrm>
            <a:off x="4918169" y="1645578"/>
            <a:ext cx="5316453" cy="3238321"/>
            <a:chOff x="6182722" y="1796863"/>
            <a:chExt cx="5975871" cy="3195495"/>
          </a:xfrm>
        </p:grpSpPr>
        <p:sp>
          <p:nvSpPr>
            <p:cNvPr id="14" name="Google Shape;1342;p36">
              <a:extLst>
                <a:ext uri="{FF2B5EF4-FFF2-40B4-BE49-F238E27FC236}">
                  <a16:creationId xmlns:a16="http://schemas.microsoft.com/office/drawing/2014/main" id="{863711B7-CB8F-FD54-689F-C71872546F7A}"/>
                </a:ext>
              </a:extLst>
            </p:cNvPr>
            <p:cNvSpPr txBox="1"/>
            <p:nvPr/>
          </p:nvSpPr>
          <p:spPr>
            <a:xfrm>
              <a:off x="8988847" y="4597190"/>
              <a:ext cx="2393392" cy="395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1583" rIns="101583" bIns="101583" anchor="ctr" anchorCtr="0">
              <a:noAutofit/>
            </a:bodyPr>
            <a:lstStyle/>
            <a:p>
              <a:pPr>
                <a:lnSpc>
                  <a:spcPts val="2466"/>
                </a:lnSpc>
                <a:spcBef>
                  <a:spcPct val="0"/>
                </a:spcBef>
              </a:pPr>
              <a:r>
                <a:rPr lang="th-TH" sz="15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44,743,563.15 </a:t>
              </a:r>
              <a:r>
                <a:rPr lang="th-TH" sz="15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</a:t>
              </a:r>
            </a:p>
          </p:txBody>
        </p:sp>
        <p:sp>
          <p:nvSpPr>
            <p:cNvPr id="15" name="Google Shape;1338;p36">
              <a:extLst>
                <a:ext uri="{FF2B5EF4-FFF2-40B4-BE49-F238E27FC236}">
                  <a16:creationId xmlns:a16="http://schemas.microsoft.com/office/drawing/2014/main" id="{EFD207BB-E5E7-8B66-F614-62949BEA8C47}"/>
                </a:ext>
              </a:extLst>
            </p:cNvPr>
            <p:cNvSpPr txBox="1"/>
            <p:nvPr/>
          </p:nvSpPr>
          <p:spPr>
            <a:xfrm>
              <a:off x="8824526" y="1796863"/>
              <a:ext cx="3334067" cy="536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1583" rIns="101583" bIns="101583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th-TH" sz="1667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         </a:t>
              </a:r>
              <a:r>
                <a:rPr lang="en" sz="1667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961,432,950</a:t>
              </a:r>
              <a:r>
                <a:rPr lang="th-TH" sz="1667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.00</a:t>
              </a:r>
              <a:r>
                <a:rPr lang="en" sz="1667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 </a:t>
              </a:r>
              <a:r>
                <a:rPr lang="th-TH" sz="1667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บาท</a:t>
              </a:r>
              <a:endParaRPr sz="1667" b="1" dirty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endParaRPr>
            </a:p>
          </p:txBody>
        </p:sp>
        <p:sp>
          <p:nvSpPr>
            <p:cNvPr id="16" name="Google Shape;1339;p36">
              <a:extLst>
                <a:ext uri="{FF2B5EF4-FFF2-40B4-BE49-F238E27FC236}">
                  <a16:creationId xmlns:a16="http://schemas.microsoft.com/office/drawing/2014/main" id="{73B22C50-38AD-5DBC-AF6D-4580D8B0FD7A}"/>
                </a:ext>
              </a:extLst>
            </p:cNvPr>
            <p:cNvSpPr txBox="1"/>
            <p:nvPr/>
          </p:nvSpPr>
          <p:spPr>
            <a:xfrm>
              <a:off x="6362113" y="1876253"/>
              <a:ext cx="2063873" cy="2637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0" tIns="101583" rIns="0" bIns="101583" anchor="ctr" anchorCtr="0">
              <a:noAutofit/>
            </a:bodyPr>
            <a:lstStyle/>
            <a:p>
              <a:pPr algn="ctr">
                <a:lnSpc>
                  <a:spcPts val="2272"/>
                </a:lnSpc>
                <a:spcBef>
                  <a:spcPct val="0"/>
                </a:spcBef>
              </a:pPr>
              <a:r>
                <a:rPr lang="en-US" sz="16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600" b="1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งบประมาณจัดสรร</a:t>
              </a:r>
              <a:endParaRPr lang="en-US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8" name="Google Shape;1343;p36">
              <a:extLst>
                <a:ext uri="{FF2B5EF4-FFF2-40B4-BE49-F238E27FC236}">
                  <a16:creationId xmlns:a16="http://schemas.microsoft.com/office/drawing/2014/main" id="{9825B09E-53B7-CE5D-448D-76199C0F3058}"/>
                </a:ext>
              </a:extLst>
            </p:cNvPr>
            <p:cNvSpPr txBox="1"/>
            <p:nvPr/>
          </p:nvSpPr>
          <p:spPr>
            <a:xfrm>
              <a:off x="6182722" y="4640604"/>
              <a:ext cx="2341221" cy="351754"/>
            </a:xfrm>
            <a:prstGeom prst="rect">
              <a:avLst/>
            </a:prstGeom>
            <a:solidFill>
              <a:srgbClr val="FBF4CD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0" tIns="101583" rIns="0" bIns="101583" anchor="ctr" anchorCtr="0">
              <a:noAutofit/>
            </a:bodyPr>
            <a:lstStyle/>
            <a:p>
              <a:pPr algn="ctr">
                <a:lnSpc>
                  <a:spcPts val="2352"/>
                </a:lnSpc>
                <a:spcBef>
                  <a:spcPct val="0"/>
                </a:spcBef>
              </a:pPr>
              <a:r>
                <a:rPr lang="en-US" sz="1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</a:t>
              </a:r>
              <a:r>
                <a:rPr lang="en-US" sz="1667" b="1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คงเหลืองบประมาณ</a:t>
              </a:r>
              <a:endParaRPr lang="en-US" sz="1667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9" name="Google Shape;1344;p36">
              <a:extLst>
                <a:ext uri="{FF2B5EF4-FFF2-40B4-BE49-F238E27FC236}">
                  <a16:creationId xmlns:a16="http://schemas.microsoft.com/office/drawing/2014/main" id="{20D31918-14C0-A1ED-322E-F382929E6D17}"/>
                </a:ext>
              </a:extLst>
            </p:cNvPr>
            <p:cNvSpPr txBox="1"/>
            <p:nvPr/>
          </p:nvSpPr>
          <p:spPr>
            <a:xfrm>
              <a:off x="6329706" y="3552987"/>
              <a:ext cx="5745008" cy="1027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1583" rIns="101583" bIns="101583" anchor="ctr" anchorCtr="0">
              <a:noAutofit/>
            </a:bodyPr>
            <a:lstStyle/>
            <a:p>
              <a:pPr>
                <a:lnSpc>
                  <a:spcPts val="2466"/>
                </a:lnSpc>
                <a:spcBef>
                  <a:spcPct val="0"/>
                </a:spcBef>
              </a:pPr>
              <a:endPara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marL="238105" indent="-238105">
                <a:lnSpc>
                  <a:spcPts val="2466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th-TH" sz="15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งบบริหาร		</a:t>
              </a:r>
              <a:r>
                <a:rPr lang="th-TH" sz="15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230,606,203.85 </a:t>
              </a:r>
              <a:r>
                <a:rPr lang="th-TH" sz="15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 84.96 </a:t>
              </a:r>
              <a:r>
                <a:rPr lang="en-US" sz="15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%</a:t>
              </a:r>
              <a:endPara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marL="238105" indent="-238105">
                <a:lnSpc>
                  <a:spcPts val="2466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th-TH" sz="15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งบอุดหนุน</a:t>
              </a:r>
              <a:r>
                <a:rPr lang="th-TH" sz="15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		   </a:t>
              </a:r>
              <a:r>
                <a:rPr lang="th-TH" sz="15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87,107,496.00 </a:t>
              </a:r>
              <a:r>
                <a:rPr lang="th-TH" sz="15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 96.79 %</a:t>
              </a:r>
            </a:p>
            <a:p>
              <a:pPr marL="238105" indent="-238105">
                <a:lnSpc>
                  <a:spcPts val="2466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th-TH" sz="15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งบทุนหมุนเวียน	</a:t>
              </a:r>
              <a:r>
                <a:rPr lang="th-TH" sz="15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598,975,687.00 </a:t>
              </a:r>
              <a:r>
                <a:rPr lang="th-TH" sz="15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 99.83 %</a:t>
              </a:r>
            </a:p>
            <a:p>
              <a:pPr marL="238105" indent="-238105">
                <a:lnSpc>
                  <a:spcPts val="2466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52" name="Google Shape;1339;p36">
            <a:extLst>
              <a:ext uri="{FF2B5EF4-FFF2-40B4-BE49-F238E27FC236}">
                <a16:creationId xmlns:a16="http://schemas.microsoft.com/office/drawing/2014/main" id="{73B22C50-38AD-5DBC-AF6D-4580D8B0FD7A}"/>
              </a:ext>
            </a:extLst>
          </p:cNvPr>
          <p:cNvSpPr txBox="1"/>
          <p:nvPr/>
        </p:nvSpPr>
        <p:spPr>
          <a:xfrm>
            <a:off x="5293339" y="2081073"/>
            <a:ext cx="4672464" cy="93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>
              <a:lnSpc>
                <a:spcPts val="2272"/>
              </a:lnSpc>
              <a:spcBef>
                <a:spcPct val="0"/>
              </a:spcBef>
              <a:tabLst>
                <a:tab pos="2140309" algn="l"/>
              </a:tabLst>
            </a:pPr>
            <a:r>
              <a:rPr lang="th-TH" sz="1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งบบริหาร                        </a:t>
            </a:r>
            <a:r>
              <a:rPr lang="th-TH" sz="1667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271,432,950.00 </a:t>
            </a:r>
            <a:r>
              <a:rPr lang="th-TH" sz="1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 </a:t>
            </a:r>
          </a:p>
          <a:p>
            <a:pPr>
              <a:lnSpc>
                <a:spcPts val="2272"/>
              </a:lnSpc>
              <a:spcBef>
                <a:spcPct val="0"/>
              </a:spcBef>
              <a:tabLst>
                <a:tab pos="2189252" algn="l"/>
              </a:tabLst>
            </a:pPr>
            <a:r>
              <a:rPr lang="th-TH" sz="1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งบอุดหนุน                       </a:t>
            </a:r>
            <a:r>
              <a:rPr lang="th-TH" sz="1667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90,000,000.00 </a:t>
            </a:r>
            <a:r>
              <a:rPr lang="th-TH" sz="1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</a:p>
          <a:p>
            <a:pPr>
              <a:lnSpc>
                <a:spcPts val="2272"/>
              </a:lnSpc>
              <a:spcBef>
                <a:spcPct val="0"/>
              </a:spcBef>
              <a:tabLst>
                <a:tab pos="2189252" algn="l"/>
              </a:tabLst>
            </a:pPr>
            <a:r>
              <a:rPr lang="th-TH" sz="1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งบเงินทุนหมุนเวียน       </a:t>
            </a:r>
            <a:r>
              <a:rPr lang="th-TH" sz="1667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600,000,000.00 </a:t>
            </a:r>
            <a:r>
              <a:rPr lang="th-TH" sz="1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  <a:endParaRPr lang="en-US" sz="166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3" name="Google Shape;1339;p36">
            <a:extLst>
              <a:ext uri="{FF2B5EF4-FFF2-40B4-BE49-F238E27FC236}">
                <a16:creationId xmlns:a16="http://schemas.microsoft.com/office/drawing/2014/main" id="{73B22C50-38AD-5DBC-AF6D-4580D8B0FD7A}"/>
              </a:ext>
            </a:extLst>
          </p:cNvPr>
          <p:cNvSpPr txBox="1"/>
          <p:nvPr/>
        </p:nvSpPr>
        <p:spPr>
          <a:xfrm>
            <a:off x="5092689" y="3117850"/>
            <a:ext cx="1664138" cy="302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ctr">
              <a:lnSpc>
                <a:spcPts val="2272"/>
              </a:lnSpc>
              <a:spcBef>
                <a:spcPct val="0"/>
              </a:spcBef>
            </a:pPr>
            <a:r>
              <a:rPr lang="th-TH" sz="166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ผลการเบิกจ่าย</a:t>
            </a:r>
            <a:endParaRPr lang="en-US" sz="1667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0" name="Google Shape;1342;p36">
            <a:extLst>
              <a:ext uri="{FF2B5EF4-FFF2-40B4-BE49-F238E27FC236}">
                <a16:creationId xmlns:a16="http://schemas.microsoft.com/office/drawing/2014/main" id="{863711B7-CB8F-FD54-689F-C71872546F7A}"/>
              </a:ext>
            </a:extLst>
          </p:cNvPr>
          <p:cNvSpPr txBox="1"/>
          <p:nvPr/>
        </p:nvSpPr>
        <p:spPr>
          <a:xfrm>
            <a:off x="7498725" y="4915416"/>
            <a:ext cx="1845291" cy="3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101583" bIns="101583" anchor="ctr" anchorCtr="0">
            <a:noAutofit/>
          </a:bodyPr>
          <a:lstStyle/>
          <a:p>
            <a:pPr algn="ctr">
              <a:lnSpc>
                <a:spcPts val="2466"/>
              </a:lnSpc>
              <a:spcBef>
                <a:spcPct val="0"/>
              </a:spcBef>
            </a:pP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คิดเป็นร้อยละ 4.65</a:t>
            </a:r>
            <a:endParaRPr lang="en-US" sz="15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1" name="สี่เหลี่ยมผืนผ้ามุมมน 60"/>
          <p:cNvSpPr/>
          <p:nvPr/>
        </p:nvSpPr>
        <p:spPr>
          <a:xfrm>
            <a:off x="519495" y="4793896"/>
            <a:ext cx="2818207" cy="343859"/>
          </a:xfrm>
          <a:prstGeom prst="round1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26 กันยายน 2566</a:t>
            </a:r>
          </a:p>
        </p:txBody>
      </p:sp>
      <p:graphicFrame>
        <p:nvGraphicFramePr>
          <p:cNvPr id="69" name="แผนภูมิ 16">
            <a:extLst>
              <a:ext uri="{FF2B5EF4-FFF2-40B4-BE49-F238E27FC236}">
                <a16:creationId xmlns:a16="http://schemas.microsoft.com/office/drawing/2014/main" id="{A349E9B1-0B4C-1DBF-63E6-B500026152A3}"/>
              </a:ext>
            </a:extLst>
          </p:cNvPr>
          <p:cNvGraphicFramePr/>
          <p:nvPr>
            <p:extLst/>
          </p:nvPr>
        </p:nvGraphicFramePr>
        <p:xfrm>
          <a:off x="254869" y="1428959"/>
          <a:ext cx="4798328" cy="3389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7" name="Google Shape;1346;p36">
            <a:extLst>
              <a:ext uri="{FF2B5EF4-FFF2-40B4-BE49-F238E27FC236}">
                <a16:creationId xmlns:a16="http://schemas.microsoft.com/office/drawing/2014/main" id="{217B991C-78C6-81B5-E1D6-888EC1BEFE0C}"/>
              </a:ext>
            </a:extLst>
          </p:cNvPr>
          <p:cNvSpPr txBox="1"/>
          <p:nvPr/>
        </p:nvSpPr>
        <p:spPr>
          <a:xfrm>
            <a:off x="1570145" y="2105526"/>
            <a:ext cx="459073" cy="3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ctr"/>
            <a:r>
              <a:rPr lang="th-TH" sz="917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84.96 </a:t>
            </a:r>
            <a:r>
              <a:rPr lang="en" sz="917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%</a:t>
            </a:r>
            <a:endParaRPr sz="917" b="1" dirty="0"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50" name="Google Shape;1346;p36">
            <a:extLst>
              <a:ext uri="{FF2B5EF4-FFF2-40B4-BE49-F238E27FC236}">
                <a16:creationId xmlns:a16="http://schemas.microsoft.com/office/drawing/2014/main" id="{E6380EC4-6F27-8F32-0FB0-65C8D45BF603}"/>
              </a:ext>
            </a:extLst>
          </p:cNvPr>
          <p:cNvSpPr txBox="1"/>
          <p:nvPr/>
        </p:nvSpPr>
        <p:spPr>
          <a:xfrm>
            <a:off x="1188037" y="1374614"/>
            <a:ext cx="382108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en" sz="917" b="1" dirty="0">
                <a:solidFill>
                  <a:srgbClr val="C0000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100 %</a:t>
            </a:r>
            <a:endParaRPr sz="917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51" name="Google Shape;1346;p36">
            <a:extLst>
              <a:ext uri="{FF2B5EF4-FFF2-40B4-BE49-F238E27FC236}">
                <a16:creationId xmlns:a16="http://schemas.microsoft.com/office/drawing/2014/main" id="{37D0F704-4A57-A766-B3D6-11AD9CA916CE}"/>
              </a:ext>
            </a:extLst>
          </p:cNvPr>
          <p:cNvSpPr txBox="1"/>
          <p:nvPr/>
        </p:nvSpPr>
        <p:spPr>
          <a:xfrm>
            <a:off x="2088796" y="1399750"/>
            <a:ext cx="382108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en" sz="917" b="1" dirty="0">
                <a:solidFill>
                  <a:srgbClr val="C0000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100 %</a:t>
            </a:r>
            <a:endParaRPr sz="917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48" name="Google Shape;1346;p36">
            <a:extLst>
              <a:ext uri="{FF2B5EF4-FFF2-40B4-BE49-F238E27FC236}">
                <a16:creationId xmlns:a16="http://schemas.microsoft.com/office/drawing/2014/main" id="{5C6097E7-9AB3-FDC6-8E88-D89E6EA7D6B0}"/>
              </a:ext>
            </a:extLst>
          </p:cNvPr>
          <p:cNvSpPr txBox="1"/>
          <p:nvPr/>
        </p:nvSpPr>
        <p:spPr>
          <a:xfrm>
            <a:off x="2470130" y="1499575"/>
            <a:ext cx="576196" cy="304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ctr"/>
            <a:r>
              <a:rPr lang="th-TH" sz="917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96.79</a:t>
            </a:r>
            <a:r>
              <a:rPr lang="en" sz="917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%</a:t>
            </a:r>
            <a:endParaRPr sz="917" b="1" dirty="0"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52" name="Google Shape;1346;p36">
            <a:extLst>
              <a:ext uri="{FF2B5EF4-FFF2-40B4-BE49-F238E27FC236}">
                <a16:creationId xmlns:a16="http://schemas.microsoft.com/office/drawing/2014/main" id="{BB1DE3E6-8D86-9C7A-C2AE-F987EC34EBD8}"/>
              </a:ext>
            </a:extLst>
          </p:cNvPr>
          <p:cNvSpPr txBox="1"/>
          <p:nvPr/>
        </p:nvSpPr>
        <p:spPr>
          <a:xfrm>
            <a:off x="3021964" y="1399750"/>
            <a:ext cx="382108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en" sz="917" b="1" dirty="0">
                <a:solidFill>
                  <a:srgbClr val="C0000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100 %</a:t>
            </a:r>
            <a:endParaRPr sz="917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49" name="Google Shape;1346;p36">
            <a:extLst>
              <a:ext uri="{FF2B5EF4-FFF2-40B4-BE49-F238E27FC236}">
                <a16:creationId xmlns:a16="http://schemas.microsoft.com/office/drawing/2014/main" id="{2F8D7341-C4CA-FB0B-5B33-2A89DB6E3CF9}"/>
              </a:ext>
            </a:extLst>
          </p:cNvPr>
          <p:cNvSpPr txBox="1"/>
          <p:nvPr/>
        </p:nvSpPr>
        <p:spPr>
          <a:xfrm>
            <a:off x="3482246" y="1399749"/>
            <a:ext cx="451675" cy="34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th-TH" sz="917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99.83 </a:t>
            </a:r>
            <a:r>
              <a:rPr lang="en" sz="917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%</a:t>
            </a:r>
            <a:endParaRPr sz="917" b="1" dirty="0"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2" name="Google Shape;1346;p36">
            <a:extLst>
              <a:ext uri="{FF2B5EF4-FFF2-40B4-BE49-F238E27FC236}">
                <a16:creationId xmlns:a16="http://schemas.microsoft.com/office/drawing/2014/main" id="{3212A49B-F7E1-D371-F276-D9102295234A}"/>
              </a:ext>
            </a:extLst>
          </p:cNvPr>
          <p:cNvSpPr txBox="1"/>
          <p:nvPr/>
        </p:nvSpPr>
        <p:spPr>
          <a:xfrm>
            <a:off x="3999581" y="1438303"/>
            <a:ext cx="366424" cy="24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en" sz="917" b="1" dirty="0">
                <a:solidFill>
                  <a:srgbClr val="C0000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100 %</a:t>
            </a:r>
            <a:endParaRPr sz="917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3" name="Google Shape;1346;p36">
            <a:extLst>
              <a:ext uri="{FF2B5EF4-FFF2-40B4-BE49-F238E27FC236}">
                <a16:creationId xmlns:a16="http://schemas.microsoft.com/office/drawing/2014/main" id="{9F2D370A-A924-E7D6-278A-4C0CFF816D7C}"/>
              </a:ext>
            </a:extLst>
          </p:cNvPr>
          <p:cNvSpPr txBox="1"/>
          <p:nvPr/>
        </p:nvSpPr>
        <p:spPr>
          <a:xfrm>
            <a:off x="4415414" y="1601783"/>
            <a:ext cx="451675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ctr"/>
            <a:r>
              <a:rPr lang="th-TH" sz="917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95.35 </a:t>
            </a:r>
            <a:r>
              <a:rPr lang="en" sz="917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%</a:t>
            </a:r>
            <a:endParaRPr sz="917" b="1" dirty="0"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grpSp>
        <p:nvGrpSpPr>
          <p:cNvPr id="4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" y="-30069"/>
            <a:ext cx="10193050" cy="575427"/>
            <a:chOff x="-29746" y="-164554"/>
            <a:chExt cx="9173747" cy="517884"/>
          </a:xfrm>
        </p:grpSpPr>
        <p:sp>
          <p:nvSpPr>
            <p:cNvPr id="46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7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4.1 รายงานผลการเบิกจ่ายตามแผนการดำเนินงานและแผนการใช้จ่ายงบประมาณ กองทุนพัฒนาบทบาทสตรี ประจำปีงบประมาณ พ.ศ. 2566</a:t>
              </a:r>
              <a:endPara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42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4" y="5154907"/>
            <a:ext cx="10183585" cy="694388"/>
            <a:chOff x="-23585" y="5154909"/>
            <a:chExt cx="10183585" cy="694389"/>
          </a:xfrm>
        </p:grpSpPr>
        <p:grpSp>
          <p:nvGrpSpPr>
            <p:cNvPr id="43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7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7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8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8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8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7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8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8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7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44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48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70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7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</p:grpSp>
          <p:pic>
            <p:nvPicPr>
              <p:cNvPr id="71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1049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897389"/>
              </p:ext>
            </p:extLst>
          </p:nvPr>
        </p:nvGraphicFramePr>
        <p:xfrm>
          <a:off x="295998" y="653367"/>
          <a:ext cx="9658230" cy="456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135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63203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ตรัง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10,908,290.00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10,896,675.00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99.89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-0.11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11,615.00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1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ชัยภูมิ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19,788,880.00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19,767,671.00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99.89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-0.11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21,209.00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อุทัยธานี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10,750,380.00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10,736,632.00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99.87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-0.13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13,748.00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เพชรบูรณ์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15,009,501.00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14,990,138.00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99.87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-0.13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19,363.00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สระแก้ว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14,865,464.00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14,823,508.58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99.72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-0.28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41,955.42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พิษณุโลก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9,605,590.00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9,571,040.50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99.64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-0.36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34,549.50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พิจิตร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12,012,780.00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11,966,358.78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99.61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-0.39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46,421.22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สุรินทร์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18,552,265.00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18,477,960.60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99.60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-0.40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74,304.40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เชียงราย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13,783,390.00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13,723,204.00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99.56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-0.44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60,186.00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สกลนคร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18,093,390.00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18,013,226.43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99.56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-0.44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80,163.57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1"/>
            <a:ext cx="10201628" cy="562646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ประจำปีงบประมาณ พ.ศ. 2566 (ข้อมูล ณ 26 กันยายน 2566) (ต่อ)</a:t>
              </a:r>
            </a:p>
          </p:txBody>
        </p:sp>
      </p:grpSp>
      <p:grpSp>
        <p:nvGrpSpPr>
          <p:cNvPr id="2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4" y="5154907"/>
            <a:ext cx="10183585" cy="694388"/>
            <a:chOff x="-23585" y="5154909"/>
            <a:chExt cx="10183585" cy="694389"/>
          </a:xfrm>
        </p:grpSpPr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</p:grpSp>
          <p:pic>
            <p:nvPicPr>
              <p:cNvPr id="2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75116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260359"/>
              </p:ext>
            </p:extLst>
          </p:nvPr>
        </p:nvGraphicFramePr>
        <p:xfrm>
          <a:off x="295999" y="653367"/>
          <a:ext cx="9611931" cy="456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9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3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1952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564882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หนองคาย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10,385,255.00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10,337,818.77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99.54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-0.46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47,436.23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1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อุตรดิตถ์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8,919,805.00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8,877,149.30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99.52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-0.48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42,655.70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บุรีรัมย์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16,579,765.00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16,486,714.90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99.44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-0.56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93,050.10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บึงกาฬ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8,716,780.00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8,667,575.67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99.44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-0.56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49,204.33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ร้อยเอ็ด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15,058,340.00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14,969,050.10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99.41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-0.59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89,289.90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ปัตตานี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10,849,942.00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10,779,117.39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99.35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-0.65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70,824.61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นครสวรรค์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10,064,915.00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9,997,661.44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99.33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-0.67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67,253.56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แพร่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11,859,080.00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11,777,559.28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99.31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-0.69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81,520.72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ลำปาง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9,362,696.00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9,283,114.97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99.15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-0.85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79,581.03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สุโขทัย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14,190,415.00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14,066,334.00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99.13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-0.87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124,081.00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1"/>
            <a:ext cx="10201628" cy="562646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ประจำปีงบประมาณ พ.ศ. 2566 (ข้อมูล ณ 26 กันยายน 2566) (ต่อ)</a:t>
              </a:r>
            </a:p>
          </p:txBody>
        </p:sp>
      </p:grpSp>
      <p:grpSp>
        <p:nvGrpSpPr>
          <p:cNvPr id="2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4" y="5154907"/>
            <a:ext cx="10183585" cy="694388"/>
            <a:chOff x="-23585" y="5154909"/>
            <a:chExt cx="10183585" cy="694389"/>
          </a:xfrm>
        </p:grpSpPr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</p:grpSp>
          <p:pic>
            <p:nvPicPr>
              <p:cNvPr id="2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10048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470825"/>
              </p:ext>
            </p:extLst>
          </p:nvPr>
        </p:nvGraphicFramePr>
        <p:xfrm>
          <a:off x="295999" y="653367"/>
          <a:ext cx="9600357" cy="456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8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2383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480313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กำแพงเพชร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11,052,465.00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10,953,701.00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99.11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-0.89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98,764.00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1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กาญจนบุรี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13,459,215.00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13,337,246.02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99.09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-0.91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121,968.98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ศรีสะเกษ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14,090,910.00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13,960,347.00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99.07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-0.93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130,563.00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ตาก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13,764,915.00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13,628,258.16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99.01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-0.99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136,656.84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ระยอง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11,252,350.00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11,139,863.28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112,486.72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อ่างทอง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14,499,415.00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14,352,342.80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98.99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-1.01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147,072.20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มหาสารคาม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16,511,815.00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16,342,587.23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98.98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-1.02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169,227.77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อำนาจเจริญ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7,510,955.00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7,425,699.29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98.86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-1.14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85,255.71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นราธิวาส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12,259,685.00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12,118,916.19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98.85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-1.15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140,768.81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สระบุรี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14,406,215.00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14,228,894.50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98.77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-1.23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177,320.50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1"/>
            <a:ext cx="10201628" cy="562646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ประจำปีงบประมาณ พ.ศ. 2566 (ข้อมูล ณ 26 กันยายน 2566) (ต่อ)</a:t>
              </a:r>
            </a:p>
          </p:txBody>
        </p:sp>
      </p:grpSp>
      <p:grpSp>
        <p:nvGrpSpPr>
          <p:cNvPr id="2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4" y="5154907"/>
            <a:ext cx="10183585" cy="694388"/>
            <a:chOff x="-23585" y="5154909"/>
            <a:chExt cx="10183585" cy="694389"/>
          </a:xfrm>
        </p:grpSpPr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</p:grpSp>
          <p:pic>
            <p:nvPicPr>
              <p:cNvPr id="2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96761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967753"/>
              </p:ext>
            </p:extLst>
          </p:nvPr>
        </p:nvGraphicFramePr>
        <p:xfrm>
          <a:off x="295999" y="653367"/>
          <a:ext cx="9635079" cy="456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3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5680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53943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ปราจีนบุรี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10,329,290.00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10,183,592.25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98.59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-1.41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145,697.75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1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มุกดาหาร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8,182,135.00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8,060,387.30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98.51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-1.49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121,747.70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เชียงใหม่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21,426,757.00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21,099,552.75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98.47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-1.53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327,204.25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สมุทรสาคร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12,132,905.00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11,945,902.80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98.46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-1.54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187,002.20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นครศรีธรรมราช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14,192,565.00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13,958,493.50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98.35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-1.65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234,071.50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ประจวบคีรีขันธ์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14,789,380.00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14,538,653.63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98.30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-1.70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250,726.37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หนองบัวลำภู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9,744,980.00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9,576,081.00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98.27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-1.73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168,899.00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สุพรรณบุรี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13,891,890.00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13,620,682.05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98.05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-1.95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271,207.95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นครราชสีมา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20,407,167.00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19,980,617.30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97.91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-2.09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426,549.70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ลำพูน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9,159,405.00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8,964,781.00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97.88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-2.12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194,624.00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1"/>
            <a:ext cx="10201628" cy="562646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ประจำปีงบประมาณ พ.ศ. 2566 (ข้อมูล ณ 26 กันยายน 2566) (ต่อ)</a:t>
              </a:r>
            </a:p>
          </p:txBody>
        </p:sp>
      </p:grpSp>
      <p:grpSp>
        <p:nvGrpSpPr>
          <p:cNvPr id="2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4" y="5154907"/>
            <a:ext cx="10183585" cy="694388"/>
            <a:chOff x="-23585" y="5154909"/>
            <a:chExt cx="10183585" cy="694389"/>
          </a:xfrm>
        </p:grpSpPr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</p:grpSp>
          <p:pic>
            <p:nvPicPr>
              <p:cNvPr id="2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6337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757947"/>
              </p:ext>
            </p:extLst>
          </p:nvPr>
        </p:nvGraphicFramePr>
        <p:xfrm>
          <a:off x="295999" y="653367"/>
          <a:ext cx="9669805" cy="456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281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504709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ยโสธร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12,926,555.00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12,651,522.39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97.87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-2.13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275,032.61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1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นครพนม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11,442,540.00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11,197,889.51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97.86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-2.14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244,650.49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น่าน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12,153,605.00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11,890,729.00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97.84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-2.16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262,876.00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ลพบุรี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12,218,115.00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11,951,634.23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97.82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-2.18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266,480.77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สงขลา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9,973,546.00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9,696,536.41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97.22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-2.78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277,009.59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พระนครศรีอยุธยา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12,391,190.00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12,040,199.78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97.17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-2.83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350,990.22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ชลบุรี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10,381,940.00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10,079,685.46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97.09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-2.91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302,254.54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อุบลราชธานี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13,034,405.00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12,651,057.44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97.06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-2.94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383,347.56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พัทลุง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4,192,100.00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4,064,443.26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96.95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-3.05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127,656.74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นครนายก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6,918,625.00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6,698,027.73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96.81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-3.19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220,597.27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1"/>
            <a:ext cx="10201628" cy="562646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ประจำปีงบประมาณ พ.ศ. 2566 (ข้อมูล ณ 26 กันยายน 2566) (ต่อ)</a:t>
              </a:r>
            </a:p>
          </p:txBody>
        </p:sp>
      </p:grpSp>
      <p:grpSp>
        <p:nvGrpSpPr>
          <p:cNvPr id="2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4" y="5154907"/>
            <a:ext cx="10183585" cy="694388"/>
            <a:chOff x="-23585" y="5154909"/>
            <a:chExt cx="10183585" cy="694389"/>
          </a:xfrm>
        </p:grpSpPr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</p:grpSp>
          <p:pic>
            <p:nvPicPr>
              <p:cNvPr id="2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43531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020151"/>
              </p:ext>
            </p:extLst>
          </p:nvPr>
        </p:nvGraphicFramePr>
        <p:xfrm>
          <a:off x="295998" y="653367"/>
          <a:ext cx="9658231" cy="456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1387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572002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สตูล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5,876,170.00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5,675,752.00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96.59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-3.41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200,418.00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1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ยะลา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3,728,780.00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3,598,683.65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96.51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-3.49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130,096.35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พะเยา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9,550,361.00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9,215,968.23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96.50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-3.50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334,392.77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เพชรบุรี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9,328,195.00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8,991,954.68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96.40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-3.60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336,240.32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ฉะเชิงเทรา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9,118,787.00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8,775,704.10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96.24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-3.76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343,082.90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ราชบุรี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13,281,515.00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12,771,200.42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96.16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-3.84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510,314.58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อุดรธานี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13,477,055.00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12,958,076.00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96.15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-3.85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518,979.00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ขอนแก่น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13,826,647.00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13,287,384.00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96.10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-3.90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539,263.00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กระบี่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6,292,855.00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6,040,404.89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95.99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-4.01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252,450.11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นครปฐม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6,959,915.00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6,669,877.00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95.83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-4.17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290,038.00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1"/>
            <a:ext cx="10201628" cy="562646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ประจำปีงบประมาณ พ.ศ. 2566 (ข้อมูล ณ 26 กันยายน 2566) (ต่อ)</a:t>
              </a:r>
            </a:p>
          </p:txBody>
        </p:sp>
      </p:grpSp>
      <p:grpSp>
        <p:nvGrpSpPr>
          <p:cNvPr id="2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4" y="5154907"/>
            <a:ext cx="10183585" cy="694388"/>
            <a:chOff x="-23585" y="5154909"/>
            <a:chExt cx="10183585" cy="694389"/>
          </a:xfrm>
        </p:grpSpPr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</p:grpSp>
          <p:pic>
            <p:nvPicPr>
              <p:cNvPr id="2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41408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56082"/>
              </p:ext>
            </p:extLst>
          </p:nvPr>
        </p:nvGraphicFramePr>
        <p:xfrm>
          <a:off x="295999" y="653367"/>
          <a:ext cx="9669805" cy="456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6519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551008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ระนอง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6,865,755.00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6,540,266.00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95.26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-4.74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325,489.00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1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ตราด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6,523,205.00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6,196,432.96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94.99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-5.01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326,772.04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สมุทรปราการ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5,768,158.00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5,478,037.50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94.97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-5.03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290,120.50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สุราษฎร์ธานี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11,256,085.00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10,644,778.30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94.57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-5.43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611,306.70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แม่ฮ่องสอน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11,618,805.00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10,968,643.00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94.40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-5.60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650,162.00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นนทบุรี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6,070,298.00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5,727,569.00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94.35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-5.65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342,729.00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พังงา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4,622,580.00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4,349,322.00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94.09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-5.91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273,258.00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ภูเก็ต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4,503,300.00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4,235,759.00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94.06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-5.94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267,541.00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ชัยนาท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8,582,980.00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8,054,039.04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93.84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-6.16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528,940.96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สมุทรสงคราม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5,311,869.00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4,982,729.21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93.80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-6.20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329,139.79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1"/>
            <a:ext cx="10201628" cy="562646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ประจำปีงบประมาณ พ.ศ. 2566 (ข้อมูล ณ 26 กันยายน 2566) (ต่อ)</a:t>
              </a:r>
            </a:p>
          </p:txBody>
        </p:sp>
      </p:grpSp>
      <p:grpSp>
        <p:nvGrpSpPr>
          <p:cNvPr id="2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4" y="5154907"/>
            <a:ext cx="10183585" cy="694388"/>
            <a:chOff x="-23585" y="5154909"/>
            <a:chExt cx="10183585" cy="694389"/>
          </a:xfrm>
        </p:grpSpPr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</p:grpSp>
          <p:pic>
            <p:nvPicPr>
              <p:cNvPr id="2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7254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168092" y="1760040"/>
            <a:ext cx="3898457" cy="521770"/>
            <a:chOff x="93335" y="732358"/>
            <a:chExt cx="3707409" cy="521770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7" name="กลุ่ม 6"/>
            <p:cNvGrpSpPr/>
            <p:nvPr/>
          </p:nvGrpSpPr>
          <p:grpSpPr>
            <a:xfrm>
              <a:off x="93335" y="732358"/>
              <a:ext cx="3707409" cy="521770"/>
              <a:chOff x="215660" y="1172957"/>
              <a:chExt cx="4767359" cy="469594"/>
            </a:xfrm>
          </p:grpSpPr>
          <p:sp>
            <p:nvSpPr>
              <p:cNvPr id="8" name="สี่เหลี่ยมผืนผ้ามุมมน 10"/>
              <p:cNvSpPr/>
              <p:nvPr/>
            </p:nvSpPr>
            <p:spPr>
              <a:xfrm>
                <a:off x="503238" y="1177925"/>
                <a:ext cx="4479781" cy="461963"/>
              </a:xfrm>
              <a:prstGeom prst="roundRect">
                <a:avLst/>
              </a:prstGeom>
              <a:solidFill>
                <a:srgbClr val="FDF5F5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สี่เหลี่ยมผืนผ้ามุมมน 10"/>
              <p:cNvSpPr/>
              <p:nvPr/>
            </p:nvSpPr>
            <p:spPr>
              <a:xfrm>
                <a:off x="215660" y="1177926"/>
                <a:ext cx="4220681" cy="461963"/>
              </a:xfrm>
              <a:prstGeom prst="roundRect">
                <a:avLst/>
              </a:prstGeom>
              <a:solidFill>
                <a:srgbClr val="EB9999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สี่เหลี่ยมผืนผ้ามุมมน 10"/>
              <p:cNvSpPr/>
              <p:nvPr/>
            </p:nvSpPr>
            <p:spPr>
              <a:xfrm>
                <a:off x="215660" y="1172957"/>
                <a:ext cx="4124426" cy="469594"/>
              </a:xfrm>
              <a:prstGeom prst="roundRect">
                <a:avLst/>
              </a:prstGeom>
              <a:solidFill>
                <a:srgbClr val="F7DAD9">
                  <a:alpha val="89804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1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 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ประธานแจ้งให้ประชุมทราบ</a:t>
                </a:r>
              </a:p>
            </p:txBody>
          </p:sp>
        </p:grpSp>
        <p:sp>
          <p:nvSpPr>
            <p:cNvPr id="11" name="สี่เหลี่ยมผืนผ้า 10"/>
            <p:cNvSpPr/>
            <p:nvPr/>
          </p:nvSpPr>
          <p:spPr>
            <a:xfrm>
              <a:off x="3423644" y="833278"/>
              <a:ext cx="3051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สี่เหลี่ยมผืนผ้ามุมมน 8"/>
          <p:cNvSpPr/>
          <p:nvPr/>
        </p:nvSpPr>
        <p:spPr>
          <a:xfrm>
            <a:off x="4065184" y="2843914"/>
            <a:ext cx="5744194" cy="640071"/>
          </a:xfrm>
          <a:prstGeom prst="roundRect">
            <a:avLst>
              <a:gd name="adj" fmla="val 7784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lnSpc>
                <a:spcPct val="150000"/>
              </a:lnSpc>
              <a:spcAft>
                <a:spcPts val="1000"/>
              </a:spcAft>
            </a:pPr>
            <a:endParaRPr lang="th-TH" sz="1200" b="1" dirty="0">
              <a:solidFill>
                <a:schemeClr val="tx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thaiDist">
              <a:lnSpc>
                <a:spcPct val="150000"/>
              </a:lnSpc>
              <a:spcAft>
                <a:spcPts val="1000"/>
              </a:spcAft>
            </a:pP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รับรองรายงานการประชุมคณะกรรมการบริหารกองทุนพัฒนาบทบาทสตรี                      ครั้งที่ </a:t>
            </a:r>
            <a:r>
              <a:rPr lang="th-TH" sz="140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8/2566 </a:t>
            </a: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เมื่อวันพฤหัสบดีที่ </a:t>
            </a:r>
            <a:r>
              <a:rPr lang="th-TH" sz="140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31 สิงหาคม </a:t>
            </a: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en-US" sz="1400" dirty="0">
              <a:solidFill>
                <a:schemeClr val="tx1"/>
              </a:solidFill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</a:endParaRPr>
          </a:p>
          <a:p>
            <a:pPr defTabSz="299858">
              <a:spcAft>
                <a:spcPts val="333"/>
              </a:spcAft>
              <a:defRPr/>
            </a:pPr>
            <a:endParaRPr lang="th-TH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144757" y="2861584"/>
            <a:ext cx="3859228" cy="534184"/>
            <a:chOff x="11007" y="1616845"/>
            <a:chExt cx="3768905" cy="480765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3" name="กลุ่ม 12"/>
            <p:cNvGrpSpPr/>
            <p:nvPr/>
          </p:nvGrpSpPr>
          <p:grpSpPr>
            <a:xfrm>
              <a:off x="11007" y="1616845"/>
              <a:ext cx="3768905" cy="480765"/>
              <a:chOff x="122178" y="1159124"/>
              <a:chExt cx="4962585" cy="480765"/>
            </a:xfrm>
          </p:grpSpPr>
          <p:sp>
            <p:nvSpPr>
              <p:cNvPr id="14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rgbClr val="FFF5D9"/>
              </a:solidFill>
              <a:ln>
                <a:solidFill>
                  <a:srgbClr val="FFF5D9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FFDF85"/>
              </a:solidFill>
              <a:ln>
                <a:solidFill>
                  <a:srgbClr val="FFDF85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สี่เหลี่ยมผืนผ้ามุมมน 10"/>
              <p:cNvSpPr/>
              <p:nvPr/>
            </p:nvSpPr>
            <p:spPr>
              <a:xfrm>
                <a:off x="122178" y="1159124"/>
                <a:ext cx="4278406" cy="480765"/>
              </a:xfrm>
              <a:prstGeom prst="roundRect">
                <a:avLst/>
              </a:prstGeom>
              <a:solidFill>
                <a:srgbClr val="FFEFC1"/>
              </a:solidFill>
              <a:ln>
                <a:solidFill>
                  <a:srgbClr val="FFEFC1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รับรองรายงานการประชุม</a:t>
                </a:r>
              </a:p>
            </p:txBody>
          </p:sp>
        </p:grpSp>
        <p:sp>
          <p:nvSpPr>
            <p:cNvPr id="17" name="สี่เหลี่ยมผืนผ้า 16"/>
            <p:cNvSpPr/>
            <p:nvPr/>
          </p:nvSpPr>
          <p:spPr>
            <a:xfrm>
              <a:off x="3400678" y="1713488"/>
              <a:ext cx="32436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2" name="สี่เหลี่ยมผืนผ้า 21"/>
          <p:cNvSpPr/>
          <p:nvPr/>
        </p:nvSpPr>
        <p:spPr>
          <a:xfrm>
            <a:off x="4065184" y="4039416"/>
            <a:ext cx="5939275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การติดตามมติที่ประชุมครั้งที่ </a:t>
            </a:r>
            <a:r>
              <a:rPr lang="th-TH" sz="1400" spc="-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8/2566 </a:t>
            </a: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เมื่อวันพฤหัสบดีที่ </a:t>
            </a:r>
            <a:r>
              <a:rPr lang="th-TH" sz="1400" spc="-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31 สิงหาคม </a:t>
            </a: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en-US" sz="1400" spc="-50" dirty="0"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</a:endParaRPr>
          </a:p>
        </p:txBody>
      </p:sp>
      <p:grpSp>
        <p:nvGrpSpPr>
          <p:cNvPr id="24" name="กลุ่ม 23"/>
          <p:cNvGrpSpPr/>
          <p:nvPr/>
        </p:nvGrpSpPr>
        <p:grpSpPr>
          <a:xfrm>
            <a:off x="144757" y="3898533"/>
            <a:ext cx="3846182" cy="513293"/>
            <a:chOff x="107504" y="2499742"/>
            <a:chExt cx="3672408" cy="4619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8" name="กลุ่ม 17"/>
            <p:cNvGrpSpPr/>
            <p:nvPr/>
          </p:nvGrpSpPr>
          <p:grpSpPr>
            <a:xfrm>
              <a:off x="107504" y="2499742"/>
              <a:ext cx="3672408" cy="461963"/>
              <a:chOff x="249238" y="1177925"/>
              <a:chExt cx="4835525" cy="461963"/>
            </a:xfrm>
          </p:grpSpPr>
          <p:sp>
            <p:nvSpPr>
              <p:cNvPr id="19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A8D072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สี่เหลี่ยมผืนผ้ามุมมน 10"/>
              <p:cNvSpPr/>
              <p:nvPr/>
            </p:nvSpPr>
            <p:spPr>
              <a:xfrm>
                <a:off x="249238" y="1177925"/>
                <a:ext cx="4167187" cy="461963"/>
              </a:xfrm>
              <a:prstGeom prst="roundRect">
                <a:avLst/>
              </a:prstGeom>
              <a:solidFill>
                <a:srgbClr val="DCECC6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สืบเนื่องจากการประชุม</a:t>
                </a:r>
              </a:p>
            </p:txBody>
          </p:sp>
        </p:grpSp>
        <p:sp>
          <p:nvSpPr>
            <p:cNvPr id="23" name="สี่เหลี่ยมผืนผ้า 22"/>
            <p:cNvSpPr/>
            <p:nvPr/>
          </p:nvSpPr>
          <p:spPr>
            <a:xfrm>
              <a:off x="3401268" y="2581106"/>
              <a:ext cx="332197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17057" y="1893080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6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0" y="884220"/>
            <a:ext cx="7202708" cy="369332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ระเบียบวาระการประชุมคณะกรรมการบริหารกองทุนพัฒนาบทบาทสตรี </a:t>
            </a:r>
          </a:p>
        </p:txBody>
      </p:sp>
      <p:grpSp>
        <p:nvGrpSpPr>
          <p:cNvPr id="6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63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6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50" name="กลุ่ม 49">
            <a:extLst>
              <a:ext uri="{FF2B5EF4-FFF2-40B4-BE49-F238E27FC236}">
                <a16:creationId xmlns:a16="http://schemas.microsoft.com/office/drawing/2014/main" id="{849317D7-17EC-27AC-C874-B65A3AA71EC4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51" name="Group 47">
              <a:extLst>
                <a:ext uri="{FF2B5EF4-FFF2-40B4-BE49-F238E27FC236}">
                  <a16:creationId xmlns:a16="http://schemas.microsoft.com/office/drawing/2014/main" id="{C08CE942-9CAF-5272-863C-8CF4E6182D9C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61" name="กลุ่ม 1">
                <a:extLst>
                  <a:ext uri="{FF2B5EF4-FFF2-40B4-BE49-F238E27FC236}">
                    <a16:creationId xmlns:a16="http://schemas.microsoft.com/office/drawing/2014/main" id="{CA5971FF-1060-CB03-6A57-331E0A7335ED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67" name="กลุ่ม 7">
                  <a:extLst>
                    <a:ext uri="{FF2B5EF4-FFF2-40B4-BE49-F238E27FC236}">
                      <a16:creationId xmlns:a16="http://schemas.microsoft.com/office/drawing/2014/main" id="{F4460304-52AE-348A-20A5-FEA5F20BD4E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71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8E82D7F5-A959-700B-CAC8-E2A73D63FF5D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2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07BFBDC0-B050-9058-A3A0-188F77002577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3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5E3E86B9-1659-B086-9270-B5EB6393F9C9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68" name="กลุ่ม 4">
                  <a:extLst>
                    <a:ext uri="{FF2B5EF4-FFF2-40B4-BE49-F238E27FC236}">
                      <a16:creationId xmlns:a16="http://schemas.microsoft.com/office/drawing/2014/main" id="{AC05CD3D-F0F1-DF29-E92C-A574CC0CCA0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69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86ECE5E0-CE94-9EBB-5C4F-3E0F14085EA7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70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549550AA-01CC-E303-BFC4-D071EB9C61B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66" name="รูปแบบอิสระ: รูปร่าง 49">
                <a:extLst>
                  <a:ext uri="{FF2B5EF4-FFF2-40B4-BE49-F238E27FC236}">
                    <a16:creationId xmlns:a16="http://schemas.microsoft.com/office/drawing/2014/main" id="{DA0A20D1-FB07-1050-8B8C-263EF88B29BC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2" name="TextBox 7">
              <a:extLst>
                <a:ext uri="{FF2B5EF4-FFF2-40B4-BE49-F238E27FC236}">
                  <a16:creationId xmlns:a16="http://schemas.microsoft.com/office/drawing/2014/main" id="{A1C2F33E-9D42-C5A1-2E55-0E64AD572D4B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53" name="กลุ่ม 52">
              <a:extLst>
                <a:ext uri="{FF2B5EF4-FFF2-40B4-BE49-F238E27FC236}">
                  <a16:creationId xmlns:a16="http://schemas.microsoft.com/office/drawing/2014/main" id="{52216EF9-079B-02C5-BEFB-3B6306584A7C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54" name="Group 7">
                <a:extLst>
                  <a:ext uri="{FF2B5EF4-FFF2-40B4-BE49-F238E27FC236}">
                    <a16:creationId xmlns:a16="http://schemas.microsoft.com/office/drawing/2014/main" id="{69895E18-34B9-9B94-56F3-C825EF3FBBD5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57" name="Freeform 8">
                  <a:extLst>
                    <a:ext uri="{FF2B5EF4-FFF2-40B4-BE49-F238E27FC236}">
                      <a16:creationId xmlns:a16="http://schemas.microsoft.com/office/drawing/2014/main" id="{0B8E3153-4E06-60F7-3EAD-05D762BE85A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58" name="Freeform 9">
                  <a:extLst>
                    <a:ext uri="{FF2B5EF4-FFF2-40B4-BE49-F238E27FC236}">
                      <a16:creationId xmlns:a16="http://schemas.microsoft.com/office/drawing/2014/main" id="{E167405C-F126-9E32-8BD1-108E46FEC3A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59" name="Freeform 10">
                  <a:extLst>
                    <a:ext uri="{FF2B5EF4-FFF2-40B4-BE49-F238E27FC236}">
                      <a16:creationId xmlns:a16="http://schemas.microsoft.com/office/drawing/2014/main" id="{8833113F-3F55-4E39-ACE1-296586BF4C4B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60" name="Freeform 12">
                  <a:extLst>
                    <a:ext uri="{FF2B5EF4-FFF2-40B4-BE49-F238E27FC236}">
                      <a16:creationId xmlns:a16="http://schemas.microsoft.com/office/drawing/2014/main" id="{FF07B113-D2E3-8D7C-D2E9-C05436CFEE94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55" name="Picture 24">
                <a:extLst>
                  <a:ext uri="{FF2B5EF4-FFF2-40B4-BE49-F238E27FC236}">
                    <a16:creationId xmlns:a16="http://schemas.microsoft.com/office/drawing/2014/main" id="{71C3D2B6-1DC1-1C5D-E0D4-455641556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1"/>
            <a:ext cx="10201628" cy="562646"/>
            <a:chOff x="-21224" y="-57269"/>
            <a:chExt cx="9181465" cy="506381"/>
          </a:xfrm>
        </p:grpSpPr>
        <p:sp>
          <p:nvSpPr>
            <p:cNvPr id="76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78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ประจำปีงบประมาณ พ.ศ. 2566 (ข้อมูล ณ 26 กันยายน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82173"/>
              </p:ext>
            </p:extLst>
          </p:nvPr>
        </p:nvGraphicFramePr>
        <p:xfrm>
          <a:off x="216982" y="725153"/>
          <a:ext cx="9538518" cy="4062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7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7033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633552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536564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537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2844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สิงห์บุรี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4,349,980.00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4,072,700.16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93.63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-6.37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277,279.84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51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จันทบุรี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7,186,973.00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6,724,639.40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93.57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-6.43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462,333.60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59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ชุมพร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8,513,380.00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7,961,305.55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93.52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-6.48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552,074.45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9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ปทุมธานี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4,620,413.00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4,298,992.66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93.04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-6.96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321,420.34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9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เลย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8,251,674.00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7,672,128.89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92.98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-7.02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579,545.11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9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กาฬสินธุ์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12,865,190.00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11,914,462.00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92.61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-7.39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950,728.00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9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กทม.+ส่วนกลาง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125,028,067.00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98,335,742.24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78.65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-21.35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26,692,324.76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996"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 77 จังหวัด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961,432,950.00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916,689,386.85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95.35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-4.65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18,051,238.39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2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4" y="5154907"/>
            <a:ext cx="10183585" cy="694388"/>
            <a:chOff x="-23585" y="5154909"/>
            <a:chExt cx="10183585" cy="694389"/>
          </a:xfrm>
        </p:grpSpPr>
        <p:grpSp>
          <p:nvGrpSpPr>
            <p:cNvPr id="43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52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54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58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7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9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55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56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57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53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44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45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46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51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</p:grpSp>
          <p:pic>
            <p:nvPicPr>
              <p:cNvPr id="47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55913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2" y="2403562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000" b="1" spc="-4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4.2 </a:t>
            </a:r>
            <a:r>
              <a:rPr lang="th-TH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ประจำปีบัญชี 2566 </a:t>
            </a:r>
          </a:p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กรมการพัฒนาชุมชน </a:t>
            </a:r>
          </a:p>
        </p:txBody>
      </p:sp>
      <p:grpSp>
        <p:nvGrpSpPr>
          <p:cNvPr id="87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92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9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8EBD376C-7AB6-A4E6-0BA3-A2F3E24B8EB6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3" name="Group 47">
              <a:extLst>
                <a:ext uri="{FF2B5EF4-FFF2-40B4-BE49-F238E27FC236}">
                  <a16:creationId xmlns:a16="http://schemas.microsoft.com/office/drawing/2014/main" id="{77D24EA2-0A68-A79E-EF12-3774EB9BA34F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4" name="กลุ่ม 1">
                <a:extLst>
                  <a:ext uri="{FF2B5EF4-FFF2-40B4-BE49-F238E27FC236}">
                    <a16:creationId xmlns:a16="http://schemas.microsoft.com/office/drawing/2014/main" id="{D2E840BA-5A5A-753E-2705-93EF5799D90F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C7F6DB83-3C0C-313B-2ED1-3A9DC408F5AC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12AD9AE-42D5-A7E3-1396-FB09C386453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F7021B67-BD2B-749A-4ED8-1C8C3D0573FA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837B8D17-350A-F226-8B82-11C17A516FC1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8CF3E473-6C00-EF39-6370-9B33CFF3AF3E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22BE052B-06A1-E96E-E057-153B75EDD188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E9EE32D5-BAFE-2956-2F60-EC2A2358666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347D1C98-AB8B-029D-4E63-EA4CB3CB5A70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9B784B3B-0576-5951-C152-8C739DE43502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0E7D08CC-04FE-BBEE-0E10-ED910E20AC14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6" name="Group 7">
                <a:extLst>
                  <a:ext uri="{FF2B5EF4-FFF2-40B4-BE49-F238E27FC236}">
                    <a16:creationId xmlns:a16="http://schemas.microsoft.com/office/drawing/2014/main" id="{AE472568-17DD-58A4-9905-8B9D13A648F3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8" name="Freeform 8">
                  <a:extLst>
                    <a:ext uri="{FF2B5EF4-FFF2-40B4-BE49-F238E27FC236}">
                      <a16:creationId xmlns:a16="http://schemas.microsoft.com/office/drawing/2014/main" id="{D676B344-4982-8FFF-F1AD-F0A13690B023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29" name="Freeform 9">
                  <a:extLst>
                    <a:ext uri="{FF2B5EF4-FFF2-40B4-BE49-F238E27FC236}">
                      <a16:creationId xmlns:a16="http://schemas.microsoft.com/office/drawing/2014/main" id="{D6EA9517-476C-1FD8-6AC1-D1C2A00EEB6E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0" name="Freeform 10">
                  <a:extLst>
                    <a:ext uri="{FF2B5EF4-FFF2-40B4-BE49-F238E27FC236}">
                      <a16:creationId xmlns:a16="http://schemas.microsoft.com/office/drawing/2014/main" id="{245A74FA-D00B-E868-2047-6FA4EBB0594B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3" name="Freeform 12">
                  <a:extLst>
                    <a:ext uri="{FF2B5EF4-FFF2-40B4-BE49-F238E27FC236}">
                      <a16:creationId xmlns:a16="http://schemas.microsoft.com/office/drawing/2014/main" id="{71423A84-33C3-EF17-6DB3-6E595D0DF989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7" name="Picture 24">
                <a:extLst>
                  <a:ext uri="{FF2B5EF4-FFF2-40B4-BE49-F238E27FC236}">
                    <a16:creationId xmlns:a16="http://schemas.microsoft.com/office/drawing/2014/main" id="{CCCCD9B3-1E5A-A2E9-3F31-147ABF335B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215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13172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 การเงิน</a:t>
                      </a:r>
                    </a:p>
                    <a:p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1.1 ร้อยละของการชำระคืนเงินกู้ยืม</a:t>
                      </a:r>
                    </a:p>
                    <a:p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2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650777" y="1638110"/>
          <a:ext cx="8839200" cy="3792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97953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12565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97953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63.50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66.50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870465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82515" y="3059722"/>
            <a:ext cx="3327147" cy="157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1200" b="1" u="sng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5</a:t>
            </a:r>
            <a:r>
              <a:rPr lang="th-TH" sz="1200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 </a:t>
            </a:r>
            <a:r>
              <a:rPr lang="th-TH" sz="1200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มีหนี้ที่ครบกำหนดชำระในปีบัญชี 2566 </a:t>
            </a:r>
          </a:p>
          <a:p>
            <a:pPr>
              <a:lnSpc>
                <a:spcPct val="120000"/>
              </a:lnSpc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(1 ตุลาคม 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 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</a:t>
            </a:r>
            <a:r>
              <a:rPr lang="en-US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กันยายน 2566)      </a:t>
            </a:r>
          </a:p>
          <a:p>
            <a:pPr>
              <a:lnSpc>
                <a:spcPct val="12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จำนวน </a:t>
            </a:r>
            <a:r>
              <a:rPr lang="en-US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1,607,013,006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  <a:r>
              <a:rPr lang="en-US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05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 </a:t>
            </a:r>
          </a:p>
          <a:p>
            <a:pPr>
              <a:lnSpc>
                <a:spcPct val="120000"/>
              </a:lnSpc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รับ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ชำระ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คืนเงินกู้ยืม </a:t>
            </a:r>
            <a:r>
              <a:rPr lang="en-US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1,347,705,233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  <a:r>
              <a:rPr lang="en-US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80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</a:p>
          <a:p>
            <a:pPr>
              <a:lnSpc>
                <a:spcPct val="120000"/>
              </a:lnSpc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เงิน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ที่ยังไม่ได้รับ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ชำระ 259,207,772.25 บาท 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 83.86</a:t>
            </a:r>
            <a:endParaRPr lang="en-US" sz="11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411414"/>
              </p:ext>
            </p:extLst>
          </p:nvPr>
        </p:nvGraphicFramePr>
        <p:xfrm>
          <a:off x="4293289" y="2743200"/>
          <a:ext cx="5196687" cy="2631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79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 การเงิน</a:t>
                      </a:r>
                    </a:p>
                    <a:p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1.2 อัตราหนี้ค้างชำระ (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Non-performing Loan : NPL) </a:t>
                      </a:r>
                      <a:endParaRPr lang="th-TH" sz="14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60467" y="1673314"/>
          <a:ext cx="9019820" cy="4028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964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803964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03964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03964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803964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93480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93480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93480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18.5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3114443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200" b="1" i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grpSp>
        <p:nvGrpSpPr>
          <p:cNvPr id="9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 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2516" y="3059722"/>
            <a:ext cx="3384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1400" b="1" u="sng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4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4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4</a:t>
            </a:r>
            <a:r>
              <a:rPr lang="th-TH" sz="1200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 </a:t>
            </a:r>
            <a:r>
              <a:rPr lang="th-TH" sz="1200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จำนวนเงินที่ได้รับอนุมัติตามสัญญา</a:t>
            </a:r>
          </a:p>
          <a:p>
            <a:pPr>
              <a:lnSpc>
                <a:spcPct val="150000"/>
              </a:lnSpc>
            </a:pP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</a:t>
            </a:r>
            <a:r>
              <a:rPr lang="th-TH" sz="11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ในปีบัญชี 2556-2566 ณ วันที่ 25 กันยายน 2566 </a:t>
            </a:r>
          </a:p>
          <a:p>
            <a:pPr>
              <a:lnSpc>
                <a:spcPct val="150000"/>
              </a:lnSpc>
            </a:pP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เป็นเงิน 17,009,932,597.69 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ชำระ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คืน </a:t>
            </a:r>
            <a:r>
              <a:rPr lang="en-US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13,414,362,872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  <a:r>
              <a:rPr lang="en-US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83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 </a:t>
            </a:r>
            <a:endParaRPr lang="th-TH" sz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50000"/>
              </a:lnSpc>
            </a:pP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 มีหนี้คงเหลือ </a:t>
            </a:r>
            <a:r>
              <a:rPr lang="en-US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3,595,569,724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  <a:r>
              <a:rPr lang="en-US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86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บาท</a:t>
            </a:r>
          </a:p>
          <a:p>
            <a:pPr>
              <a:lnSpc>
                <a:spcPct val="150000"/>
              </a:lnSpc>
            </a:pP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 แยกเป็นหนี้เกินกำหนดชำระ </a:t>
            </a:r>
            <a:r>
              <a:rPr lang="en-US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617,061,292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  <a:r>
              <a:rPr lang="en-US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75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</a:t>
            </a:r>
            <a:r>
              <a:rPr lang="th-TH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เป็นร้อยละ </a:t>
            </a:r>
            <a:r>
              <a:rPr lang="th-TH" sz="12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17.16</a:t>
            </a:r>
            <a:endParaRPr lang="en-US" sz="1200" b="1" dirty="0">
              <a:solidFill>
                <a:schemeClr val="accent2">
                  <a:lumMod val="50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080315"/>
              </p:ext>
            </p:extLst>
          </p:nvPr>
        </p:nvGraphicFramePr>
        <p:xfrm>
          <a:off x="4167324" y="2609636"/>
          <a:ext cx="5412963" cy="307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3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2.1 ความพึงพอใจของผู้มีส่วนได้ส่วนเสีย</a:t>
                      </a:r>
                      <a:endParaRPr lang="th-TH" sz="1400" b="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38912" y="1727200"/>
          <a:ext cx="9082175" cy="3898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43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816435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16435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16435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816435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88653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67061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30969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95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812216">
                <a:tc grid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th-TH" sz="1400" b="1" i="0" u="sng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1400" b="0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4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2516" y="3059722"/>
            <a:ext cx="31627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1400" b="1" u="sng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5</a:t>
            </a:r>
            <a:r>
              <a:rPr lang="th-TH" sz="1200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 </a:t>
            </a:r>
            <a:r>
              <a:rPr lang="th-TH" sz="1200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 ทบทวนแบบสอบถามความพึงพอใจ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กรมบัญชีกลางและ บจก.ทริส ให้ความเห็นชอบแบบสอบถามความพึงพอใจ</a:t>
            </a:r>
            <a:endParaRPr lang="th-TH" sz="11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 และกทม. ดำเนินการผลิตและจัดเก็บข้อมูลตามแบบสอบถามความพึงพอใจ</a:t>
            </a:r>
          </a:p>
          <a:p>
            <a:pPr>
              <a:lnSpc>
                <a:spcPct val="150000"/>
              </a:lnSpc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ประเภทเงินทุนหมุนเวียนและเงินอุดหนุน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สกส.วิเคราะห์ข้อมูลและประมวลผลความพึงพอใจ  ต่อการดำเนินงานของกองทุนฯ ร้อยละ 95.31</a:t>
            </a: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135546"/>
              </p:ext>
            </p:extLst>
          </p:nvPr>
        </p:nvGraphicFramePr>
        <p:xfrm>
          <a:off x="4167324" y="2804844"/>
          <a:ext cx="5453763" cy="278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05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1289" y="633682"/>
          <a:ext cx="10140755" cy="5157129"/>
        </p:xfrm>
        <a:graphic>
          <a:graphicData uri="http://schemas.openxmlformats.org/drawingml/2006/table">
            <a:tbl>
              <a:tblPr firstRow="1" bandRow="1"/>
              <a:tblGrid>
                <a:gridCol w="1014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 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</a:t>
                      </a:r>
                      <a:r>
                        <a:rPr lang="th-TH" sz="13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2.2 ร้อยละโครงการที่ได้รับการส</a:t>
                      </a:r>
                      <a:r>
                        <a:rPr lang="th-TH" sz="13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นับสนุนจากกองทุนฯ ที่ผู้เข้าร่วมโครงการมีคุณภาพชีวิตที่ดีและผ่านเกณฑ์การประเมินผล</a:t>
                      </a:r>
                      <a:endParaRPr lang="en-US" sz="1300" b="1" i="0" u="none" strike="noStrike" kern="1200" cap="none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400" b="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22623" y="1869497"/>
          <a:ext cx="9098843" cy="370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67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1677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4117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1632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2126885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77011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  <a:endParaRPr lang="th-TH" sz="14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39720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21795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100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654853">
                <a:tc grid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u="none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0596" y="2975409"/>
            <a:ext cx="3848114" cy="2525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1100" b="1" u="sng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1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1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th-TH" sz="1100" b="1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5</a:t>
            </a:r>
            <a:r>
              <a:rPr lang="th-TH" sz="1100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 </a:t>
            </a:r>
            <a:r>
              <a:rPr lang="th-TH" sz="1100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 จัดทำแนวทางปฏิบัติ, ออกแบบเครื่องมือ</a:t>
            </a:r>
          </a:p>
          <a:p>
            <a:pPr>
              <a:lnSpc>
                <a:spcPct val="150000"/>
              </a:lnSpc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จัดทำฐานข้อมูล , กำหนดกลุ่มเป้าหมาย              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เป็นโครงการที่ดำเนินการในปีบัญชี 2564 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จำนวน 1,164 โครงการ (10% ของ 11,637 โครงการ)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จังหวัดดำเนินการจัดเก็บแบบสอบถามผลสำเร็จของโครงการ             ที่ได้รบการสนับสนุนจากกองทุนฯ ที่ผู้เข้าร่วมโครงการ                        มีคุณภาพชีวิตที่ดีและผ่านเกณฑ์การประเมินผล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 ดำเนินการวิเคราะห์ข้อมูลและประมวลผล ทั้ง 76 จังหวัด                 ร้อยละ 100</a:t>
            </a:r>
          </a:p>
        </p:txBody>
      </p:sp>
      <p:graphicFrame>
        <p:nvGraphicFramePr>
          <p:cNvPr id="10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673540"/>
              </p:ext>
            </p:extLst>
          </p:nvPr>
        </p:nvGraphicFramePr>
        <p:xfrm>
          <a:off x="4054071" y="2930426"/>
          <a:ext cx="5470073" cy="2613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62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289" y="633682"/>
          <a:ext cx="10140755" cy="5144429"/>
        </p:xfrm>
        <a:graphic>
          <a:graphicData uri="http://schemas.openxmlformats.org/drawingml/2006/table">
            <a:tbl>
              <a:tblPr firstRow="1" bandRow="1"/>
              <a:tblGrid>
                <a:gridCol w="1014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3.1 ผลลัพธ์จากการดำเนินงานตามวัตถุประสงค์ของกองทุนฯ</a:t>
                      </a:r>
                      <a:endParaRPr lang="th-TH" sz="1400" b="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35106" y="1705158"/>
          <a:ext cx="8973340" cy="3936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668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94668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794668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94668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794668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99242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99242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080723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ผลลัพธ์ที่</a:t>
                      </a:r>
                      <a:r>
                        <a:rPr lang="th-TH" sz="1100" b="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60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 ที่ได้จาก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70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ผลลัพธ์ที่ได้จาก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  <a:endParaRPr lang="th-TH" sz="1100" kern="120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80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 ที่ได้จาก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  <a:r>
                        <a:rPr lang="th-TH" sz="110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90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ผลลัพธ์ที่ได้จาก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  <a:r>
                        <a:rPr lang="th-TH" sz="110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100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229356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5106" y="3382856"/>
            <a:ext cx="394990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1400" b="1" u="sng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4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4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4</a:t>
            </a:r>
            <a:r>
              <a:rPr lang="th-TH" sz="1200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 จัดทำแผนการดำเนินงานเพื่อติดตามและประเมินผลลัพธ์จากการดำเนินงานตามวัตถุประสงค์ของกองทุน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จัดทำฐานข้อมูลผู้กู้ในปีบัญชี 2565 เพื่อกำหนดเป้าหมายในการติดตามและประเมินผลลัพธ์ตามวัตถุประสงค์ของกองทุนฯ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จัดทำคู่มือติดตามผลลัพธ์และประเมินผลลัพธ์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ติดตามผลลัพธ์เชิงคุณภาพและเชิงปริมาณ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สรุปผลการติดตามผลลัพธ์ที่ได้จากการดำเนินงานตามวัตถุประสงค์ของกองทุนเป็นไปตามเป้าหมายร้อยละ 96.13 </a:t>
            </a: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884573"/>
              </p:ext>
            </p:extLst>
          </p:nvPr>
        </p:nvGraphicFramePr>
        <p:xfrm>
          <a:off x="4474916" y="3362667"/>
          <a:ext cx="5233530" cy="2475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87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1289" y="633682"/>
          <a:ext cx="10140755" cy="5220629"/>
        </p:xfrm>
        <a:graphic>
          <a:graphicData uri="http://schemas.openxmlformats.org/drawingml/2006/table">
            <a:tbl>
              <a:tblPr firstRow="1" bandRow="1"/>
              <a:tblGrid>
                <a:gridCol w="1014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3.2 </a:t>
                      </a:r>
                      <a:r>
                        <a:rPr lang="th-TH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ความสำเร็จในการดำเนินการตามแผนงานเพื่อสนับสนุนโครงการส่งเสริมอาชีพ</a:t>
                      </a:r>
                      <a:endParaRPr lang="en-US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147196"/>
              </p:ext>
            </p:extLst>
          </p:nvPr>
        </p:nvGraphicFramePr>
        <p:xfrm>
          <a:off x="500045" y="1683124"/>
          <a:ext cx="9144000" cy="4031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7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6465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6055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03014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27981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18579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1857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997740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ดำเนินงานตามแผนงาน                       เพื่อสนับสนุน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โครงการส่งเสริมอาชีพ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ได้ร้อยละ 80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ดำเนินการตามแผนงาน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โครงการส่งเสริมอาชีพ 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ได้ร้อยละ 85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ดำเนินการตามแผนงาน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โครงการส่งเสริมอาชีพ 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ได้ร้อยละ 90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ดำเนินการตามแผนงาน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โครงการส่งเสริมอาชีพ 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ได้ร้อยละ 95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ดำเนินการตามแผนงาน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โครงการส่งเสริมอาชีพ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ได้ร้อยละ 100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396977">
                <a:tc gridSpan="5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endParaRPr lang="en-US" sz="12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0045" y="3243996"/>
            <a:ext cx="4142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1200" b="1" u="sng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5</a:t>
            </a:r>
            <a:r>
              <a:rPr lang="th-TH" sz="1200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 รวบรวมข้อมูลการเบิกจ่ายเงินอุดหนุน ตามแผนการดำเนินงานและแผนการใช้จ่ายงบประมาณกองทุนพัฒนาบทบาทสตรี ประจำปี งบประเมาณ พ.ศ. 2566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ดำเนินการวิเคราะห์ข้อมูลโครงการที่ได้รับการสนับสนุนเงินอุดหนุน</a:t>
            </a:r>
          </a:p>
          <a:p>
            <a:pPr>
              <a:lnSpc>
                <a:spcPct val="150000"/>
              </a:lnSpc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จากกองทุนฯ ซึ่งเป็นโครงการส่งเสริมอาชีพแก่สมาชิกกองทุนฯ                   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รวมยอดสะสมตั้งแต่ตุลาคม 2565 –  กันยายน 2566 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ทั้งหมดจำนวน 962 โครงการ จำนวนเงิน 32,201,361 บาท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spc="-8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คิดเป็นร้อยละ 119.26 อยู่ระหว่างการวิเคราะห์ข้อมูของเดือนกันยายน 2566 </a:t>
            </a:r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425584"/>
              </p:ext>
            </p:extLst>
          </p:nvPr>
        </p:nvGraphicFramePr>
        <p:xfrm>
          <a:off x="4498843" y="3198559"/>
          <a:ext cx="5001364" cy="251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27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9667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18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3.3 </a:t>
                      </a:r>
                      <a:r>
                        <a:rPr lang="th-TH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ความสำเร็จในการปรับปรุงกระบวนการบริหารลูกหนี้โครงการ</a:t>
                      </a:r>
                      <a:r>
                        <a:rPr lang="th-TH" sz="1400" b="1" i="0" u="none" strike="noStrike" kern="1200" cap="non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เพื่อให้งบการเงินของกองทุน ได้รับการรับรอง</a:t>
                      </a:r>
                      <a:endParaRPr lang="en-US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464051"/>
              </p:ext>
            </p:extLst>
          </p:nvPr>
        </p:nvGraphicFramePr>
        <p:xfrm>
          <a:off x="-11289" y="1628198"/>
          <a:ext cx="10163334" cy="408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904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916723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63970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207080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2717937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43116">
                <a:tc gridSpan="5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2505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157201">
                <a:tc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ดำเนินการจัดทำข้อมูลยืนยัน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ลูกหนี้โครงการได้รับครบถ้วน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</a:t>
                      </a:r>
                      <a:r>
                        <a:rPr lang="th-TH" sz="90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100</a:t>
                      </a:r>
                      <a:endParaRPr lang="th-TH" sz="900" kern="120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9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ผ่านเกณฑ์วัดระดับ 1  และดำเนินการประชุมหารือร่วมกับ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สตง. ภายในไตรมาสที่ 2 ของปีบัญชี 2566 เพื่อหาข้อสรุป/มาตรการ ที่เกี่ยวกับกระบวนการบริหารลูกหนี้โครงการตามข้อสังเกตของ สตง.</a:t>
                      </a:r>
                      <a:endParaRPr lang="th-TH" sz="9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ผ่านค่าเกณฑ์วัดระดับ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และดำเนินการนำข้อมูล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ยอดลูกหนี้โครงการเข้าระบบบัญชีการเงิน (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ERP) 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และระบบโปรแกรมทะเบียนลูกหนี้ (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ได้ครบถ้วน ร้อยละ 100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ผ่านค่าเกณฑ์วัดระดับ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3 และดำเนินการนำข้อมูลยอดลูกหนี้โครงการเข้าระบบบัญชีการเงิน (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ERP) 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และระบบโปรแกรมทะเบียนลูกหนี้ (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พร้อมใช้งาน, ดำเนินการได้</a:t>
                      </a:r>
                      <a:r>
                        <a:rPr lang="th-TH" sz="9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อย่างต่อเนื่อง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ครอบคลุมการ</a:t>
                      </a:r>
                      <a:r>
                        <a:rPr lang="th-TH" sz="9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ดำเนินงาน ทั้ง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ส่วนกลาง</a:t>
                      </a:r>
                      <a:r>
                        <a:rPr lang="th-TH" sz="9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                            ส่วน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ภูมิภาค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ผ่านค่าเกณฑ์วัดระดับ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4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และดำเนินการนำข้อมูล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ยอดลูกหนี้โครงการเข้าระบบบัญชีการเงิน (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ERP) 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และระบบโปรแกรมทะเบียนลูกหนี้ (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สามารถออกหลักฐาน</a:t>
                      </a:r>
                      <a:r>
                        <a:rPr lang="th-TH" sz="9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รายงาน เพื่อปิ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ดงบการเงินได้ถูกต้องและมีประสิทธิภาพ </a:t>
                      </a:r>
                      <a:r>
                        <a:rPr lang="th-TH" sz="9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เพื่อให้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งบการเงินของกองทุนฯ ได้รับการรับรอง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261427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100" b="0" i="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3370797"/>
            <a:ext cx="4900645" cy="233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  <a:spcAft>
                <a:spcPts val="0"/>
              </a:spcAft>
            </a:pPr>
            <a:r>
              <a:rPr lang="th-TH" sz="1200" b="1" u="sng" dirty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3</a:t>
            </a:r>
            <a:r>
              <a:rPr lang="th-TH" sz="1200" dirty="0" smtClean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>
              <a:lnSpc>
                <a:spcPct val="12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มีหนังสือถึงจังหวัดและกรุงเทพมหานคร ให้จัดเก็บข้อมูลยืนยัน  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ลูกหนี้โครงการ จำนวน 58,709 สัญญา ณ วันที่ 30 กันยายน 2565</a:t>
            </a:r>
          </a:p>
          <a:p>
            <a:pPr>
              <a:lnSpc>
                <a:spcPct val="12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- กอง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ทุนฯ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ดำเนินการ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ตรวจสอบข้อมูลยืนยันยอดลูกหนี้โครงการ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52,495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สัญญา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(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วันที่ 25 ตุลาคม 2565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มีผลต่าง 6,214 โครงการ มีลูกหนี้โครงการบางคนไม่สามารถ  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ยืนยัน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ยอดได้  เช่น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  โครงการ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บางรายไม่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อยู่ในพื้นที่, ตาย </a:t>
            </a:r>
          </a:p>
          <a:p>
            <a:pPr>
              <a:lnSpc>
                <a:spcPct val="12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จัดประชุมร่วมกับสำนักงานตรวจสเงินแนดินเพื่อหาข้อสรุปในการ</a:t>
            </a:r>
          </a:p>
          <a:p>
            <a:pPr>
              <a:lnSpc>
                <a:spcPct val="12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ปรับปรุงกระบวนการบริหารลูกหนี้โครงการเพื่อให้งบการเงินของกองทุนฯ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ได้รับการรับรอง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 ดำเนินการคัดแยกลูกหนี้รายโครงการ  และนำข้อมูลจากระบบทะเบียนลูกหนี้ (</a:t>
            </a:r>
            <a:r>
              <a:rPr lang="en-US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SARA)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 เมษายน 2566 เข้าระบบบัญชีการเงิน (</a:t>
            </a:r>
            <a:r>
              <a:rPr lang="en-US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ERP)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และระบบโปรแกรมลูกหนี้ใหม่ (</a:t>
            </a:r>
            <a:r>
              <a:rPr lang="en-US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LM)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ได้ครบถ้วนร้อยละ 100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938757"/>
              </p:ext>
            </p:extLst>
          </p:nvPr>
        </p:nvGraphicFramePr>
        <p:xfrm>
          <a:off x="5383915" y="3450404"/>
          <a:ext cx="4281403" cy="222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26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3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การปฏิบัติการ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ตัวชี้วัดที่ 4.1 การบริหารความเสี่ยงและการควบคุมภายใน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916840"/>
              </p:ext>
            </p:extLst>
          </p:nvPr>
        </p:nvGraphicFramePr>
        <p:xfrm>
          <a:off x="603717" y="1709391"/>
          <a:ext cx="9217616" cy="4005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192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78857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75535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1753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4350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11158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11158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11158"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68885"/>
                  </a:ext>
                </a:extLst>
              </a:tr>
              <a:tr h="807454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1. สภาพแวดล้อมการควบคุมภายใน  </a:t>
                      </a:r>
                      <a:r>
                        <a:rPr lang="th-TH" sz="1200" b="0" spc="-2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2. การกำหนดวัตถุประสงค์การบริหารความเสี่ยง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spc="-2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          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3. การระบุความเสี่ยงระดับองค์กร     </a:t>
                      </a:r>
                      <a: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กิจกรรมการควบคุมภายใน 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                          5.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สารสนเทศและการสื่อสาร            6. การติดตามผลและการประเมินผล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264683">
                <a:tc grid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200" b="1" i="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7447" y="3396455"/>
            <a:ext cx="4309391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1100" b="1" u="sng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1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1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1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4</a:t>
            </a:r>
            <a:r>
              <a:rPr lang="th-TH" sz="1100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ได้ดำเนินการทบทวนคู่มือบริหารความเสี่ยง และมีการกำหนด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ช่องทางข้อร้องเรียนไว้ จำนวน 6 ช่องทาง</a:t>
            </a:r>
          </a:p>
          <a:p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คกส. ให้ความเห็นชอบคู่มือการบริหารความเสี่ยง และสกส. มีการเผยแพร่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คู่มือการบริหารความเสี่ยง ให้กับผู้บริหารและบุคลากรในองค์กรทราบ</a:t>
            </a:r>
          </a:p>
          <a:p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มีการประเมินทั้งโอกาสและผลกระทบ โดยใช้ฐานข้อมูลในอดีต และ 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จัดทำแผนภาพความเสี่ยงระดับองค์กร (</a:t>
            </a:r>
            <a:r>
              <a:rPr lang="en-US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Risk Profile)</a:t>
            </a:r>
            <a:endParaRPr lang="th-TH" sz="1000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มีการวางระบบการควบคุมภายใน และจัดทำ </a:t>
            </a:r>
            <a:r>
              <a:rPr lang="en-US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Workflow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บรรจุไว้                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ในคู่มือการบริหารความเสี่ยง และดำเนินการตามแผนบริหารความเสี่ยง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ประจำปี และดำเนินการตามแผนความเสี่ยงทั้ง 4 ประเภท 9 ปัจจัยเสี่ยง</a:t>
            </a:r>
          </a:p>
          <a:p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ได้ดำเนินการประเมินผลการควบคุมภายใน ตามเกณฑ์   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กระทรวงการคลัง และกำหนด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ส่งผลการประเมินการควบคุมภายใน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ให้กับ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กลุ่มตรวจสอบภายในของกรมการพัฒนา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ชุมชน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วันที่ 30 กันยายน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  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ทัน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ตามกำหนดเวลา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455428"/>
              </p:ext>
            </p:extLst>
          </p:nvPr>
        </p:nvGraphicFramePr>
        <p:xfrm>
          <a:off x="5184341" y="3396455"/>
          <a:ext cx="4406615" cy="2185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31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กลุ่ม 34"/>
          <p:cNvGrpSpPr/>
          <p:nvPr/>
        </p:nvGrpSpPr>
        <p:grpSpPr>
          <a:xfrm>
            <a:off x="216981" y="1065854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5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สี่เหลี่ยมผืนผ้ามุมมน 10"/>
              <p:cNvSpPr/>
              <p:nvPr/>
            </p:nvSpPr>
            <p:spPr>
              <a:xfrm>
                <a:off x="376927" y="1181109"/>
                <a:ext cx="4082923" cy="464821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5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1" name="สี่เหลี่ยมผืนผ้า 21"/>
          <p:cNvSpPr/>
          <p:nvPr/>
        </p:nvSpPr>
        <p:spPr>
          <a:xfrm>
            <a:off x="4089626" y="1059553"/>
            <a:ext cx="5939275" cy="373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รายงานผลการเบิกจ่ายตามแผนการดำเนินงานและแผนการใช้จ่ายงบประมาณ          </a:t>
            </a:r>
          </a:p>
          <a:p>
            <a:pPr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2566</a:t>
            </a:r>
          </a:p>
          <a:p>
            <a:pPr algn="thaiDist"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ประจำปีบัญชี 2566 กองทุนพัฒนาบทบาทสตรี กรมการพัฒนาชุมชน </a:t>
            </a:r>
            <a:endParaRPr lang="th-TH" sz="1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1400" spc="-4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กรอบหลักเกณฑ์การประเมินผลการดำเนินงานทุนหมุนเวียน ประจำปีบัญชี 2567 </a:t>
            </a:r>
          </a:p>
          <a:p>
            <a:pPr algn="thaiDist">
              <a:lnSpc>
                <a:spcPct val="130000"/>
              </a:lnSpc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5.1 บทบาทคณะกรรมการบริหารทุนหมุนเวียน ข้อ 2 การจัดประชุม</a:t>
            </a:r>
            <a:r>
              <a:rPr lang="th-TH" sz="1400" spc="-2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</a:t>
            </a:r>
            <a:r>
              <a:rPr lang="th-TH" sz="1400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บริหารทุนหมุนเวียนและประสิทธิภาพการประชุมของคณะกรรมการฯ</a:t>
            </a:r>
          </a:p>
          <a:p>
            <a:pPr algn="thaiDist"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</a:t>
            </a:r>
            <a:r>
              <a:rPr lang="th-TH" sz="1400" spc="-6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รายงานข้อเสนอแนะการตรวจสอบการเงิน สำหรับปีสิ้นสุดวันที่ 30 กันยายน 2564  </a:t>
            </a:r>
          </a:p>
          <a:p>
            <a:pPr algn="thaiDist">
              <a:lnSpc>
                <a:spcPct val="130000"/>
              </a:lnSpc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ของกองทุนพัฒนาบทบาทสตรี</a:t>
            </a:r>
          </a:p>
          <a:p>
            <a:pPr algn="thaiDist">
              <a:lnSpc>
                <a:spcPct val="130000"/>
              </a:lnSpc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รายงานผลข้อมูลการดำเนินการทางกฎหมายเกี่ยวกับการดำเนินคดีแพ่ง </a:t>
            </a:r>
            <a:b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</a:p>
          <a:p>
            <a:pPr algn="thaiDist">
              <a:lnSpc>
                <a:spcPct val="130000"/>
              </a:lnSpc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สตรีให้ความช่วยเหลือและบรรเทาความเดือดร้อนให้แก่ลูกหนี้</a:t>
            </a:r>
          </a:p>
        </p:txBody>
      </p:sp>
      <p:grpSp>
        <p:nvGrpSpPr>
          <p:cNvPr id="5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62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63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74929B38-EAA7-A9DB-C9C1-745A1EE28EB6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3" name="Group 47">
              <a:extLst>
                <a:ext uri="{FF2B5EF4-FFF2-40B4-BE49-F238E27FC236}">
                  <a16:creationId xmlns:a16="http://schemas.microsoft.com/office/drawing/2014/main" id="{E379300B-7578-7B64-7D21-A26C5F28CB54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2" name="กลุ่ม 1">
                <a:extLst>
                  <a:ext uri="{FF2B5EF4-FFF2-40B4-BE49-F238E27FC236}">
                    <a16:creationId xmlns:a16="http://schemas.microsoft.com/office/drawing/2014/main" id="{B51C9093-43B6-1374-6AB3-43906D5BA148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5" name="กลุ่ม 7">
                  <a:extLst>
                    <a:ext uri="{FF2B5EF4-FFF2-40B4-BE49-F238E27FC236}">
                      <a16:creationId xmlns:a16="http://schemas.microsoft.com/office/drawing/2014/main" id="{A4B0987E-CF5A-1301-AF55-A36E6AEEF57A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1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A83CF8AC-5E02-3F5E-ED90-86D8E72EF2A4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54BC4C37-3810-8C8D-24CB-56FBE2845840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BD29BE7E-4041-4596-A078-3B0DA5919841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8" name="กลุ่ม 4">
                  <a:extLst>
                    <a:ext uri="{FF2B5EF4-FFF2-40B4-BE49-F238E27FC236}">
                      <a16:creationId xmlns:a16="http://schemas.microsoft.com/office/drawing/2014/main" id="{2D36A430-13FD-7E60-865D-0B1EF971D30C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9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93F1F86D-0536-971F-A8D1-D421DF3552C6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0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E7414A76-AE88-58C5-0478-8B5A866D845C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3" name="รูปแบบอิสระ: รูปร่าง 49">
                <a:extLst>
                  <a:ext uri="{FF2B5EF4-FFF2-40B4-BE49-F238E27FC236}">
                    <a16:creationId xmlns:a16="http://schemas.microsoft.com/office/drawing/2014/main" id="{44B0CD15-2ED9-4C44-88B5-F4C2927EAD01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2FC05757-D753-3241-1E7E-B395FCA60889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73380724-2F10-8588-6631-1ED85DCDF9DC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6" name="Group 7">
                <a:extLst>
                  <a:ext uri="{FF2B5EF4-FFF2-40B4-BE49-F238E27FC236}">
                    <a16:creationId xmlns:a16="http://schemas.microsoft.com/office/drawing/2014/main" id="{CC96230E-1B31-4355-6C50-2FD79F4BB61C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8" name="Freeform 8">
                  <a:extLst>
                    <a:ext uri="{FF2B5EF4-FFF2-40B4-BE49-F238E27FC236}">
                      <a16:creationId xmlns:a16="http://schemas.microsoft.com/office/drawing/2014/main" id="{5A1A962E-B88E-A7D3-D340-B5C75C128EB2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29" name="Freeform 9">
                  <a:extLst>
                    <a:ext uri="{FF2B5EF4-FFF2-40B4-BE49-F238E27FC236}">
                      <a16:creationId xmlns:a16="http://schemas.microsoft.com/office/drawing/2014/main" id="{6DD4EE19-1A20-2EC4-7704-5E41BBD96D71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0" name="Freeform 10">
                  <a:extLst>
                    <a:ext uri="{FF2B5EF4-FFF2-40B4-BE49-F238E27FC236}">
                      <a16:creationId xmlns:a16="http://schemas.microsoft.com/office/drawing/2014/main" id="{64191D67-311B-CABF-4F98-49536ABFD51B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1" name="Freeform 12">
                  <a:extLst>
                    <a:ext uri="{FF2B5EF4-FFF2-40B4-BE49-F238E27FC236}">
                      <a16:creationId xmlns:a16="http://schemas.microsoft.com/office/drawing/2014/main" id="{DD8D70DA-25E1-D70F-83E8-92BC9C2D3EF7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7" name="Picture 24">
                <a:extLst>
                  <a:ext uri="{FF2B5EF4-FFF2-40B4-BE49-F238E27FC236}">
                    <a16:creationId xmlns:a16="http://schemas.microsoft.com/office/drawing/2014/main" id="{72ED7C8E-2BBA-728D-3A59-43BDD0497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718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3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การบริหารจัดการทุนหมุนเวียน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4.2 การตรวจสอบภายใน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27895" y="1596602"/>
          <a:ext cx="9070860" cy="411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4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50535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45674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8859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1255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20402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20402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20402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611603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 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1. การปฏิบัติงานตรวจสอบ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2. การประชุมปิดตรวจ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3. การปฏิบัติงานตามข้อเสนอแนะ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4. การรายงานผลการบริหารความเสี่ยงเพื่อการวางแผนตรวจสอบ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545590">
                <a:tc gridSpan="5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200" b="1" i="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27895" y="3177711"/>
            <a:ext cx="3566704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1200" b="1" u="sng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4</a:t>
            </a:r>
            <a:r>
              <a:rPr lang="th-TH" sz="1200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ได้รับการตรวจสอบจากกลุ่มตรวจสอบภายใน </a:t>
            </a:r>
          </a:p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กรมการพัฒนาชุมชน</a:t>
            </a:r>
          </a:p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ตามแผนการตรวจสอบระยะยาว (พ.ศ. 2565-2568) </a:t>
            </a:r>
          </a:p>
          <a:p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มีการประชุมปิดตรวจร่วมกันระหว่างผู้อำนวยการ สกส.                      </a:t>
            </a:r>
          </a:p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กับบกลุ่มตรวจสอบภายใน กรมการพัฒนาชุมชน </a:t>
            </a:r>
          </a:p>
          <a:p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 สกส. ปฏิบัติตามข้อเสนอแนะและแก้ไขได้ตามระยะเวลา                 </a:t>
            </a:r>
          </a:p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ที่กำหนด นำเสนอรายงานผลการตรวจสอบดังกล่าว </a:t>
            </a:r>
          </a:p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ต่อคกส. โดยได้มอบนโยบายในการปฏิบัติงานที่สอดคล้อง</a:t>
            </a:r>
          </a:p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กับรายงานผลการตรวจสอบ</a:t>
            </a:r>
          </a:p>
          <a:p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ดำเนินการตามแผนบริหารความเสี่ยง ประจำปี</a:t>
            </a:r>
          </a:p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และกำหนดรายงานผลการบริหารความเสี่ยงของ                </a:t>
            </a:r>
          </a:p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ไตรมาสที่ 4 ในวันที่ 30 กันยายน 2566</a:t>
            </a:r>
            <a:endParaRPr lang="en-US" sz="11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079350"/>
              </p:ext>
            </p:extLst>
          </p:nvPr>
        </p:nvGraphicFramePr>
        <p:xfrm>
          <a:off x="4885442" y="3177711"/>
          <a:ext cx="4913313" cy="247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2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3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การบริหารจัดการทุนหมุนเวียน</a:t>
                      </a:r>
                      <a:endParaRPr lang="th-TH" sz="12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4.3 การบริหารจัดการสารสนเทศและดิจิทัล</a:t>
                      </a:r>
                      <a:endParaRPr lang="th-TH" sz="13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3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3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3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389338"/>
              </p:ext>
            </p:extLst>
          </p:nvPr>
        </p:nvGraphicFramePr>
        <p:xfrm>
          <a:off x="643229" y="1617236"/>
          <a:ext cx="8952329" cy="4097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32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2766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2155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65221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887567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27091">
                <a:tc gridSpan="5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16529"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16529">
                <a:tc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th-TH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857684"/>
                  </a:ext>
                </a:extLst>
              </a:tr>
              <a:tr h="1277363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1. แผนปฏิบัติการดิจิทัล (ระยะยาว) และแผนปฏิบัติการดิจิทัลประจำปีบัญชี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2. การบริหารจัดการสารสนเทศและดิจิทัล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2.1 การบริหารจัดการสารสนเทศที่สนับสนุนการตัดสินใจของผู้บริหาร (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EIS/MIS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)</a:t>
                      </a:r>
                      <a:r>
                        <a:rPr lang="th-TH" sz="11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2.2 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ระบบสารสนเทศสนับสนุนผู้ใช้บริการภายในทุนหมุนเวียน</a:t>
                      </a:r>
                    </a:p>
                    <a:p>
                      <a:pPr marL="0" marR="0" indent="0" algn="thaiDist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2.3 ระบบสารสนเทศสนับสนุนผู้ใช้บริการภายนอกทุนหมุนเวียนและตอบสนองนโยบายดิจิทัล รวมทั้งนโยบายต่าง ๆ ที่สำคัญของภาครัฐ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1860251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3229" y="4010066"/>
            <a:ext cx="403427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1100" b="1" u="sng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1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1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1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4</a:t>
            </a:r>
            <a:r>
              <a:rPr lang="th-TH" sz="1100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ดำเนินการทบทวนแผนปฏิบัติการดิจิทัล (ระยะยาว)</a:t>
            </a:r>
          </a:p>
          <a:p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พ.ศ. 2566-2568 และจัดทำแผนปฏิบัติการดิจิทัล ประจำปี 2567  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และ คกส. ให้ความเห็นชอบ </a:t>
            </a:r>
          </a:p>
          <a:p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มีระบบสารสนเทศสนับสนุนการตัดสินใจของผู้บริหาร (</a:t>
            </a:r>
            <a:r>
              <a:rPr lang="en-US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EIS) </a:t>
            </a:r>
            <a:endParaRPr lang="th-TH" sz="1000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มีการประเมินผลข้อมูลทุกสิ้นเดือน นำเสนอในรูปแบบกราฟ, ตาราง </a:t>
            </a:r>
          </a:p>
          <a:p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มีระบบสานสนเทศที่สนับสนุนผู้ใช้บริการภายใน และภายนอก</a:t>
            </a:r>
          </a:p>
          <a:p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อยู่ระหว่างการประเมินผลลัพธ์ สิ้นสุด ณ วันที่ 30 กันยายน 2566  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146082"/>
              </p:ext>
            </p:extLst>
          </p:nvPr>
        </p:nvGraphicFramePr>
        <p:xfrm>
          <a:off x="4508388" y="3823476"/>
          <a:ext cx="5087170" cy="1788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74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11289" y="633682"/>
          <a:ext cx="10163333" cy="5081318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381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50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100"/>
                        </a:spcAf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3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 การปฏิบัติงานของคณะกรรมการ ผู้บริหารทุนหมุนเวียน พนักงาน และลูกจ้าง</a:t>
                      </a:r>
                      <a:endParaRPr lang="th-TH" sz="13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3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5.1 บทบาทคณะกรรมการบริหารทุนหมุนเวียน</a:t>
                      </a:r>
                      <a:endParaRPr lang="th-TH" sz="13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017743"/>
              </p:ext>
            </p:extLst>
          </p:nvPr>
        </p:nvGraphicFramePr>
        <p:xfrm>
          <a:off x="688623" y="1527860"/>
          <a:ext cx="9121422" cy="4027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38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60293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55962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98562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23220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94965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94965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94965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952184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เกณฑ์การประเมิน ดังนี้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1. จัดให้มีหรือทบทวนแผนปฏิบัติการระยะยาว (3 - 5 ปี) และแผนปฏิบัติการ ประจำปีบัญชี </a:t>
                      </a: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2567 2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. การติดตามระบบการบริหารจัดการที่สำคัญ และผลการปฏิบัติงาน</a:t>
                      </a: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ตาม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ภารกิจ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ของทุน</a:t>
                      </a: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หมุนเวียน 3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. การจัดให้มีระบบประเมินผลผู้บริหารทุน</a:t>
                      </a: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หมุนเวียน 4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. การเปิดเผยข้อมูลข่าวสารแก่ผู้มีส่วนได้ส่วนเสีย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5. ผลสำเร็จจากการกำกับดูแลทุนหมุนเวียนของคณะกรรมการบริหารทุนหมุนเวียน 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190910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grpSp>
        <p:nvGrpSpPr>
          <p:cNvPr id="9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03889" y="3401413"/>
            <a:ext cx="386515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1100" b="1" u="sng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1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1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1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4</a:t>
            </a:r>
            <a:r>
              <a:rPr lang="th-TH" sz="1100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>
              <a:lnSpc>
                <a:spcPct val="12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ดำเนินการทบทวนแผนปฏิบัติการระยะยาว พ.ศ. 2566-2570 </a:t>
            </a:r>
          </a:p>
          <a:p>
            <a:pPr>
              <a:lnSpc>
                <a:spcPct val="12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และจัดทำแผนปฏิบัติการ ประจำปี 2567 และ คกส. ให้ความเห็นชอบ </a:t>
            </a:r>
          </a:p>
          <a:p>
            <a:pPr>
              <a:lnSpc>
                <a:spcPct val="12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กำหนดให้มีการประชุม คกส. จำนวน 10 ครั้ง</a:t>
            </a:r>
          </a:p>
          <a:p>
            <a:pPr>
              <a:lnSpc>
                <a:spcPct val="12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มีการติดตามระบบการบริหารจัดการที่สำคัญและผลการปฏิบัติงาน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เป็นรายไตรมาส</a:t>
            </a:r>
          </a:p>
          <a:p>
            <a:pPr>
              <a:lnSpc>
                <a:spcPct val="12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จัดให้มีการประเมินผลผู้บริหารที่เป็นระบบ โดยจัดให้มีพิธีลงนาม</a:t>
            </a:r>
          </a:p>
          <a:p>
            <a:pPr>
              <a:lnSpc>
                <a:spcPct val="12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ข้อตกลงระหว่าง ผอ.สกส. และ ผอ.กลุ่มงาน 4 กลุ่ม</a:t>
            </a:r>
          </a:p>
          <a:p>
            <a:pPr>
              <a:lnSpc>
                <a:spcPct val="12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มีการเปิดเผยข้อมูลสารสนเทศที่ครบถ้วน ถูกต้อง เชื่อถือได้                   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มีการเปิดเผยครบถ้วน 10 ประเด็น ผ่านทางเว๊บไซค์กองทุนฯ</a:t>
            </a:r>
          </a:p>
          <a:p>
            <a:endParaRPr lang="en-US" sz="10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665669"/>
              </p:ext>
            </p:extLst>
          </p:nvPr>
        </p:nvGraphicFramePr>
        <p:xfrm>
          <a:off x="4911047" y="3208722"/>
          <a:ext cx="4898997" cy="206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11289" y="633682"/>
          <a:ext cx="10163333" cy="5081318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7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65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100"/>
                        </a:spcAft>
                      </a:pPr>
                      <a:r>
                        <a:rPr lang="th-TH" sz="1400" b="1" spc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spc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 การปฏิบัติงานของคณะกรรมการ ผู้บริหารทุนหมุนเวียน พนักงาน และลูกจ้าง</a:t>
                      </a:r>
                      <a:endParaRPr lang="th-TH" sz="1400" spc="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spc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5.2 การบริหารทรัพยากรบุคคล</a:t>
                      </a:r>
                      <a:endParaRPr lang="th-TH" sz="1400" spc="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732069"/>
              </p:ext>
            </p:extLst>
          </p:nvPr>
        </p:nvGraphicFramePr>
        <p:xfrm>
          <a:off x="589285" y="1575357"/>
          <a:ext cx="9161172" cy="4139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15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67964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64050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0640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31601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90709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74559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BA5A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90709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785179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รายละเอียดเกณฑ์การประเมิน 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1. การจัดให้มีปัจจัยพื้นฐาน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2. การจัดทำและดำเนินงานตามแผนการบริหารทรัพยากรบุคคล (ระยะยาว) และแผนปฏิบัติการ ด้านการบริหารทรัพยากรบุคคล ประจำปีบัญชี 2567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498486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h-TH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9285" y="3260093"/>
            <a:ext cx="4198472" cy="2210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  <a:spcAft>
                <a:spcPts val="600"/>
              </a:spcAft>
            </a:pPr>
            <a:r>
              <a:rPr lang="th-TH" sz="1200" b="1" u="sng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5</a:t>
            </a:r>
            <a:r>
              <a:rPr lang="th-TH" sz="1200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>
              <a:lnSpc>
                <a:spcPct val="120000"/>
              </a:lnSpc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มีการปรับปรุงแนวทางการประเมินผลการปฏิบัติงาน และกำหนด</a:t>
            </a:r>
          </a:p>
          <a:p>
            <a:pPr>
              <a:lnSpc>
                <a:spcPct val="120000"/>
              </a:lnSpc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ตัวชี้วัดสำหรับบุคลากรทุกระดับ มีการประเมินผลการปฏิบัติงานในการ</a:t>
            </a:r>
          </a:p>
          <a:p>
            <a:pPr>
              <a:lnSpc>
                <a:spcPct val="120000"/>
              </a:lnSpc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พิจารณาผลตอบแทน/เลื่อนขั้น/เลื่อนตำแหน่ง </a:t>
            </a:r>
          </a:p>
          <a:p>
            <a:pPr>
              <a:lnSpc>
                <a:spcPct val="120000"/>
              </a:lnSpc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สกส. อยู่ระหว่างการประเมินผลฯ รอบที่ 2/2566</a:t>
            </a:r>
          </a:p>
          <a:p>
            <a:pPr>
              <a:lnSpc>
                <a:spcPct val="120000"/>
              </a:lnSpc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ดำเนินการตามแผนปฏิบัติการ ประจำปีบัญชี 2566 ประกอบด้วย </a:t>
            </a:r>
          </a:p>
          <a:p>
            <a:pPr>
              <a:lnSpc>
                <a:spcPct val="120000"/>
              </a:lnSpc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3 ประเด็นการพัฒนา 10 แผนงาน 22 โครกการ ได้ร้อยละ 100</a:t>
            </a:r>
          </a:p>
          <a:p>
            <a:pPr>
              <a:lnSpc>
                <a:spcPct val="120000"/>
              </a:lnSpc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- สกส. จัดทำ/ทบทวนแผนการบริหารทรัพยากรบุคคล (ระยะยาว) และแผนปฏิบัติการ ประจำปีบัญชี 2567 และ คกส. ให้ความเห็นชอบ รวมทั้งมีการสื่อสารให้ผู้บริหารและหน่วยงานภายในที่เกี่ยวข้องทราบ</a:t>
            </a:r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339016"/>
              </p:ext>
            </p:extLst>
          </p:nvPr>
        </p:nvGraphicFramePr>
        <p:xfrm>
          <a:off x="5025367" y="3260093"/>
          <a:ext cx="4804293" cy="245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24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การดำเนินงานตามนโยบายรัฐ/กระทรวงการคลัง</a:t>
                      </a:r>
                      <a:endParaRPr lang="th-TH" sz="12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6.1 การใช้จ่ายเงินตามแผนการใช้จ่ายที่ได้รับอนุมัติ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(1) ร้อยละการใช้จ่ายงบลงทุนเทียบกับแผนการใช้จ่ายงบลงทุน ประจำปีบัญชี 2566 </a:t>
                      </a: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98311" y="1779189"/>
          <a:ext cx="9234312" cy="3935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45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8207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78933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2082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4702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6509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76509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765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h-TH" sz="1200" b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0" i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12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2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1109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ใช้จ่ายได้น้อยกว่า                   มติ ครม. ร้อยละ 12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(88%)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ใช้จ่ายได้น้อยกว่า                    มติ ครม. ร้อยละ 9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(91%)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ใช้จ่ายได้น้อยกว่า                    มติ ครม. ร้อยละ 6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(94%)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ใช้จ่ายได้น้อยกว่า                    มติ ครม. ร้อยละ 3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(97%)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ใช้จ่ายได้ตามมติ ครม.                    ร้อยละ 100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(100%)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295189">
                <a:tc gridSpan="5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endParaRPr lang="th-TH" sz="1400" b="1" u="sng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grpSp>
        <p:nvGrpSpPr>
          <p:cNvPr id="11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2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3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3926" y="3564759"/>
            <a:ext cx="3869445" cy="1678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200" b="1" u="sng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5</a:t>
            </a:r>
            <a:r>
              <a:rPr lang="th-TH" sz="1200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งบประมาณจัดสรร 895,600 บาท </a:t>
            </a:r>
          </a:p>
          <a:p>
            <a:pPr>
              <a:lnSpc>
                <a:spcPct val="120000"/>
              </a:lnSpc>
            </a:pPr>
            <a:r>
              <a:rPr lang="th-TH" sz="12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ใช้</a:t>
            </a: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จ่ายได้ 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869,353.80 </a:t>
            </a: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บาท </a:t>
            </a:r>
            <a:r>
              <a:rPr lang="th-TH" sz="12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คงเหลือ </a:t>
            </a: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26,246.20 </a:t>
            </a:r>
            <a:r>
              <a:rPr lang="th-TH" sz="12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บาท </a:t>
            </a:r>
          </a:p>
          <a:p>
            <a:pPr>
              <a:lnSpc>
                <a:spcPct val="120000"/>
              </a:lnSpc>
            </a:pP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th-TH" sz="12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(ใช้จ่ายที่เกิดขึ้นจริงน้อยกว่าแผนงบลงทุน) </a:t>
            </a:r>
            <a:endParaRPr lang="th-TH" sz="1200" dirty="0">
              <a:latin typeface="Chulabhorn Likit Text" panose="00000500000000000000" pitchFamily="50" charset="-34"/>
              <a:ea typeface="Cordia New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คิดเป็นร้อยละ 97.07 </a:t>
            </a:r>
          </a:p>
          <a:p>
            <a:pPr>
              <a:lnSpc>
                <a:spcPct val="150000"/>
              </a:lnSpc>
            </a:pPr>
            <a:endParaRPr lang="th-TH" sz="1100" dirty="0" smtClean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endParaRPr lang="en-US" sz="11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65862"/>
              </p:ext>
            </p:extLst>
          </p:nvPr>
        </p:nvGraphicFramePr>
        <p:xfrm>
          <a:off x="4778986" y="3431569"/>
          <a:ext cx="5053636" cy="2350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5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1317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00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30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3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การดำเนินงานตามนโยบายรัฐ/กระทรวงการคลัง</a:t>
                      </a:r>
                      <a:endParaRPr lang="th-TH" sz="13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en-US" sz="13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3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6.1 การใช้จ่ายเงินตามแผนการใช้จ่ายที่ได้รับอนุมัติ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3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(2) ร้อยละการใช้จ่ายภาพรวมเทียบกับแผนการใช้จ่ายภาพรวม ประจำปีบัญชี 2566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539049"/>
              </p:ext>
            </p:extLst>
          </p:nvPr>
        </p:nvGraphicFramePr>
        <p:xfrm>
          <a:off x="637584" y="1789090"/>
          <a:ext cx="9070860" cy="3527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4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50535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45674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8859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1255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80639">
                <a:tc gridSpan="5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8076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76658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ใช้จ่ายได้น้อยกว่า                    มติ ครม. ร้อยละ 12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(88%)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ใช้จ่ายได้น้อยกว่า                    มติ ครม. ร้อยละ 9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(91%)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ใช้จ่ายได้น้อยกว่า                    มติ ครม. ร้อยละ 6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(94%)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ใช้จ่ายได้น้อยกว่า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มติ 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ครม. ร้อยละ 3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(97%)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ใช้จ่ายได้ตามมติ ครม.                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ร้อยละ 100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(100%)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172848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h-TH" sz="1100" b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7584" y="3292499"/>
            <a:ext cx="3869445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200" b="1" u="sng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th-TH" sz="12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3</a:t>
            </a:r>
            <a:endParaRPr lang="th-TH" sz="1200" dirty="0">
              <a:solidFill>
                <a:schemeClr val="accent2">
                  <a:lumMod val="50000"/>
                </a:schemeClr>
              </a:solidFill>
              <a:latin typeface="Chulabhorn Likit Text" panose="00000500000000000000" pitchFamily="50" charset="-34"/>
              <a:ea typeface="Cordia New"/>
              <a:cs typeface="Chulabhorn Likit Text" panose="00000500000000000000" pitchFamily="50" charset="-34"/>
            </a:endParaRPr>
          </a:p>
          <a:p>
            <a:pPr>
              <a:lnSpc>
                <a:spcPct val="150000"/>
              </a:lnSpc>
            </a:pP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งบประมาณจัดสรร </a:t>
            </a:r>
            <a:r>
              <a:rPr lang="th-TH" sz="12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961,432,950 </a:t>
            </a: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บาท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2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ใช้</a:t>
            </a: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จ่ายได้ 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916,689,386.85</a:t>
            </a:r>
            <a:r>
              <a:rPr lang="th-TH" sz="12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บาท </a:t>
            </a:r>
            <a:endParaRPr lang="th-TH" sz="1200" dirty="0" smtClean="0">
              <a:latin typeface="Chulabhorn Likit Text" panose="00000500000000000000" pitchFamily="50" charset="-34"/>
              <a:ea typeface="Cordia New"/>
              <a:cs typeface="Chulabhorn Likit Text" panose="00000500000000000000" pitchFamily="50" charset="-34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2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คงเหลือ 44,743,563.15 บาท </a:t>
            </a:r>
          </a:p>
          <a:p>
            <a:pPr>
              <a:lnSpc>
                <a:spcPct val="150000"/>
              </a:lnSpc>
            </a:pPr>
            <a:r>
              <a:rPr lang="th-TH" sz="12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</a:t>
            </a: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คิดเป็นร้อยละ </a:t>
            </a:r>
            <a:r>
              <a:rPr lang="th-TH" sz="12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95.35</a:t>
            </a:r>
            <a:endParaRPr lang="th-TH" sz="1200" dirty="0">
              <a:latin typeface="Chulabhorn Likit Text" panose="00000500000000000000" pitchFamily="50" charset="-34"/>
              <a:ea typeface="Cordia New"/>
              <a:cs typeface="Chulabhorn Likit Text" panose="00000500000000000000" pitchFamily="50" charset="-34"/>
            </a:endParaRPr>
          </a:p>
          <a:p>
            <a:pPr>
              <a:lnSpc>
                <a:spcPct val="150000"/>
              </a:lnSpc>
            </a:pPr>
            <a:endParaRPr lang="th-TH" sz="1100" dirty="0" smtClean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endParaRPr lang="en-US" sz="11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972762"/>
              </p:ext>
            </p:extLst>
          </p:nvPr>
        </p:nvGraphicFramePr>
        <p:xfrm>
          <a:off x="4507029" y="3174340"/>
          <a:ext cx="5201414" cy="2216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32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การดำเนินงานตามนโยบายภาครัฐ/กระทรวงการคลัง</a:t>
                      </a:r>
                      <a:endParaRPr lang="th-TH" sz="1400" baseline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6.2 การดำเนินการตามแผนพัฒนาระบบการจ่ายเงิน และการรับเงินของทุนหมุนเวียนผ่านระบบอิเล็กทรอนิกส์</a:t>
                      </a: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20956" y="1717624"/>
          <a:ext cx="9118088" cy="392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733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5965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55283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97905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22517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90866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90866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937004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ทุนหมุนเวียนดำเนินการจ่ายเงิน </a:t>
                      </a:r>
                      <a:r>
                        <a:rPr lang="th-TH" sz="11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และรับเงิน                   ผ่าน</a:t>
                      </a:r>
                      <a:r>
                        <a:rPr lang="th-TH" sz="11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ระบบอิเล็กทรอนิกส์                         ไม่</a:t>
                      </a:r>
                      <a:r>
                        <a:rPr lang="th-TH" sz="11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ครบถ้วนทุก</a:t>
                      </a:r>
                      <a:r>
                        <a:rPr lang="th-TH" sz="11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กิจกรรม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h-TH" sz="12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ทุน</a:t>
                      </a:r>
                      <a:r>
                        <a:rPr lang="th-TH" sz="11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หมุนเวียน                         สามารถดำเนินการ                     จ่ายเงิน</a:t>
                      </a:r>
                      <a:r>
                        <a:rPr lang="th-TH" sz="11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และรับเงินผ่านระบบ</a:t>
                      </a:r>
                      <a:r>
                        <a:rPr lang="th-TH" sz="11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อิเล็กทรอนิกส์                       ได้</a:t>
                      </a:r>
                      <a:r>
                        <a:rPr lang="th-TH" sz="11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ร้อยละ 100 </a:t>
                      </a:r>
                      <a:r>
                        <a:rPr lang="th-TH" sz="11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ของ</a:t>
                      </a:r>
                      <a:r>
                        <a:rPr lang="th-TH" sz="11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กิจกรรม</a:t>
                      </a:r>
                      <a:r>
                        <a:rPr lang="th-TH" sz="11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ทั้งหมด</a:t>
                      </a:r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243876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1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7857" y="3492678"/>
            <a:ext cx="3420709" cy="1740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200" b="1" u="sng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5</a:t>
            </a:r>
            <a:r>
              <a:rPr lang="th-TH" sz="1200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</a:t>
            </a:r>
          </a:p>
          <a:p>
            <a:pPr marL="171450" indent="-171450">
              <a:lnSpc>
                <a:spcPct val="14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ในปีบัญชี 2566 สกส. สามารถดำเนินการต่อเนื่อง                        </a:t>
            </a:r>
          </a:p>
          <a:p>
            <a:pPr>
              <a:lnSpc>
                <a:spcPct val="140000"/>
              </a:lnSpc>
            </a:pPr>
            <a:r>
              <a:rPr lang="th-TH" sz="11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th-TH" sz="11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 ในด้านการจ่ายเงินและการรับเงินผ่านระบบ </a:t>
            </a:r>
            <a:r>
              <a:rPr lang="en-US" sz="11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K</a:t>
            </a:r>
            <a:r>
              <a:rPr lang="en-US" sz="11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TB </a:t>
            </a:r>
          </a:p>
          <a:p>
            <a:pPr>
              <a:lnSpc>
                <a:spcPct val="140000"/>
              </a:lnSpc>
            </a:pPr>
            <a:r>
              <a:rPr lang="en-US" sz="11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1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 Corporate Online </a:t>
            </a:r>
            <a:r>
              <a:rPr lang="th-TH" sz="11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ได้ครบถ้วนในกิจกรรม</a:t>
            </a:r>
          </a:p>
          <a:p>
            <a:pPr>
              <a:lnSpc>
                <a:spcPct val="140000"/>
              </a:lnSpc>
            </a:pPr>
            <a:r>
              <a:rPr lang="th-TH" sz="11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  การรับ - จ่ายเงิน </a:t>
            </a:r>
            <a:endParaRPr lang="th-TH" sz="1100" dirty="0">
              <a:latin typeface="Chulabhorn Likit Text" panose="00000500000000000000" pitchFamily="50" charset="-34"/>
              <a:ea typeface="Cordia New"/>
              <a:cs typeface="Chulabhorn Likit Text" panose="00000500000000000000" pitchFamily="50" charset="-34"/>
            </a:endParaRPr>
          </a:p>
          <a:p>
            <a:pPr>
              <a:lnSpc>
                <a:spcPct val="150000"/>
              </a:lnSpc>
            </a:pPr>
            <a:endParaRPr lang="th-TH" sz="1100" dirty="0" smtClean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endParaRPr lang="en-US" sz="11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0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170186"/>
              </p:ext>
            </p:extLst>
          </p:nvPr>
        </p:nvGraphicFramePr>
        <p:xfrm>
          <a:off x="4068566" y="3351525"/>
          <a:ext cx="5201414" cy="2216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90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097803"/>
            <a:ext cx="10160000" cy="195736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4.3 กรอบหลักเกณฑ์การประเมินผลการดำเนินงานทุนหมุนเวียน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บัญชี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 ตัวชี้วัดที่ 5.1 บทบาทคณะกรรมการบริหารทุนหมุนเวียน ข้อ 2 การจัดประชุม</a:t>
            </a:r>
          </a:p>
          <a:p>
            <a:pPr algn="ctr">
              <a:lnSpc>
                <a:spcPct val="150000"/>
              </a:lnSpc>
            </a:pP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  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คณะกรรมการบริหารทุนหมุนเวียนและประสิทธิภาพการ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</a:t>
            </a:r>
            <a:b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ของคณะกรรมการ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ฯ</a:t>
            </a:r>
          </a:p>
          <a:p>
            <a:pPr algn="ctr">
              <a:lnSpc>
                <a:spcPct val="13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68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7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75A60ED1-9EA4-98D7-D22F-2F4DFF839789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3" name="Group 47">
              <a:extLst>
                <a:ext uri="{FF2B5EF4-FFF2-40B4-BE49-F238E27FC236}">
                  <a16:creationId xmlns:a16="http://schemas.microsoft.com/office/drawing/2014/main" id="{72FAF00F-F8E4-E7C6-9D7B-1B35E8270F62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3" name="กลุ่ม 1">
                <a:extLst>
                  <a:ext uri="{FF2B5EF4-FFF2-40B4-BE49-F238E27FC236}">
                    <a16:creationId xmlns:a16="http://schemas.microsoft.com/office/drawing/2014/main" id="{5A02C902-9436-3135-E266-B76EA653DFCC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5" name="กลุ่ม 7">
                  <a:extLst>
                    <a:ext uri="{FF2B5EF4-FFF2-40B4-BE49-F238E27FC236}">
                      <a16:creationId xmlns:a16="http://schemas.microsoft.com/office/drawing/2014/main" id="{7E14F6F3-1C16-538F-710D-AFE7C38B5B17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3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F86A6039-C1A2-410F-104E-B134979D1F8A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6CBC9CB0-B55C-18FF-1F32-9FE8F29EE26D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85DA8B8C-C7A3-591F-8CC2-30BDF9E6ABB1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6" name="กลุ่ม 4">
                  <a:extLst>
                    <a:ext uri="{FF2B5EF4-FFF2-40B4-BE49-F238E27FC236}">
                      <a16:creationId xmlns:a16="http://schemas.microsoft.com/office/drawing/2014/main" id="{75D757D7-E782-F2B1-7A90-19C865764743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9AF2B1F7-1157-789B-7DAF-DB66A71D4ED7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49D1222C-49C8-DFAF-CC34-188370A824F9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4" name="รูปแบบอิสระ: รูปร่าง 49">
                <a:extLst>
                  <a:ext uri="{FF2B5EF4-FFF2-40B4-BE49-F238E27FC236}">
                    <a16:creationId xmlns:a16="http://schemas.microsoft.com/office/drawing/2014/main" id="{BC93E890-5FE5-EBAA-C982-80F4CD794D46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43952FCB-AB56-9113-8DC8-66DF5BCCE1A2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E8D2CA91-D4FD-C9A3-8EFB-8DAE56E03A9A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6" name="Group 7">
                <a:extLst>
                  <a:ext uri="{FF2B5EF4-FFF2-40B4-BE49-F238E27FC236}">
                    <a16:creationId xmlns:a16="http://schemas.microsoft.com/office/drawing/2014/main" id="{74F83503-F97B-EADD-7BC7-D377B92FD232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9" name="Freeform 8">
                  <a:extLst>
                    <a:ext uri="{FF2B5EF4-FFF2-40B4-BE49-F238E27FC236}">
                      <a16:creationId xmlns:a16="http://schemas.microsoft.com/office/drawing/2014/main" id="{49A20A76-C691-9198-7959-5328331E1935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30" name="Freeform 9">
                  <a:extLst>
                    <a:ext uri="{FF2B5EF4-FFF2-40B4-BE49-F238E27FC236}">
                      <a16:creationId xmlns:a16="http://schemas.microsoft.com/office/drawing/2014/main" id="{3A785C92-9A05-62DF-BAF7-7E7883FBF77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1" name="Freeform 10">
                  <a:extLst>
                    <a:ext uri="{FF2B5EF4-FFF2-40B4-BE49-F238E27FC236}">
                      <a16:creationId xmlns:a16="http://schemas.microsoft.com/office/drawing/2014/main" id="{E7BC806D-7105-8DCF-F660-91FEE580880B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C69AB497-4B74-89BC-2890-7DCE74D70816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7" name="Picture 24">
                <a:extLst>
                  <a:ext uri="{FF2B5EF4-FFF2-40B4-BE49-F238E27FC236}">
                    <a16:creationId xmlns:a16="http://schemas.microsoft.com/office/drawing/2014/main" id="{013AE37D-F869-5EF4-3EF2-7669649863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714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/>
          </p:nvPr>
        </p:nvGraphicFramePr>
        <p:xfrm>
          <a:off x="340659" y="1138586"/>
          <a:ext cx="9400243" cy="4451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1041">
                  <a:extLst>
                    <a:ext uri="{9D8B030D-6E8A-4147-A177-3AD203B41FA5}">
                      <a16:colId xmlns:a16="http://schemas.microsoft.com/office/drawing/2014/main" val="1976017998"/>
                    </a:ext>
                  </a:extLst>
                </a:gridCol>
                <a:gridCol w="765499">
                  <a:extLst>
                    <a:ext uri="{9D8B030D-6E8A-4147-A177-3AD203B41FA5}">
                      <a16:colId xmlns:a16="http://schemas.microsoft.com/office/drawing/2014/main" val="2134116123"/>
                    </a:ext>
                  </a:extLst>
                </a:gridCol>
                <a:gridCol w="1459682">
                  <a:extLst>
                    <a:ext uri="{9D8B030D-6E8A-4147-A177-3AD203B41FA5}">
                      <a16:colId xmlns:a16="http://schemas.microsoft.com/office/drawing/2014/main" val="649858583"/>
                    </a:ext>
                  </a:extLst>
                </a:gridCol>
                <a:gridCol w="1386392">
                  <a:extLst>
                    <a:ext uri="{9D8B030D-6E8A-4147-A177-3AD203B41FA5}">
                      <a16:colId xmlns:a16="http://schemas.microsoft.com/office/drawing/2014/main" val="3665392993"/>
                    </a:ext>
                  </a:extLst>
                </a:gridCol>
                <a:gridCol w="1360217">
                  <a:extLst>
                    <a:ext uri="{9D8B030D-6E8A-4147-A177-3AD203B41FA5}">
                      <a16:colId xmlns:a16="http://schemas.microsoft.com/office/drawing/2014/main" val="3349214987"/>
                    </a:ext>
                  </a:extLst>
                </a:gridCol>
                <a:gridCol w="1360217">
                  <a:extLst>
                    <a:ext uri="{9D8B030D-6E8A-4147-A177-3AD203B41FA5}">
                      <a16:colId xmlns:a16="http://schemas.microsoft.com/office/drawing/2014/main" val="4026049052"/>
                    </a:ext>
                  </a:extLst>
                </a:gridCol>
                <a:gridCol w="1237195">
                  <a:extLst>
                    <a:ext uri="{9D8B030D-6E8A-4147-A177-3AD203B41FA5}">
                      <a16:colId xmlns:a16="http://schemas.microsoft.com/office/drawing/2014/main" val="1172483843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ประเด็นย่อยที่ใช้พิจารณาย่อย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น้ำหนัก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(%)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ระดับคะแนน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259819"/>
                  </a:ext>
                </a:extLst>
              </a:tr>
              <a:tr h="3439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035767"/>
                  </a:ext>
                </a:extLst>
              </a:tr>
              <a:tr h="380238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การกำหนดปฏิทินการประชุมของคณะกรรมการบริหารทุนหมุนเวียน</a:t>
                      </a:r>
                      <a:endParaRPr lang="en-US" sz="13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ไม่มีการกำหนดปฏิทินการประชุมของคณะกรรมการบริหารทุนหมุนเวียนไว้อย่างชัดเจน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กำหนดปฏิทินการประชุมของคณะกรรมการบริหารทุนหมุนเวียนล่วงหน้าเป็นรายไตรมาส/รายเดือน และแจ้งต่อคณะกรรมการฯ ให้รับทราบอย่างเป็นทางการ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ทุนหมุนเวียนปีงบประมาณ</a:t>
                      </a: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ภายในเดือนตุลาคม 2566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กำหนดปฏิทิน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การประชุมของคณะกรรมการบริหารทุนหมุนเวียนล่วงหน้าเป็นรายไตรมาส/รายเดือน 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และแจ้งต่อ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คณะกรรมการฯ ให้รับทราบอย่างเป็นทางการ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ทุนหมุนเวียนปีงบประมาณ</a:t>
                      </a: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ภายในเดือนกันยายน 2566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ดำเนินการประชุมคณะกรรมการบริหารทุนหมุนเวียนตามปฏิทินการประชุม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ได้ร้อยละ 80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ดำเนินการประชุมคณะกรรมการบริหารทุนหมุนเวียน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ตามปฏิทิน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การประชุม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ได้ร้อยละ 100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51252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340659" y="184281"/>
            <a:ext cx="9400243" cy="888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500"/>
              </a:spcAft>
              <a:tabLst>
                <a:tab pos="675163" algn="l"/>
                <a:tab pos="874113" algn="l"/>
                <a:tab pos="1029675" algn="l"/>
                <a:tab pos="1275190" algn="l"/>
              </a:tabLst>
            </a:pPr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การกำหนดปฏิทินการประชุมของคณะกรรมการบริหารทุนหมุนเวียนล่วงหน้าเป็นรายไตรมาสหรือรายเดือน</a:t>
            </a:r>
            <a:b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และแจ้งแก่คณะกรรมการบริหารทุนหมุนเวียนรับทราบอย่างเป็นทางการ และการดำเนินการประชุมคณะกรรมการบริหารทุนหมุนเวียนตามปฏิทินการประชุม</a:t>
            </a:r>
            <a:endParaRPr lang="en-US" sz="1500" b="1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26260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12377" y="369977"/>
            <a:ext cx="9403977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14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สำนักงานกองทุนพัฒนาบทบาทสตรี ได้กำหนดปฏิทินการประชุมของคณะกรรมการบริหารกองทุนพัฒนาบทบาทสตรี </a:t>
            </a:r>
            <a:br>
              <a:rPr lang="th-TH" sz="14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4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ในปีงบประมาณ 2567 จำนวน</a:t>
            </a:r>
            <a:r>
              <a:rPr lang="th-TH" sz="1400" b="1" dirty="0">
                <a:solidFill>
                  <a:srgbClr val="C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8 </a:t>
            </a:r>
            <a:r>
              <a:rPr lang="th-TH" sz="14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เดือน </a:t>
            </a: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รายละเอียด ดังนี้</a:t>
            </a:r>
            <a:endParaRPr lang="th-TH" sz="11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31190"/>
              </p:ext>
            </p:extLst>
          </p:nvPr>
        </p:nvGraphicFramePr>
        <p:xfrm>
          <a:off x="986971" y="1352819"/>
          <a:ext cx="7910286" cy="3994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4485">
                  <a:extLst>
                    <a:ext uri="{9D8B030D-6E8A-4147-A177-3AD203B41FA5}">
                      <a16:colId xmlns:a16="http://schemas.microsoft.com/office/drawing/2014/main" val="2555990946"/>
                    </a:ext>
                  </a:extLst>
                </a:gridCol>
                <a:gridCol w="3955801">
                  <a:extLst>
                    <a:ext uri="{9D8B030D-6E8A-4147-A177-3AD203B41FA5}">
                      <a16:colId xmlns:a16="http://schemas.microsoft.com/office/drawing/2014/main" val="211562051"/>
                    </a:ext>
                  </a:extLst>
                </a:gridCol>
              </a:tblGrid>
              <a:tr h="6452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เดือน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6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วัน/เดือน/ปี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6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023892"/>
                  </a:ext>
                </a:extLst>
              </a:tr>
              <a:tr h="41864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เดือนตุลาคม 2566</a:t>
                      </a:r>
                      <a:endParaRPr lang="en-US" sz="1600" b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4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สัปดาห์สุดท้ายของเดือน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984241"/>
                  </a:ext>
                </a:extLst>
              </a:tr>
              <a:tr h="41864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เดือนกุมภาพันธ์ 2567</a:t>
                      </a:r>
                      <a:endParaRPr lang="en-US" sz="1600" b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สัปดาห์สุดท้ายของเดือน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178276"/>
                  </a:ext>
                </a:extLst>
              </a:tr>
              <a:tr h="41864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เดือนมีนาคม 2567</a:t>
                      </a:r>
                      <a:endParaRPr lang="en-US" sz="1600" b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4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สัปดาห์สุดท้ายของเดือน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788602"/>
                  </a:ext>
                </a:extLst>
              </a:tr>
              <a:tr h="41864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เดือนพฤษภาคม 2567</a:t>
                      </a:r>
                      <a:endParaRPr lang="en-US" sz="1600" b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สัปดาห์สุดท้ายของเดือน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831614"/>
                  </a:ext>
                </a:extLst>
              </a:tr>
              <a:tr h="41864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เดือนมิถุนายน 2567</a:t>
                      </a:r>
                      <a:endParaRPr lang="en-US" sz="1600" b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4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สัปดาห์สุดท้ายของเดือน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727243"/>
                  </a:ext>
                </a:extLst>
              </a:tr>
              <a:tr h="41864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เดือนกรกฎาคม 2567</a:t>
                      </a:r>
                      <a:endParaRPr lang="en-US" sz="1600" b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สัปดาห์สุดท้ายของเดือน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21284"/>
                  </a:ext>
                </a:extLst>
              </a:tr>
              <a:tr h="41864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เดือนสิงหาคม 2567</a:t>
                      </a:r>
                      <a:endParaRPr lang="en-US" sz="1600" b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4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สัปดาห์สุดท้ายของเดือน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825296"/>
                  </a:ext>
                </a:extLst>
              </a:tr>
              <a:tr h="41864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เดือนกันยายน 2567</a:t>
                      </a:r>
                      <a:endParaRPr lang="en-US" sz="1600" b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สัปดาห์สุดท้ายของเดือน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32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32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กลุ่ม 49">
            <a:extLst>
              <a:ext uri="{FF2B5EF4-FFF2-40B4-BE49-F238E27FC236}">
                <a16:creationId xmlns:a16="http://schemas.microsoft.com/office/drawing/2014/main" id="{469804B4-A495-6F38-48E8-62221261FFAC}"/>
              </a:ext>
            </a:extLst>
          </p:cNvPr>
          <p:cNvGrpSpPr/>
          <p:nvPr/>
        </p:nvGrpSpPr>
        <p:grpSpPr>
          <a:xfrm>
            <a:off x="106050" y="1141002"/>
            <a:ext cx="3766751" cy="518930"/>
            <a:chOff x="193090" y="1622498"/>
            <a:chExt cx="3538676" cy="46703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63" name="กลุ่ม 50">
              <a:extLst>
                <a:ext uri="{FF2B5EF4-FFF2-40B4-BE49-F238E27FC236}">
                  <a16:creationId xmlns:a16="http://schemas.microsoft.com/office/drawing/2014/main" id="{F6531DA4-0FF3-4E99-0385-D2EB0EBB6832}"/>
                </a:ext>
              </a:extLst>
            </p:cNvPr>
            <p:cNvGrpSpPr/>
            <p:nvPr/>
          </p:nvGrpSpPr>
          <p:grpSpPr>
            <a:xfrm>
              <a:off x="193090" y="1622498"/>
              <a:ext cx="3538676" cy="467037"/>
              <a:chOff x="361930" y="1164777"/>
              <a:chExt cx="4659438" cy="467037"/>
            </a:xfrm>
          </p:grpSpPr>
          <p:sp>
            <p:nvSpPr>
              <p:cNvPr id="65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4CC3EBE7-1797-E1E3-988E-67CBEF2B5202}"/>
                  </a:ext>
                </a:extLst>
              </p:cNvPr>
              <p:cNvSpPr/>
              <p:nvPr/>
            </p:nvSpPr>
            <p:spPr>
              <a:xfrm>
                <a:off x="361930" y="1184278"/>
                <a:ext cx="4659438" cy="437756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E3465719-F10D-7C06-3416-88E82730FF79}"/>
                  </a:ext>
                </a:extLst>
              </p:cNvPr>
              <p:cNvSpPr/>
              <p:nvPr/>
            </p:nvSpPr>
            <p:spPr>
              <a:xfrm>
                <a:off x="361930" y="1169851"/>
                <a:ext cx="4142851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1E2A15AE-0F71-4F61-1EE5-62D34143A48D}"/>
                  </a:ext>
                </a:extLst>
              </p:cNvPr>
              <p:cNvSpPr/>
              <p:nvPr/>
            </p:nvSpPr>
            <p:spPr>
              <a:xfrm>
                <a:off x="361930" y="1164777"/>
                <a:ext cx="4046288" cy="46417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64" name="สี่เหลี่ยมผืนผ้า 51">
              <a:extLst>
                <a:ext uri="{FF2B5EF4-FFF2-40B4-BE49-F238E27FC236}">
                  <a16:creationId xmlns:a16="http://schemas.microsoft.com/office/drawing/2014/main" id="{4D6AE7D4-BCCE-E60C-7684-8DE97E935495}"/>
                </a:ext>
              </a:extLst>
            </p:cNvPr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8" name="Rectangle 53">
            <a:extLst>
              <a:ext uri="{FF2B5EF4-FFF2-40B4-BE49-F238E27FC236}">
                <a16:creationId xmlns:a16="http://schemas.microsoft.com/office/drawing/2014/main" id="{E4359731-6DD4-7AEC-A6D5-4B81D1C23B0B}"/>
              </a:ext>
            </a:extLst>
          </p:cNvPr>
          <p:cNvSpPr/>
          <p:nvPr/>
        </p:nvSpPr>
        <p:spPr>
          <a:xfrm>
            <a:off x="3994036" y="1123990"/>
            <a:ext cx="5939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  <a:spcAft>
                <a:spcPts val="300"/>
              </a:spcAft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การบริหารจัดการหนี้ของกองทุนพัฒนาบทบาท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</a:p>
          <a:p>
            <a:pPr algn="thaiDist">
              <a:lnSpc>
                <a:spcPct val="130000"/>
              </a:lnSpc>
              <a:spcAft>
                <a:spcPts val="300"/>
              </a:spcAft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โครงการที่ดำเนินการเบิกจ่ายเงินเหลื่อมปี ประจำปีงบประมาณ พ.ศ. 2566 (งบลงทุน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โครงการ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พัฒนาระบบบัญชีการเงินและระบบโปรแกรมทะเบียนลูกหนี้ กองทุนพัฒนาบทบาทสตรี</a:t>
            </a:r>
          </a:p>
          <a:p>
            <a:pPr algn="thaiDist">
              <a:lnSpc>
                <a:spcPct val="130000"/>
              </a:lnSpc>
              <a:spcAft>
                <a:spcPts val="300"/>
              </a:spcAft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5.3 การบริหารจัดการหนี้ของกองทุนพัฒนาบทบาทสตรี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กรุงเทพมหานคร</a:t>
            </a:r>
          </a:p>
        </p:txBody>
      </p:sp>
      <p:grpSp>
        <p:nvGrpSpPr>
          <p:cNvPr id="36" name="กลุ่ม 42"/>
          <p:cNvGrpSpPr/>
          <p:nvPr/>
        </p:nvGrpSpPr>
        <p:grpSpPr>
          <a:xfrm>
            <a:off x="216981" y="3772069"/>
            <a:ext cx="3777055" cy="524073"/>
            <a:chOff x="161648" y="1636233"/>
            <a:chExt cx="3548277" cy="4716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37" name="กลุ่ม 43"/>
            <p:cNvGrpSpPr/>
            <p:nvPr/>
          </p:nvGrpSpPr>
          <p:grpSpPr>
            <a:xfrm>
              <a:off x="161648" y="1636233"/>
              <a:ext cx="3548277" cy="471663"/>
              <a:chOff x="320530" y="1178512"/>
              <a:chExt cx="4672078" cy="471663"/>
            </a:xfrm>
          </p:grpSpPr>
          <p:sp>
            <p:nvSpPr>
              <p:cNvPr id="50" name="สี่เหลี่ยมผืนผ้ามุมมน 10"/>
              <p:cNvSpPr/>
              <p:nvPr/>
            </p:nvSpPr>
            <p:spPr>
              <a:xfrm>
                <a:off x="468984" y="1183256"/>
                <a:ext cx="4523624" cy="46196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สี่เหลี่ยมผืนผ้ามุมมน 10"/>
              <p:cNvSpPr/>
              <p:nvPr/>
            </p:nvSpPr>
            <p:spPr>
              <a:xfrm>
                <a:off x="350838" y="1188212"/>
                <a:ext cx="4130433" cy="461963"/>
              </a:xfrm>
              <a:prstGeom prst="roundRect">
                <a:avLst/>
              </a:prstGeom>
              <a:solidFill>
                <a:srgbClr val="B0753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สี่เหลี่ยมผืนผ้ามุมมน 10"/>
              <p:cNvSpPr/>
              <p:nvPr/>
            </p:nvSpPr>
            <p:spPr>
              <a:xfrm>
                <a:off x="320530" y="1178512"/>
                <a:ext cx="4037948" cy="466067"/>
              </a:xfrm>
              <a:prstGeom prst="roundRect">
                <a:avLst/>
              </a:prstGeom>
              <a:solidFill>
                <a:srgbClr val="D5AB81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6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เรื่องอื่น ๆ</a:t>
                </a:r>
              </a:p>
            </p:txBody>
          </p:sp>
        </p:grpSp>
        <p:sp>
          <p:nvSpPr>
            <p:cNvPr id="49" name="สี่เหลี่ยมผืนผ้า 44"/>
            <p:cNvSpPr/>
            <p:nvPr/>
          </p:nvSpPr>
          <p:spPr>
            <a:xfrm>
              <a:off x="3367755" y="1721372"/>
              <a:ext cx="33532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4146273" y="3890661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54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55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1FAE857E-DCCA-A29E-8C49-F993E34B1BE0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3" name="Group 47">
              <a:extLst>
                <a:ext uri="{FF2B5EF4-FFF2-40B4-BE49-F238E27FC236}">
                  <a16:creationId xmlns:a16="http://schemas.microsoft.com/office/drawing/2014/main" id="{80B75F64-1EF2-AA6B-EFDB-8ADA4A0634B3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2" name="กลุ่ม 1">
                <a:extLst>
                  <a:ext uri="{FF2B5EF4-FFF2-40B4-BE49-F238E27FC236}">
                    <a16:creationId xmlns:a16="http://schemas.microsoft.com/office/drawing/2014/main" id="{CBB739CE-CCF0-1C5E-4EA1-B3BA6C95A3A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4" name="กลุ่ม 7">
                  <a:extLst>
                    <a:ext uri="{FF2B5EF4-FFF2-40B4-BE49-F238E27FC236}">
                      <a16:creationId xmlns:a16="http://schemas.microsoft.com/office/drawing/2014/main" id="{E4899A67-DF5F-7C45-4C6A-C6FCE35CAA62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18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AA43AAF1-D955-C219-E8F3-1F97E88353DD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19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B5645882-7564-37A8-9EC2-524A5EFBFD6E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0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25F8FD75-C135-900B-4765-0D1186F08332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5" name="กลุ่ม 4">
                  <a:extLst>
                    <a:ext uri="{FF2B5EF4-FFF2-40B4-BE49-F238E27FC236}">
                      <a16:creationId xmlns:a16="http://schemas.microsoft.com/office/drawing/2014/main" id="{F308B19C-99EA-C7C6-309A-F5F9FBBE6FAE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6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352128DA-8EFA-F281-3484-47BF0888632E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7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72FE28A-8ACB-593D-DE1E-344BFE9A6F5E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3" name="รูปแบบอิสระ: รูปร่าง 49">
                <a:extLst>
                  <a:ext uri="{FF2B5EF4-FFF2-40B4-BE49-F238E27FC236}">
                    <a16:creationId xmlns:a16="http://schemas.microsoft.com/office/drawing/2014/main" id="{1BF44CEE-2168-6A0F-AF91-A2F3458145CA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B030078F-EC6C-0B7E-D671-9B49C7471640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5" name="กลุ่ม 4">
              <a:extLst>
                <a:ext uri="{FF2B5EF4-FFF2-40B4-BE49-F238E27FC236}">
                  <a16:creationId xmlns:a16="http://schemas.microsoft.com/office/drawing/2014/main" id="{EF5A245E-6515-0C63-534C-5CDD6D4BB198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6" name="Group 7">
                <a:extLst>
                  <a:ext uri="{FF2B5EF4-FFF2-40B4-BE49-F238E27FC236}">
                    <a16:creationId xmlns:a16="http://schemas.microsoft.com/office/drawing/2014/main" id="{A058DBCA-827B-2E3E-4740-A66EA0C7E0C8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8" name="Freeform 8">
                  <a:extLst>
                    <a:ext uri="{FF2B5EF4-FFF2-40B4-BE49-F238E27FC236}">
                      <a16:creationId xmlns:a16="http://schemas.microsoft.com/office/drawing/2014/main" id="{9ECE134B-ED97-BA4F-4AB6-D40FE4028488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9" name="Freeform 9">
                  <a:extLst>
                    <a:ext uri="{FF2B5EF4-FFF2-40B4-BE49-F238E27FC236}">
                      <a16:creationId xmlns:a16="http://schemas.microsoft.com/office/drawing/2014/main" id="{477B2055-CC44-654B-C016-855813D5BE0B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0" name="Freeform 10">
                  <a:extLst>
                    <a:ext uri="{FF2B5EF4-FFF2-40B4-BE49-F238E27FC236}">
                      <a16:creationId xmlns:a16="http://schemas.microsoft.com/office/drawing/2014/main" id="{8BB24D24-3421-A55B-019B-FB32441D25A4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" name="Freeform 12">
                  <a:extLst>
                    <a:ext uri="{FF2B5EF4-FFF2-40B4-BE49-F238E27FC236}">
                      <a16:creationId xmlns:a16="http://schemas.microsoft.com/office/drawing/2014/main" id="{B0A64931-D83D-3A19-E069-D5B2F023AD3A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7" name="Picture 24">
                <a:extLst>
                  <a:ext uri="{FF2B5EF4-FFF2-40B4-BE49-F238E27FC236}">
                    <a16:creationId xmlns:a16="http://schemas.microsoft.com/office/drawing/2014/main" id="{904C92C2-470C-EEB0-B65F-493C948D60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903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99723406"/>
              </p:ext>
            </p:extLst>
          </p:nvPr>
        </p:nvGraphicFramePr>
        <p:xfrm>
          <a:off x="282391" y="1039870"/>
          <a:ext cx="9565339" cy="1477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405">
                  <a:extLst>
                    <a:ext uri="{9D8B030D-6E8A-4147-A177-3AD203B41FA5}">
                      <a16:colId xmlns:a16="http://schemas.microsoft.com/office/drawing/2014/main" val="640238769"/>
                    </a:ext>
                  </a:extLst>
                </a:gridCol>
                <a:gridCol w="672029">
                  <a:extLst>
                    <a:ext uri="{9D8B030D-6E8A-4147-A177-3AD203B41FA5}">
                      <a16:colId xmlns:a16="http://schemas.microsoft.com/office/drawing/2014/main" val="2160322274"/>
                    </a:ext>
                  </a:extLst>
                </a:gridCol>
                <a:gridCol w="1259027">
                  <a:extLst>
                    <a:ext uri="{9D8B030D-6E8A-4147-A177-3AD203B41FA5}">
                      <a16:colId xmlns:a16="http://schemas.microsoft.com/office/drawing/2014/main" val="1326652888"/>
                    </a:ext>
                  </a:extLst>
                </a:gridCol>
                <a:gridCol w="1410741">
                  <a:extLst>
                    <a:ext uri="{9D8B030D-6E8A-4147-A177-3AD203B41FA5}">
                      <a16:colId xmlns:a16="http://schemas.microsoft.com/office/drawing/2014/main" val="3255342481"/>
                    </a:ext>
                  </a:extLst>
                </a:gridCol>
                <a:gridCol w="1384106">
                  <a:extLst>
                    <a:ext uri="{9D8B030D-6E8A-4147-A177-3AD203B41FA5}">
                      <a16:colId xmlns:a16="http://schemas.microsoft.com/office/drawing/2014/main" val="1146614111"/>
                    </a:ext>
                  </a:extLst>
                </a:gridCol>
                <a:gridCol w="1384106">
                  <a:extLst>
                    <a:ext uri="{9D8B030D-6E8A-4147-A177-3AD203B41FA5}">
                      <a16:colId xmlns:a16="http://schemas.microsoft.com/office/drawing/2014/main" val="3152171306"/>
                    </a:ext>
                  </a:extLst>
                </a:gridCol>
                <a:gridCol w="1258925">
                  <a:extLst>
                    <a:ext uri="{9D8B030D-6E8A-4147-A177-3AD203B41FA5}">
                      <a16:colId xmlns:a16="http://schemas.microsoft.com/office/drawing/2014/main" val="517644235"/>
                    </a:ext>
                  </a:extLst>
                </a:gridCol>
              </a:tblGrid>
              <a:tr h="3516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ประเด็นย่อย</a:t>
                      </a:r>
                      <a:br>
                        <a:rPr lang="th-TH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ที่ใช้พิจารณาย่อย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น้ำหนัก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(%)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ระดับคะแนน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50006"/>
                  </a:ext>
                </a:extLst>
              </a:tr>
              <a:tr h="34059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654931"/>
                  </a:ext>
                </a:extLst>
              </a:tr>
              <a:tr h="785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การเข้าร่วมประชุมของคณะกรรมการ</a:t>
                      </a:r>
                      <a:r>
                        <a:rPr lang="th-TH" sz="1300" b="0" spc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บริหารทุนหมุนเวียน</a:t>
                      </a:r>
                      <a:endParaRPr lang="en-US" sz="1300" b="0" spc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spc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300" spc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60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70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80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90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46851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282387" y="189582"/>
            <a:ext cx="9565342" cy="7080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667" b="1" spc="-3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2. การเข้าร่วมประชุมของคณะกรรมการบริหารทุนหมุนเวียน โดยเกณฑ์การเข้าร่วมประชุมของคณะกรรมการ</a:t>
            </a:r>
            <a:r>
              <a:rPr lang="th-TH" sz="1667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บริหารทุนหมุนเวียน ต้องไม่น้อยกว่าร้อยละ 80 ของจำนวนกรรมการที่ดำรงตำแหน่งอยู่ในขณะนั้น </a:t>
            </a:r>
            <a:endParaRPr lang="th-TH" sz="1667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2400" y="3015367"/>
            <a:ext cx="9825317" cy="1052596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16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โดยเงื่อนไขในการได้คะแนน 5 คะแนน ประกอบด้วย</a:t>
            </a:r>
          </a:p>
          <a:p>
            <a:pPr algn="thaiDist">
              <a:lnSpc>
                <a:spcPct val="130000"/>
              </a:lnSpc>
            </a:pPr>
            <a:r>
              <a:rPr lang="th-TH" sz="1600" spc="-3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	</a:t>
            </a: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การเข้าร่วมประชุมของ</a:t>
            </a:r>
            <a:r>
              <a:rPr lang="th-TH" sz="1600" b="1" spc="-3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คณะกรรมการบริหารกองทุนพัฒนาบทบาทสตรีต้องมีคณะกรรมการฯ เข้าร่วมประชุมไม่น้อยกว่า</a:t>
            </a:r>
            <a:r>
              <a:rPr lang="th-TH" sz="16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ร้อยละ 80 ในแต่ละครั้งของการประชุมคณะกรรมการ</a:t>
            </a:r>
            <a:r>
              <a:rPr lang="th-TH" sz="1600" b="1" spc="-3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บริหารกองทุนพัฒนาบทบาทสตรี</a:t>
            </a:r>
            <a:endParaRPr lang="th-TH" sz="1600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79551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1909" y="2365782"/>
            <a:ext cx="10160000" cy="117607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รายงานข้อเสนอแนะการตรวจสอบการเงิน สำหรับปีสิ้นสุดวันที่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30 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กันยายน 2564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3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68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7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75A60ED1-9EA4-98D7-D22F-2F4DFF839789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3" name="Group 47">
              <a:extLst>
                <a:ext uri="{FF2B5EF4-FFF2-40B4-BE49-F238E27FC236}">
                  <a16:creationId xmlns:a16="http://schemas.microsoft.com/office/drawing/2014/main" id="{72FAF00F-F8E4-E7C6-9D7B-1B35E8270F62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3" name="กลุ่ม 1">
                <a:extLst>
                  <a:ext uri="{FF2B5EF4-FFF2-40B4-BE49-F238E27FC236}">
                    <a16:creationId xmlns:a16="http://schemas.microsoft.com/office/drawing/2014/main" id="{5A02C902-9436-3135-E266-B76EA653DFCC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5" name="กลุ่ม 7">
                  <a:extLst>
                    <a:ext uri="{FF2B5EF4-FFF2-40B4-BE49-F238E27FC236}">
                      <a16:creationId xmlns:a16="http://schemas.microsoft.com/office/drawing/2014/main" id="{7E14F6F3-1C16-538F-710D-AFE7C38B5B17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3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F86A6039-C1A2-410F-104E-B134979D1F8A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6CBC9CB0-B55C-18FF-1F32-9FE8F29EE26D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85DA8B8C-C7A3-591F-8CC2-30BDF9E6ABB1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6" name="กลุ่ม 4">
                  <a:extLst>
                    <a:ext uri="{FF2B5EF4-FFF2-40B4-BE49-F238E27FC236}">
                      <a16:creationId xmlns:a16="http://schemas.microsoft.com/office/drawing/2014/main" id="{75D757D7-E782-F2B1-7A90-19C865764743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9AF2B1F7-1157-789B-7DAF-DB66A71D4ED7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49D1222C-49C8-DFAF-CC34-188370A824F9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4" name="รูปแบบอิสระ: รูปร่าง 49">
                <a:extLst>
                  <a:ext uri="{FF2B5EF4-FFF2-40B4-BE49-F238E27FC236}">
                    <a16:creationId xmlns:a16="http://schemas.microsoft.com/office/drawing/2014/main" id="{BC93E890-5FE5-EBAA-C982-80F4CD794D46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43952FCB-AB56-9113-8DC8-66DF5BCCE1A2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E8D2CA91-D4FD-C9A3-8EFB-8DAE56E03A9A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6" name="Group 7">
                <a:extLst>
                  <a:ext uri="{FF2B5EF4-FFF2-40B4-BE49-F238E27FC236}">
                    <a16:creationId xmlns:a16="http://schemas.microsoft.com/office/drawing/2014/main" id="{74F83503-F97B-EADD-7BC7-D377B92FD232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9" name="Freeform 8">
                  <a:extLst>
                    <a:ext uri="{FF2B5EF4-FFF2-40B4-BE49-F238E27FC236}">
                      <a16:creationId xmlns:a16="http://schemas.microsoft.com/office/drawing/2014/main" id="{49A20A76-C691-9198-7959-5328331E1935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30" name="Freeform 9">
                  <a:extLst>
                    <a:ext uri="{FF2B5EF4-FFF2-40B4-BE49-F238E27FC236}">
                      <a16:creationId xmlns:a16="http://schemas.microsoft.com/office/drawing/2014/main" id="{3A785C92-9A05-62DF-BAF7-7E7883FBF77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1" name="Freeform 10">
                  <a:extLst>
                    <a:ext uri="{FF2B5EF4-FFF2-40B4-BE49-F238E27FC236}">
                      <a16:creationId xmlns:a16="http://schemas.microsoft.com/office/drawing/2014/main" id="{E7BC806D-7105-8DCF-F660-91FEE580880B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C69AB497-4B74-89BC-2890-7DCE74D70816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7" name="Picture 24">
                <a:extLst>
                  <a:ext uri="{FF2B5EF4-FFF2-40B4-BE49-F238E27FC236}">
                    <a16:creationId xmlns:a16="http://schemas.microsoft.com/office/drawing/2014/main" id="{013AE37D-F869-5EF4-3EF2-7669649863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139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0" y="107577"/>
            <a:ext cx="9914966" cy="55132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3277" y="2406332"/>
            <a:ext cx="6983507" cy="1717429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th-TH" sz="2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รายงานข้อเสนอแนะการตรวจสอบการเงิน </a:t>
            </a:r>
            <a:br>
              <a:rPr lang="th-TH" sz="2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สำหรับปีสิ้นสุดวันที่ 30 กันยายน 2564 </a:t>
            </a:r>
            <a:br>
              <a:rPr lang="th-TH" sz="2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ของกองทุนพัฒนาบทบาทสตรี</a:t>
            </a:r>
          </a:p>
        </p:txBody>
      </p:sp>
      <p:pic>
        <p:nvPicPr>
          <p:cNvPr id="1026" name="Picture 2" descr="สำนักงานการตรวจเงินแผ่นดิน - วิกิพีเดี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" b="100000" l="0" r="963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658" y="433784"/>
            <a:ext cx="1775012" cy="16463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34471" y="4304554"/>
            <a:ext cx="9914964" cy="943773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สำนักงานการตรวจเงินแผ่นดิน</a:t>
            </a:r>
          </a:p>
        </p:txBody>
      </p:sp>
    </p:spTree>
    <p:extLst>
      <p:ext uri="{BB962C8B-B14F-4D97-AF65-F5344CB8AC3E}">
        <p14:creationId xmlns:p14="http://schemas.microsoft.com/office/powerpoint/2010/main" val="31246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สำนักงานการตรวจเงินแผ่นดิน - วิกิพีเดีย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85" y="438933"/>
            <a:ext cx="1237690" cy="114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ดาวน์โหลดโลโก้กรมการพัฒนาชุมชน ปี 2562 - สำนักงานพัฒนาชุมชนจังหวัดร้อยเอ็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940" y="479562"/>
            <a:ext cx="1123339" cy="11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จังหวัดอ่างทอง... - กองทุนพัฒนาบทบาทสตรี - สกส. | Faceboo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70" y="479562"/>
            <a:ext cx="1149000" cy="11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6144601"/>
              </p:ext>
            </p:extLst>
          </p:nvPr>
        </p:nvGraphicFramePr>
        <p:xfrm>
          <a:off x="528918" y="1697877"/>
          <a:ext cx="9439835" cy="2154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52763819"/>
              </p:ext>
            </p:extLst>
          </p:nvPr>
        </p:nvGraphicFramePr>
        <p:xfrm>
          <a:off x="448235" y="3282989"/>
          <a:ext cx="9439835" cy="201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4" name="Picture 2" descr="มหาดไทยชวนรู้ - กระทรวงมหาดไทย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66" y="521222"/>
            <a:ext cx="1065679" cy="106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32184" y="3941844"/>
            <a:ext cx="28028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00" dirty="0">
                <a:solidFill>
                  <a:srgbClr val="FFFF0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หนังสือ สตง.</a:t>
            </a:r>
            <a:r>
              <a:rPr lang="th-TH" sz="1000" spc="-25" dirty="0">
                <a:solidFill>
                  <a:srgbClr val="FFFF0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ลับ ที่ ตผ 0047/5785 ลว. 23 ส.ค. 66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24941" y="3907114"/>
            <a:ext cx="27970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00" dirty="0">
                <a:solidFill>
                  <a:srgbClr val="FFFF0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หนังสือ สตง.</a:t>
            </a:r>
            <a:r>
              <a:rPr lang="th-TH" sz="1000" spc="-25" dirty="0">
                <a:solidFill>
                  <a:srgbClr val="FFFF0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ลับ ที่ ตผ 0043/5784 ลว. 23 ส.ค. 66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41121" y="4302956"/>
            <a:ext cx="32276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00" spc="-40" dirty="0">
                <a:solidFill>
                  <a:schemeClr val="bg1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หนังสือประทับตรา ลับ ที่ กท</a:t>
            </a:r>
            <a:r>
              <a:rPr lang="th-TH" sz="1000" spc="-4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0216/16556 </a:t>
            </a:r>
            <a:r>
              <a:rPr lang="th-TH" sz="1000" spc="-4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ลว. </a:t>
            </a:r>
            <a:r>
              <a:rPr lang="th-TH" sz="1000" spc="-4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 ก.ย. 66 </a:t>
            </a:r>
            <a:endParaRPr lang="th-TH" sz="1000" spc="-40" dirty="0">
              <a:solidFill>
                <a:schemeClr val="bg1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1735" y="4496196"/>
            <a:ext cx="27402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00" dirty="0">
                <a:solidFill>
                  <a:schemeClr val="bg1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หนังสือ กท</a:t>
            </a:r>
            <a:r>
              <a:rPr lang="th-TH" sz="1000" spc="-25" dirty="0">
                <a:solidFill>
                  <a:schemeClr val="bg1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ลับ ที่ </a:t>
            </a:r>
            <a:r>
              <a:rPr lang="th-TH" sz="10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มท 0216/4659 ลว. 4 ก.ย. 66 </a:t>
            </a:r>
            <a:endParaRPr lang="th-TH" sz="583" spc="-25" dirty="0">
              <a:solidFill>
                <a:schemeClr val="bg1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133600" y="3194613"/>
            <a:ext cx="8965" cy="65776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42565" y="3451412"/>
            <a:ext cx="2949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91953" y="3433482"/>
            <a:ext cx="0" cy="4188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42565" y="4666673"/>
            <a:ext cx="0" cy="6360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42566" y="5280215"/>
            <a:ext cx="6364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8498374" y="4666674"/>
            <a:ext cx="8965" cy="6135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5168152" y="4666673"/>
            <a:ext cx="1" cy="6135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1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9196" y="134469"/>
            <a:ext cx="9843247" cy="943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รายงานข้อเสนอแนะ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4243" y="4401670"/>
            <a:ext cx="9178364" cy="1452284"/>
          </a:xfrm>
          <a:prstGeom prst="rect">
            <a:avLst/>
          </a:prstGeom>
          <a:noFill/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เพื่อให้กองทุนฯ ดำเนินการตามข้อเสนอแนะ และ</a:t>
            </a:r>
            <a:r>
              <a:rPr lang="th-TH" sz="2667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ควบคุม</a:t>
            </a:r>
            <a:r>
              <a:rPr lang="th-TH" sz="2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667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หรือกำกับ</a:t>
            </a:r>
            <a:r>
              <a:rPr lang="th-TH" sz="2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มิให้เกิดข้อบกพร่องขึ้นอีก เพื่อเป็นการรักษาวินัยการเงิน</a:t>
            </a:r>
            <a:br>
              <a:rPr lang="th-TH" sz="2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การคลังของรัฐอย่างเคร่งครัด </a:t>
            </a:r>
            <a:r>
              <a:rPr lang="th-TH" sz="2667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667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667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667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667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การดำเนินการ</a:t>
            </a:r>
            <a:r>
              <a:rPr lang="th-TH" sz="2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ให้</a:t>
            </a:r>
            <a:r>
              <a:rPr lang="th-TH" sz="2667" u="sng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แจ้งผลการดำเนินการให้ สตง.ทราบ ทุก 60 วัน</a:t>
            </a:r>
            <a:r>
              <a:rPr lang="th-TH" sz="2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br>
              <a:rPr lang="th-TH" sz="2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667" u="sng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จนกว่าจะดำเนินการแล้วเสร็จ</a:t>
            </a:r>
            <a:r>
              <a:rPr lang="th-TH" sz="2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ตามประเด็นดังนี้</a:t>
            </a:r>
            <a:endParaRPr lang="th-TH" sz="2667" dirty="0">
              <a:solidFill>
                <a:srgbClr val="FF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endParaRPr lang="th-TH" sz="266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endParaRPr lang="th-TH" sz="2667" u="sng" dirty="0">
              <a:solidFill>
                <a:srgbClr val="FF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0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036" y="266460"/>
            <a:ext cx="9914964" cy="943773"/>
          </a:xfrm>
        </p:spPr>
        <p:txBody>
          <a:bodyPr>
            <a:normAutofit/>
          </a:bodyPr>
          <a:lstStyle/>
          <a:p>
            <a:r>
              <a:rPr lang="th-TH" sz="366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การปฏิบัติตามมาตรฐานการบัญชี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471" y="3863791"/>
            <a:ext cx="9914964" cy="2008093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sz="3000" b="1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3" name="Oval 2"/>
          <p:cNvSpPr/>
          <p:nvPr/>
        </p:nvSpPr>
        <p:spPr>
          <a:xfrm>
            <a:off x="744071" y="374041"/>
            <a:ext cx="1039906" cy="95025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333" b="1" dirty="0">
                <a:solidFill>
                  <a:srgbClr val="C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587027"/>
              </p:ext>
            </p:extLst>
          </p:nvPr>
        </p:nvGraphicFramePr>
        <p:xfrm>
          <a:off x="519455" y="1384822"/>
          <a:ext cx="9144996" cy="40614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87042">
                  <a:extLst>
                    <a:ext uri="{9D8B030D-6E8A-4147-A177-3AD203B41FA5}">
                      <a16:colId xmlns:a16="http://schemas.microsoft.com/office/drawing/2014/main" val="2786868558"/>
                    </a:ext>
                  </a:extLst>
                </a:gridCol>
                <a:gridCol w="4457954">
                  <a:extLst>
                    <a:ext uri="{9D8B030D-6E8A-4147-A177-3AD203B41FA5}">
                      <a16:colId xmlns:a16="http://schemas.microsoft.com/office/drawing/2014/main" val="3871056117"/>
                    </a:ext>
                  </a:extLst>
                </a:gridCol>
              </a:tblGrid>
              <a:tr h="635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500" b="1" u="sng" dirty="0" smtClean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700" b="1" u="sng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ข้อสังเกต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500" b="1" dirty="0" smtClean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046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thaiDi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th-TH" sz="15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บันทึกบัญชีเกี่ยวกับรายได้ดอกเบี้ยเงินกู้ รายได้</a:t>
                      </a:r>
                      <a:br>
                        <a:rPr lang="th-TH" sz="15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ดอกเบี้ยรับอื่น (ผิดนัด) และรายได้ค่าปรับ</a:t>
                      </a:r>
                      <a:r>
                        <a:rPr lang="th-TH" sz="15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ตามเกณฑ์</a:t>
                      </a:r>
                      <a:br>
                        <a:rPr lang="th-TH" sz="15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เงินสด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endParaRPr lang="th-TH" sz="15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th-TH" sz="15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endParaRPr lang="th-TH" sz="15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5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ตามข้อ 1) - 2) 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endParaRPr lang="th-TH" sz="15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5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เป็นสถานการณ์ที่เกิดขึ้นตั้งแต่งวดปีงบประมาณ 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5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2562 - 2563 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endParaRPr lang="th-TH" sz="15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5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และในงวดปีงบประมาณ พ.ศ. 2564 ยังไม่มีการปรับปรุงแก้ไข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endParaRPr lang="th-TH" sz="15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173108898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th-TH" sz="15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10000"/>
                        </a:lnSpc>
                      </a:pPr>
                      <a:r>
                        <a:rPr lang="th-TH" sz="15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2) </a:t>
                      </a:r>
                      <a:r>
                        <a:rPr lang="th-TH" sz="15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ค่าเผื่อหนี้สงสัยจะสูญ </a:t>
                      </a:r>
                      <a:r>
                        <a:rPr lang="th-TH" sz="1500" b="1" u="none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พบว่า </a:t>
                      </a:r>
                      <a:r>
                        <a:rPr lang="th-TH" sz="15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กองทุนฯ </a:t>
                      </a:r>
                      <a:r>
                        <a:rPr lang="th-TH" sz="1500" b="1" u="none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ไม่ได้ตั้งค่าเผื่อ</a:t>
                      </a:r>
                      <a:br>
                        <a:rPr lang="th-TH" sz="1500" b="1" u="none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1" u="none" baseline="0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500" b="1" u="none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หนี้สงสัยจะสูญ</a:t>
                      </a:r>
                      <a:r>
                        <a:rPr lang="th-TH" sz="15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สำหรับลูกหนี้เงินให้กู้ยืมที่ผิดนัดชำระ</a:t>
                      </a:r>
                      <a:br>
                        <a:rPr lang="th-TH" sz="15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   และคาดว่าจะเรียกเก็บหนี้ไม่ได้</a:t>
                      </a:r>
                      <a:r>
                        <a:rPr lang="th-TH" sz="15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และอยู่ในระหว่าง</a:t>
                      </a:r>
                      <a:br>
                        <a:rPr lang="th-TH" sz="15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   การฟ้องร้องดำเนินคดี</a:t>
                      </a:r>
                      <a:r>
                        <a:rPr lang="th-TH" sz="15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...ส่งผลให้ยอดเงินให้กู้ยืม</a:t>
                      </a:r>
                      <a:br>
                        <a:rPr lang="th-TH" sz="15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ที่แสดงอยู่ในรายงานการเงิน สำหรับปีสิ้นสุดวันที่ </a:t>
                      </a:r>
                      <a:br>
                        <a:rPr lang="th-TH" sz="15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30 ก.ย. 64 แสดงยอดสูงเกินจริง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endParaRPr lang="th-TH" sz="15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476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5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412" y="382319"/>
            <a:ext cx="9914964" cy="943773"/>
          </a:xfrm>
        </p:spPr>
        <p:txBody>
          <a:bodyPr>
            <a:normAutofit/>
          </a:bodyPr>
          <a:lstStyle/>
          <a:p>
            <a:r>
              <a:rPr lang="th-TH" sz="3333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ปรับปรุงบัญชีโดยไม่มีหลักฐานให้ตรวจสอบ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471" y="3863791"/>
            <a:ext cx="9914964" cy="2008093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sz="3000" b="1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3" name="Oval 2"/>
          <p:cNvSpPr/>
          <p:nvPr/>
        </p:nvSpPr>
        <p:spPr>
          <a:xfrm>
            <a:off x="744071" y="633332"/>
            <a:ext cx="1039906" cy="95025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333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08094"/>
              </p:ext>
            </p:extLst>
          </p:nvPr>
        </p:nvGraphicFramePr>
        <p:xfrm>
          <a:off x="519453" y="1620433"/>
          <a:ext cx="9144996" cy="376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498">
                  <a:extLst>
                    <a:ext uri="{9D8B030D-6E8A-4147-A177-3AD203B41FA5}">
                      <a16:colId xmlns:a16="http://schemas.microsoft.com/office/drawing/2014/main" val="3418185437"/>
                    </a:ext>
                  </a:extLst>
                </a:gridCol>
                <a:gridCol w="4572498">
                  <a:extLst>
                    <a:ext uri="{9D8B030D-6E8A-4147-A177-3AD203B41FA5}">
                      <a16:colId xmlns:a16="http://schemas.microsoft.com/office/drawing/2014/main" val="3515195737"/>
                    </a:ext>
                  </a:extLst>
                </a:gridCol>
              </a:tblGrid>
              <a:tr h="2159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บัญชีลูกหนี้ - เงินให้กู้ยืม</a:t>
                      </a:r>
                      <a:r>
                        <a:rPr lang="th-TH" sz="1700" baseline="0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aseline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ตั้งแต่ปีงบประมาณ พ.ศ. 2561 - 2564 </a:t>
                      </a:r>
                      <a:endParaRPr lang="th-TH" sz="150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u="sng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ปรับปรุงลดยอด</a:t>
                      </a:r>
                      <a:r>
                        <a:rPr lang="th-TH" sz="15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บัญชีเงินให้กู้ยืม คู่กับ บัญชีรายได้</a:t>
                      </a:r>
                      <a:br>
                        <a:rPr lang="th-TH" sz="15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5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5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5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สูง/(ต่ำ)</a:t>
                      </a:r>
                      <a:r>
                        <a:rPr lang="th-TH" sz="150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กว่าค่าใช้จ่ายสะสม 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= 1,775,126,381.27 </a:t>
                      </a:r>
                      <a:r>
                        <a:rPr lang="th-TH" sz="150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th-TH" sz="150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5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50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50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5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แต่ไม่สามารถชี้แจงและแสดงหลักฐานให้ตรวจสอบได้ว่า</a:t>
                      </a:r>
                      <a:r>
                        <a:rPr lang="th-TH" sz="1500" b="1" baseline="0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500" b="1" baseline="0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1" baseline="0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500" b="1" baseline="0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1" baseline="0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การปรับปรุงดังกล่าว เกิดจากสาเหตุใด และเป็นการ</a:t>
                      </a:r>
                      <a:br>
                        <a:rPr lang="th-TH" sz="1500" b="1" baseline="0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1" baseline="0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500" b="1" baseline="0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1" baseline="0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ปรับปรุงลดยอดของลูกหนี้ - เงินให้กู้ยืมรายใด </a:t>
                      </a:r>
                      <a:endParaRPr lang="th-TH" sz="1500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646356"/>
                  </a:ext>
                </a:extLst>
              </a:tr>
              <a:tr h="16002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 smtClean="0">
                        <a:solidFill>
                          <a:srgbClr val="FF000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ส่งผลให้ </a:t>
                      </a:r>
                      <a:r>
                        <a:rPr lang="th-TH" sz="2000" u="sng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สตง. ไม่สามารถตรวจสอบได้ว่าการปรับปรุงดังกล่าว</a:t>
                      </a:r>
                      <a:br>
                        <a:rPr lang="th-TH" sz="2000" u="sng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2000" u="sng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2000" u="sng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2000" u="sng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เป็นไปอย่างถูกต้องหรือไม่</a:t>
                      </a:r>
                    </a:p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76200" marR="76200" marT="38100" marB="38100"/>
                </a:tc>
                <a:tc hMerge="1">
                  <a:txBody>
                    <a:bodyPr/>
                    <a:lstStyle/>
                    <a:p>
                      <a:endParaRPr lang="th-TH" sz="18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051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2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pic>
        <p:nvPicPr>
          <p:cNvPr id="5122" name="Picture 2" descr="Team of tiny business people holding growing arrow together. teamwork of professional employees on career growth, company development flat vector illustration. progress in work, success, job concep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98" y="237752"/>
            <a:ext cx="2626472" cy="26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60495" y="1733346"/>
            <a:ext cx="7888940" cy="279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tabLst>
                <a:tab pos="2197541" algn="ctr"/>
                <a:tab pos="4395083" algn="r"/>
                <a:tab pos="750328" algn="l"/>
                <a:tab pos="1125492" algn="l"/>
                <a:tab pos="2197541" algn="ctr"/>
                <a:tab pos="4395083" algn="r"/>
              </a:tabLst>
            </a:pPr>
            <a:r>
              <a:rPr lang="th-TH" sz="50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แนวทางการดำเนินการ</a:t>
            </a:r>
          </a:p>
          <a:p>
            <a:pPr algn="ctr">
              <a:lnSpc>
                <a:spcPct val="115000"/>
              </a:lnSpc>
              <a:spcBef>
                <a:spcPts val="500"/>
              </a:spcBef>
              <a:tabLst>
                <a:tab pos="2197541" algn="ctr"/>
                <a:tab pos="4395083" algn="r"/>
                <a:tab pos="750328" algn="l"/>
                <a:tab pos="1125492" algn="l"/>
                <a:tab pos="2197541" algn="ctr"/>
                <a:tab pos="4395083" algn="r"/>
              </a:tabLst>
            </a:pPr>
            <a:r>
              <a:rPr lang="th-TH" sz="3333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ตามรายงานข้อเสนอแนะการเงิน </a:t>
            </a:r>
          </a:p>
          <a:p>
            <a:pPr algn="ctr">
              <a:lnSpc>
                <a:spcPct val="115000"/>
              </a:lnSpc>
              <a:spcBef>
                <a:spcPts val="500"/>
              </a:spcBef>
              <a:tabLst>
                <a:tab pos="2197541" algn="ctr"/>
                <a:tab pos="4395083" algn="r"/>
                <a:tab pos="750328" algn="l"/>
                <a:tab pos="1125492" algn="l"/>
                <a:tab pos="2197541" algn="ctr"/>
                <a:tab pos="4395083" algn="r"/>
              </a:tabLst>
            </a:pPr>
            <a:r>
              <a:rPr lang="th-TH" sz="3333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สำหรับปีสิ้นสุดวันที่ 30 กันยายน 2564</a:t>
            </a:r>
          </a:p>
          <a:p>
            <a:pPr algn="ctr">
              <a:tabLst>
                <a:tab pos="750328" algn="l"/>
              </a:tabLst>
            </a:pPr>
            <a:r>
              <a:rPr lang="en-US" sz="3333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	</a:t>
            </a:r>
            <a:r>
              <a:rPr lang="th-TH" sz="3333" spc="-5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	</a:t>
            </a:r>
            <a:endParaRPr lang="en-US" sz="3333" dirty="0"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30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2" name="Rectangle 1"/>
          <p:cNvSpPr/>
          <p:nvPr/>
        </p:nvSpPr>
        <p:spPr>
          <a:xfrm>
            <a:off x="470645" y="517081"/>
            <a:ext cx="9350188" cy="130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tabLst>
                <a:tab pos="2197541" algn="ctr"/>
                <a:tab pos="4395083" algn="r"/>
                <a:tab pos="750328" algn="l"/>
                <a:tab pos="1125492" algn="l"/>
                <a:tab pos="2197541" algn="ctr"/>
                <a:tab pos="4395083" algn="r"/>
              </a:tabLst>
            </a:pPr>
            <a:r>
              <a:rPr lang="th-TH" sz="3667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endParaRPr lang="en-US" sz="1167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>
              <a:tabLst>
                <a:tab pos="750328" algn="l"/>
              </a:tabLst>
            </a:pPr>
            <a:r>
              <a:rPr lang="en-US" sz="3667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r>
              <a:rPr lang="th-TH" sz="3667" spc="-5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endParaRPr lang="en-US" sz="3667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672512"/>
              </p:ext>
            </p:extLst>
          </p:nvPr>
        </p:nvGraphicFramePr>
        <p:xfrm>
          <a:off x="494366" y="417075"/>
          <a:ext cx="9073028" cy="46526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36514">
                  <a:extLst>
                    <a:ext uri="{9D8B030D-6E8A-4147-A177-3AD203B41FA5}">
                      <a16:colId xmlns:a16="http://schemas.microsoft.com/office/drawing/2014/main" val="4059155119"/>
                    </a:ext>
                  </a:extLst>
                </a:gridCol>
                <a:gridCol w="4536514">
                  <a:extLst>
                    <a:ext uri="{9D8B030D-6E8A-4147-A177-3AD203B41FA5}">
                      <a16:colId xmlns:a16="http://schemas.microsoft.com/office/drawing/2014/main" val="266814001"/>
                    </a:ext>
                  </a:extLst>
                </a:gridCol>
              </a:tblGrid>
              <a:tr h="1190404">
                <a:tc gridSpan="2">
                  <a:txBody>
                    <a:bodyPr/>
                    <a:lstStyle/>
                    <a:p>
                      <a:pPr algn="ctr"/>
                      <a:endParaRPr lang="th-TH" sz="23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3000" b="1" dirty="0" smtClean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การปฏิบัติตามมาตรฐานการบัญชี</a:t>
                      </a:r>
                    </a:p>
                    <a:p>
                      <a:pPr algn="ctr"/>
                      <a:endParaRPr lang="th-TH" sz="13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487758"/>
                  </a:ext>
                </a:extLst>
              </a:tr>
              <a:tr h="1580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spc="-6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spc="-6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1) การบันทึกบัญชีเกี่ยวกับรายได้ดอกเบี้ยเงินกู้รายได้</a:t>
                      </a:r>
                      <a:br>
                        <a:rPr lang="th-TH" sz="1500" b="1" spc="-6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1" spc="-6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ดอกเบี้ยรับอื่น (ผิดนัด) และรายได้ค่าปรับตามเกณฑ์</a:t>
                      </a:r>
                      <a:br>
                        <a:rPr lang="th-TH" sz="1500" b="1" spc="-6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1" spc="-6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เงินสด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th-TH" sz="15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spc="-60" dirty="0" smtClean="0"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spc="-6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1. กองทุนจะดำเนินการบันทึกบัญชีตามข้อ 1 และ 2 </a:t>
                      </a:r>
                      <a:br>
                        <a:rPr lang="th-TH" sz="1500" spc="-6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500" spc="-6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ในปีงบประมาณ พ.ศ. 2566 ให้เป็นไปตามมาตรฐานการบัญชีภาครัฐและนโยบายการบัญชีภาครัฐที่กรมบัญชีกลางกำหนด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spc="-60" dirty="0" smtClean="0"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spc="-60" dirty="0" smtClean="0"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spc="-6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2. จัดหาผู้ตรวจสอบบัญชีเอกชนที่มีความรู้ความเชี่ยวชาญ</a:t>
                      </a:r>
                      <a:br>
                        <a:rPr lang="th-TH" sz="1500" spc="-6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500" spc="-6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ด้านการจัดทำบัญชีภาครัฐ</a:t>
                      </a:r>
                      <a:r>
                        <a:rPr lang="th-TH" sz="1500" spc="-60" baseline="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เพื่อแก้ไขปัญหางานการเงินและ</a:t>
                      </a:r>
                      <a:br>
                        <a:rPr lang="th-TH" sz="1500" spc="-60" baseline="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500" spc="-60" baseline="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บัญชีกองทุนพัฒนาบทบาทสตรี ในประเด็นที่ สตง. ไม่รับรองรายงานการเงินของกองทุนพัฒนาบทบาทสตรี</a:t>
                      </a:r>
                      <a:endParaRPr lang="th-TH" sz="1500" spc="-40" dirty="0" smtClean="0"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989933756"/>
                  </a:ext>
                </a:extLst>
              </a:tr>
              <a:tr h="1882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2) ค่าเผื่อหนี้สงสัยจะสูญ กองทุนไม่ได้ตั้งค่าเผื่อหนี้สงสัยจะสูญสำหรับลูกหนี้เงินให้กู้ยืมที่ผิดนัดชำระและคาดว่าจะเรียกเก็บหนี้ไม่ได้</a:t>
                      </a:r>
                      <a:r>
                        <a:rPr lang="th-TH" sz="15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และอยู่ในระหว่าง</a:t>
                      </a:r>
                      <a:br>
                        <a:rPr lang="th-TH" sz="15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การฟ้องร้องดำเนินคดี</a:t>
                      </a:r>
                      <a:endParaRPr lang="th-TH" sz="150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lang="th-TH" sz="15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399962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1669111" y="710716"/>
            <a:ext cx="813543" cy="55401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333" b="1" dirty="0" smtClean="0">
                <a:solidFill>
                  <a:srgbClr val="C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</a:t>
            </a:r>
            <a:endParaRPr lang="th-TH" sz="7333" b="1" dirty="0">
              <a:solidFill>
                <a:srgbClr val="C0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16" name="Picture 4" descr="Check and cross signs paint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09"/>
          <a:stretch/>
        </p:blipFill>
        <p:spPr bwMode="auto">
          <a:xfrm>
            <a:off x="8635961" y="417075"/>
            <a:ext cx="927849" cy="10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2" name="Rectangle 1"/>
          <p:cNvSpPr/>
          <p:nvPr/>
        </p:nvSpPr>
        <p:spPr>
          <a:xfrm>
            <a:off x="470645" y="517081"/>
            <a:ext cx="9350188" cy="130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tabLst>
                <a:tab pos="2197541" algn="ctr"/>
                <a:tab pos="4395083" algn="r"/>
                <a:tab pos="750328" algn="l"/>
                <a:tab pos="1125492" algn="l"/>
                <a:tab pos="2197541" algn="ctr"/>
                <a:tab pos="4395083" algn="r"/>
              </a:tabLst>
            </a:pPr>
            <a:r>
              <a:rPr lang="th-TH" sz="3667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endParaRPr lang="en-US" sz="1167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>
              <a:tabLst>
                <a:tab pos="750328" algn="l"/>
              </a:tabLst>
            </a:pPr>
            <a:r>
              <a:rPr lang="en-US" sz="3667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r>
              <a:rPr lang="th-TH" sz="3667" spc="-5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endParaRPr lang="en-US" sz="3667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913649"/>
              </p:ext>
            </p:extLst>
          </p:nvPr>
        </p:nvGraphicFramePr>
        <p:xfrm>
          <a:off x="569260" y="231493"/>
          <a:ext cx="9073028" cy="53454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36514">
                  <a:extLst>
                    <a:ext uri="{9D8B030D-6E8A-4147-A177-3AD203B41FA5}">
                      <a16:colId xmlns:a16="http://schemas.microsoft.com/office/drawing/2014/main" val="4059155119"/>
                    </a:ext>
                  </a:extLst>
                </a:gridCol>
                <a:gridCol w="4536514">
                  <a:extLst>
                    <a:ext uri="{9D8B030D-6E8A-4147-A177-3AD203B41FA5}">
                      <a16:colId xmlns:a16="http://schemas.microsoft.com/office/drawing/2014/main" val="266814001"/>
                    </a:ext>
                  </a:extLst>
                </a:gridCol>
              </a:tblGrid>
              <a:tr h="1012296">
                <a:tc gridSpan="2">
                  <a:txBody>
                    <a:bodyPr/>
                    <a:lstStyle/>
                    <a:p>
                      <a:pPr algn="ctr"/>
                      <a:endParaRPr lang="th-TH" sz="2300" b="1" dirty="0" smtClean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7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ปรับปรุงบัญชีโดยไม่มีหลักฐานให้ตรวจสอบ</a:t>
                      </a:r>
                    </a:p>
                    <a:p>
                      <a:pPr algn="ctr"/>
                      <a:endParaRPr lang="th-TH" sz="1300" dirty="0"/>
                    </a:p>
                  </a:txBody>
                  <a:tcPr marL="76200" marR="76200" marT="38100" marB="381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487758"/>
                  </a:ext>
                </a:extLst>
              </a:tr>
              <a:tr h="1403072">
                <a:tc rowSpan="3">
                  <a:txBody>
                    <a:bodyPr/>
                    <a:lstStyle/>
                    <a:p>
                      <a:pPr algn="ctr">
                        <a:defRPr/>
                      </a:pPr>
                      <a:endParaRPr lang="th-TH" sz="1500" dirty="0" smtClean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defRPr/>
                      </a:pPr>
                      <a:r>
                        <a:rPr lang="th-TH" sz="15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บัญชีลูกหนี้ - เงินให้กู้ยืม </a:t>
                      </a:r>
                    </a:p>
                    <a:p>
                      <a:pPr algn="ctr">
                        <a:defRPr/>
                      </a:pPr>
                      <a:endParaRPr lang="th-TH" sz="15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defRPr/>
                      </a:pPr>
                      <a:r>
                        <a:rPr lang="th-TH" sz="15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ตั้งแต่ปีงบประมาณ พ.ศ. 2561 - 2564 </a:t>
                      </a:r>
                    </a:p>
                    <a:p>
                      <a:pPr algn="ctr">
                        <a:defRPr/>
                      </a:pPr>
                      <a:endParaRPr lang="th-TH" sz="15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defRPr/>
                      </a:pPr>
                      <a:r>
                        <a:rPr lang="th-TH" sz="1500" b="1" u="sng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ปรับปรุงลดยอด</a:t>
                      </a:r>
                      <a:r>
                        <a:rPr lang="th-TH" sz="15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บัญชีเงินให้กู้ยืม </a:t>
                      </a:r>
                    </a:p>
                    <a:p>
                      <a:pPr algn="ctr">
                        <a:defRPr/>
                      </a:pPr>
                      <a:endParaRPr lang="th-TH" sz="15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defRPr/>
                      </a:pPr>
                      <a:r>
                        <a:rPr lang="th-TH" sz="15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คู่กับ </a:t>
                      </a:r>
                    </a:p>
                    <a:p>
                      <a:pPr algn="ctr">
                        <a:defRPr/>
                      </a:pPr>
                      <a:endParaRPr lang="th-TH" sz="15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defRPr/>
                      </a:pPr>
                      <a:r>
                        <a:rPr lang="th-TH" sz="15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บัญชีรายได้สูง/(ต่ำ) กว่าค่าใช้จ่ายสะสม </a:t>
                      </a:r>
                      <a:endParaRPr lang="en-US" sz="15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defRPr/>
                      </a:pPr>
                      <a:endParaRPr lang="en-US" sz="15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defRPr/>
                      </a:pPr>
                      <a:r>
                        <a:rPr lang="en-US" sz="15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= 1,775,126,381.27 </a:t>
                      </a:r>
                      <a:r>
                        <a:rPr lang="th-TH" sz="15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th-TH" sz="1500" spc="-60" dirty="0" smtClean="0"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thaiDi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1500" spc="-6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การรวบรวมเอกสารหลักฐานพร้อมสาเหตุการปรับปรุงบัญชีในระหว่างปีงบประมาณ พ.ศ. 2561 - 2564 จำนวน </a:t>
                      </a:r>
                      <a:r>
                        <a:rPr lang="en-US" sz="15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1,775,126,381.27 </a:t>
                      </a:r>
                      <a:r>
                        <a:rPr lang="th-TH" sz="15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 เพื่อพิสูจน์ข้อเท็จจริงของการปรับปรุงรายการ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989933756"/>
                  </a:ext>
                </a:extLst>
              </a:tr>
              <a:tr h="140307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spc="-60" dirty="0" smtClean="0"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th-TH" sz="1500" spc="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จัดหาผู้ตรวจสอบบัญชีเอกชน เพื่อตรวจสอบและแก้ไข</a:t>
                      </a:r>
                      <a:r>
                        <a:rPr lang="th-TH" sz="1500" spc="0" baseline="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ปัญหาด้านบัญชีการเงินของกองทุนฯ ตั้งแต่ปีงบประมาณ</a:t>
                      </a:r>
                      <a:r>
                        <a:rPr lang="th-TH" sz="1500" spc="-6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พ.ศ. 2561 - ปัจจุบัน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endParaRPr lang="th-TH" sz="1500" spc="-60" dirty="0" smtClean="0"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261778770"/>
                  </a:ext>
                </a:extLst>
              </a:tr>
              <a:tr h="1403072">
                <a:tc vMerge="1">
                  <a:txBody>
                    <a:bodyPr/>
                    <a:lstStyle/>
                    <a:p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3"/>
                        <a:tabLst/>
                        <a:defRPr/>
                      </a:pPr>
                      <a:endParaRPr lang="th-TH" sz="1500" spc="-60" dirty="0" smtClean="0"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3"/>
                        <a:tabLst/>
                        <a:defRPr/>
                      </a:pPr>
                      <a:r>
                        <a:rPr lang="th-TH" sz="1500" spc="-6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การยืนยันความมีอยู่จริงของลูกหนี้ - เงินให้กู้ยืม </a:t>
                      </a:r>
                      <a:br>
                        <a:rPr lang="th-TH" sz="1500" spc="-6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500" spc="-6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ของกองทุนพัฒนาบทบาทสตรี พร้อมเอกสารหลักฐาน</a:t>
                      </a:r>
                      <a:br>
                        <a:rPr lang="th-TH" sz="1500" spc="-6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500" spc="-6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ที่เกี่ยวข้อง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3"/>
                        <a:tabLst/>
                        <a:defRPr/>
                      </a:pPr>
                      <a:endParaRPr lang="th-TH" sz="1500" spc="-60" dirty="0" smtClean="0"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901415471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989549" y="269425"/>
            <a:ext cx="1039906" cy="92823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333" b="1" dirty="0">
                <a:solidFill>
                  <a:srgbClr val="C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</a:t>
            </a:r>
          </a:p>
        </p:txBody>
      </p:sp>
      <p:pic>
        <p:nvPicPr>
          <p:cNvPr id="11" name="Picture 4" descr="Check and cross signs paint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09"/>
          <a:stretch/>
        </p:blipFill>
        <p:spPr bwMode="auto">
          <a:xfrm>
            <a:off x="8714439" y="214679"/>
            <a:ext cx="927849" cy="103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0787" y="2498600"/>
            <a:ext cx="6764313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1.1........................................................................</a:t>
            </a:r>
            <a:endParaRPr lang="en-US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1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43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b="1" dirty="0">
                  <a:ln w="0"/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   ระเบียบวาระที่ 1 เรื่อง ประธานแจ้งให้ที่ประชุมทราบ</a:t>
              </a: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502D6ABF-9513-CEA6-5867-143B33C7A0B4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3" name="Group 47">
              <a:extLst>
                <a:ext uri="{FF2B5EF4-FFF2-40B4-BE49-F238E27FC236}">
                  <a16:creationId xmlns:a16="http://schemas.microsoft.com/office/drawing/2014/main" id="{077ACFD3-5855-C113-CF81-DE14CE627485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3" name="กลุ่ม 1">
                <a:extLst>
                  <a:ext uri="{FF2B5EF4-FFF2-40B4-BE49-F238E27FC236}">
                    <a16:creationId xmlns:a16="http://schemas.microsoft.com/office/drawing/2014/main" id="{E9C51D6F-0E54-7595-5E40-0D4CE974C5C2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5" name="กลุ่ม 7">
                  <a:extLst>
                    <a:ext uri="{FF2B5EF4-FFF2-40B4-BE49-F238E27FC236}">
                      <a16:creationId xmlns:a16="http://schemas.microsoft.com/office/drawing/2014/main" id="{A23D245D-030C-1C81-5172-CC0E954D9845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1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30189C9A-FEA0-080F-E68C-19984B70D84F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AFDB293F-A696-903E-262D-C885BA14F51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659D76BF-938B-7185-0759-CA1CC29AE13E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6" name="กลุ่ม 4">
                  <a:extLst>
                    <a:ext uri="{FF2B5EF4-FFF2-40B4-BE49-F238E27FC236}">
                      <a16:creationId xmlns:a16="http://schemas.microsoft.com/office/drawing/2014/main" id="{9EC95E02-3A3C-2B31-03A8-927D1F1E843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ABF0C1B5-48DC-115B-3EE2-751B62112847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B7A5D7C-0AC1-1217-7F57-E27D9869E122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4" name="รูปแบบอิสระ: รูปร่าง 49">
                <a:extLst>
                  <a:ext uri="{FF2B5EF4-FFF2-40B4-BE49-F238E27FC236}">
                    <a16:creationId xmlns:a16="http://schemas.microsoft.com/office/drawing/2014/main" id="{DE9865B8-E189-C6F0-B01D-42B5A07E3EE0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97F73148-2C2D-0B44-7D6A-55B5DE7EABCA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9173666D-9A80-D89B-CBBB-CC5F1FC51798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345DFFA3-4BE1-3DDE-CDDB-B2B1659C87CC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67B5004F-8134-D79A-0045-B19E2B9ED8D6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D520350C-FACC-BA05-5792-1411B1EEC62E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70A5435A-5E1C-6E7E-1B71-6A4F60030F92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86E9419B-DF4A-868F-6F76-7646E9F28B38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8" name="Picture 24">
                <a:extLst>
                  <a:ext uri="{FF2B5EF4-FFF2-40B4-BE49-F238E27FC236}">
                    <a16:creationId xmlns:a16="http://schemas.microsoft.com/office/drawing/2014/main" id="{686C27D0-6E6A-30CE-916D-825CF2E10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789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2" name="Rectangle 1"/>
          <p:cNvSpPr/>
          <p:nvPr/>
        </p:nvSpPr>
        <p:spPr>
          <a:xfrm>
            <a:off x="470645" y="517081"/>
            <a:ext cx="9350188" cy="130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tabLst>
                <a:tab pos="2197541" algn="ctr"/>
                <a:tab pos="4395083" algn="r"/>
                <a:tab pos="750328" algn="l"/>
                <a:tab pos="1125492" algn="l"/>
                <a:tab pos="2197541" algn="ctr"/>
                <a:tab pos="4395083" algn="r"/>
              </a:tabLst>
            </a:pPr>
            <a:r>
              <a:rPr lang="th-TH" sz="3667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endParaRPr lang="en-US" sz="1167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>
              <a:tabLst>
                <a:tab pos="750328" algn="l"/>
              </a:tabLst>
            </a:pPr>
            <a:r>
              <a:rPr lang="en-US" sz="3667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r>
              <a:rPr lang="th-TH" sz="3667" spc="-5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endParaRPr lang="en-US" sz="3667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645" y="517081"/>
            <a:ext cx="9350188" cy="130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tabLst>
                <a:tab pos="2197541" algn="ctr"/>
                <a:tab pos="4395083" algn="r"/>
                <a:tab pos="750328" algn="l"/>
                <a:tab pos="1125492" algn="l"/>
                <a:tab pos="2197541" algn="ctr"/>
                <a:tab pos="4395083" algn="r"/>
              </a:tabLst>
            </a:pPr>
            <a:r>
              <a:rPr lang="th-TH" sz="3667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endParaRPr lang="en-US" sz="1167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>
              <a:tabLst>
                <a:tab pos="750328" algn="l"/>
              </a:tabLst>
            </a:pPr>
            <a:r>
              <a:rPr lang="en-US" sz="3667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r>
              <a:rPr lang="th-TH" sz="3667" spc="-5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endParaRPr lang="en-US" sz="3667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596706"/>
              </p:ext>
            </p:extLst>
          </p:nvPr>
        </p:nvGraphicFramePr>
        <p:xfrm>
          <a:off x="1165412" y="1612665"/>
          <a:ext cx="8041342" cy="3810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20671">
                  <a:extLst>
                    <a:ext uri="{9D8B030D-6E8A-4147-A177-3AD203B41FA5}">
                      <a16:colId xmlns:a16="http://schemas.microsoft.com/office/drawing/2014/main" val="4257767487"/>
                    </a:ext>
                  </a:extLst>
                </a:gridCol>
                <a:gridCol w="4020671">
                  <a:extLst>
                    <a:ext uri="{9D8B030D-6E8A-4147-A177-3AD203B41FA5}">
                      <a16:colId xmlns:a16="http://schemas.microsoft.com/office/drawing/2014/main" val="1447206098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กระทรวงมหาดไทย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โดยกลุ่มตรวจสอบภายในระดับกระทรวง</a:t>
                      </a:r>
                      <a:endParaRPr lang="en-US" sz="150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 smtClean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กรมการพัฒนาชุมชน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742001"/>
                  </a:ext>
                </a:extLst>
              </a:tr>
              <a:tr h="1295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</a:t>
                      </a:r>
                      <a:r>
                        <a:rPr lang="th-TH" sz="13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ให้กองทุนพัฒนาบทบาทสตรี กรมการพัฒนาชุมชน </a:t>
                      </a:r>
                      <a:br>
                        <a:rPr lang="th-TH" sz="13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ดำเนินการตามข้อเสนอแนะของ สตง. และรายงานผล</a:t>
                      </a:r>
                      <a:br>
                        <a:rPr lang="th-TH" sz="13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สตง. และกระทรวงมหาดไทย ทราบทุก 60 วัน จนกว่า</a:t>
                      </a:r>
                      <a:br>
                        <a:rPr lang="th-TH" sz="13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จะดำเนินการแล้วเสร็จ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กลุ่มตรวจสอบภายในระดับกระทรวง กระทรวง </a:t>
                      </a:r>
                      <a:br>
                        <a:rPr lang="th-TH" sz="13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มหาดไทย ขอให้รายงานให้ทราบทุกวันที่</a:t>
                      </a:r>
                      <a:r>
                        <a:rPr lang="th-TH" sz="13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 ของเดือน </a:t>
                      </a:r>
                      <a:br>
                        <a:rPr lang="th-TH" sz="13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เพื่อรายงานผลต่อปลัดกระทรวงมหาดไทยทราบ </a:t>
                      </a:r>
                      <a:br>
                        <a:rPr lang="th-TH" sz="13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ทุกวันที่ 10 ของเดือน จนกว่าจะดำเนินการแล้วเสร็จ</a:t>
                      </a:r>
                      <a:endParaRPr lang="en-US" sz="130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th-TH" sz="130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lvl="0" indent="-342900" algn="thaiDist">
                        <a:buAutoNum type="arabicPeriod"/>
                      </a:pPr>
                      <a:r>
                        <a:rPr lang="th-TH" sz="13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ให้ สกส. ดำเนินการตามข้อเสนอแนะของ สตง. และรายงานผลให้ สตง. และกระทรวงมหาดไทย</a:t>
                      </a:r>
                      <a:r>
                        <a:rPr lang="th-TH" sz="13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ทราบทุก 60 วัน จนกว่าจะดำเนินการแล้วเสร็จ </a:t>
                      </a:r>
                      <a:r>
                        <a:rPr lang="th-TH" sz="1300" b="1" u="none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และควบคุมหรือกำกับมิให้เกิดข้อบกพร่องขึ้นอีก </a:t>
                      </a:r>
                      <a:endParaRPr lang="th-TH" sz="1300" b="1" u="none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lvl="0" indent="-342900">
                        <a:buAutoNum type="arabicPeriod"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256299"/>
                  </a:ext>
                </a:extLst>
              </a:tr>
              <a:tr h="1295400">
                <a:tc vMerge="1"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  เห็นชอบให้</a:t>
                      </a:r>
                      <a:r>
                        <a:rPr lang="th-TH" sz="13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สกส. </a:t>
                      </a:r>
                      <a:r>
                        <a:rPr lang="th-TH" sz="13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จัดหาผู้ตรวจสอบบัญชีเอกชน</a:t>
                      </a:r>
                      <a:br>
                        <a:rPr lang="th-TH" sz="13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ที่มีความเชี่ยวชาญด้านการจัดทำบัญชีภาครัฐ </a:t>
                      </a:r>
                      <a:br>
                        <a:rPr lang="th-TH" sz="13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เพื่อดำเนินการแก้ไขปัญหาตามรายงานข้อเสนอแนะ</a:t>
                      </a:r>
                      <a:br>
                        <a:rPr lang="th-TH" sz="13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ของ</a:t>
                      </a:r>
                      <a:r>
                        <a:rPr lang="th-TH" sz="13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สตง.</a:t>
                      </a:r>
                      <a:endParaRPr lang="th-TH" sz="130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899445"/>
                  </a:ext>
                </a:extLst>
              </a:tr>
            </a:tbl>
          </a:graphicData>
        </a:graphic>
      </p:graphicFrame>
      <p:pic>
        <p:nvPicPr>
          <p:cNvPr id="15" name="Picture 4" descr="Check and cross signs paint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09"/>
          <a:stretch/>
        </p:blipFill>
        <p:spPr bwMode="auto">
          <a:xfrm>
            <a:off x="620255" y="251991"/>
            <a:ext cx="1009078" cy="11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Callout 5"/>
          <p:cNvSpPr/>
          <p:nvPr/>
        </p:nvSpPr>
        <p:spPr>
          <a:xfrm>
            <a:off x="1629333" y="403411"/>
            <a:ext cx="7200902" cy="1209254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333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ข้อสั่งการ</a:t>
            </a:r>
          </a:p>
        </p:txBody>
      </p:sp>
      <p:pic>
        <p:nvPicPr>
          <p:cNvPr id="11" name="Picture 4" descr="ดาวน์โหลดโลโก้กรมการพัฒนาชุมชน ปี 2562 - สำนักงานพัฒนาชุมชนจังหวัดร้อยเอ็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56" y="1844768"/>
            <a:ext cx="679866" cy="6953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log.job4thai.com/wp-content/uploads/%E0%B8%81%E0%B8%A3%E0%B8%B0%E0%B8%97%E0%B8%A3%E0%B8%A7%E0%B8%87%E0%B8%A1%E0%B8%AB%E0%B8%B2%E0%B8%94%E0%B9%84%E0%B8%97%E0%B8%A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38" y="1773691"/>
            <a:ext cx="628187" cy="6281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7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pic>
        <p:nvPicPr>
          <p:cNvPr id="5122" name="Picture 2" descr="Team of tiny business people holding growing arrow together. teamwork of professional employees on career growth, company development flat vector illustration. progress in work, success, job concep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98" y="237752"/>
            <a:ext cx="2626472" cy="26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60495" y="2184759"/>
            <a:ext cx="7888940" cy="228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tabLst>
                <a:tab pos="2197541" algn="ctr"/>
                <a:tab pos="4395083" algn="r"/>
                <a:tab pos="750328" algn="l"/>
                <a:tab pos="1125492" algn="l"/>
                <a:tab pos="2197541" algn="ctr"/>
                <a:tab pos="4395083" algn="r"/>
              </a:tabLst>
            </a:pPr>
            <a:r>
              <a:rPr lang="th-TH" sz="50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ผลการดำเนินการ</a:t>
            </a:r>
          </a:p>
          <a:p>
            <a:pPr algn="ctr">
              <a:lnSpc>
                <a:spcPct val="115000"/>
              </a:lnSpc>
              <a:spcBef>
                <a:spcPts val="500"/>
              </a:spcBef>
              <a:tabLst>
                <a:tab pos="2197541" algn="ctr"/>
                <a:tab pos="4395083" algn="r"/>
                <a:tab pos="750328" algn="l"/>
                <a:tab pos="1125492" algn="l"/>
                <a:tab pos="2197541" algn="ctr"/>
                <a:tab pos="4395083" algn="r"/>
              </a:tabLst>
            </a:pPr>
            <a:r>
              <a:rPr lang="th-TH" sz="3333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ตามรายงานข้อเสนอแนะการเงิน </a:t>
            </a:r>
          </a:p>
          <a:p>
            <a:pPr algn="ctr">
              <a:lnSpc>
                <a:spcPct val="115000"/>
              </a:lnSpc>
              <a:spcBef>
                <a:spcPts val="500"/>
              </a:spcBef>
              <a:tabLst>
                <a:tab pos="2197541" algn="ctr"/>
                <a:tab pos="4395083" algn="r"/>
                <a:tab pos="750328" algn="l"/>
                <a:tab pos="1125492" algn="l"/>
                <a:tab pos="2197541" algn="ctr"/>
                <a:tab pos="4395083" algn="r"/>
              </a:tabLst>
            </a:pPr>
            <a:r>
              <a:rPr lang="th-TH" sz="3333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สำหรับปีสิ้นสุดวันที่ 30 กันยายน </a:t>
            </a:r>
            <a:r>
              <a:rPr lang="th-TH" sz="3333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2564</a:t>
            </a:r>
            <a:r>
              <a:rPr lang="en-US" sz="3333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086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2" name="Rectangle 1"/>
          <p:cNvSpPr/>
          <p:nvPr/>
        </p:nvSpPr>
        <p:spPr>
          <a:xfrm>
            <a:off x="470645" y="517081"/>
            <a:ext cx="9350188" cy="130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tabLst>
                <a:tab pos="2197541" algn="ctr"/>
                <a:tab pos="4395083" algn="r"/>
                <a:tab pos="750328" algn="l"/>
                <a:tab pos="1125492" algn="l"/>
                <a:tab pos="2197541" algn="ctr"/>
                <a:tab pos="4395083" algn="r"/>
              </a:tabLst>
            </a:pPr>
            <a:r>
              <a:rPr lang="th-TH" sz="3667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endParaRPr lang="en-US" sz="1167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>
              <a:tabLst>
                <a:tab pos="750328" algn="l"/>
              </a:tabLst>
            </a:pPr>
            <a:r>
              <a:rPr lang="en-US" sz="3667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r>
              <a:rPr lang="th-TH" sz="3667" spc="-5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endParaRPr lang="en-US" sz="3667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Picture 4" descr="Check and cross signs paint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09"/>
          <a:stretch/>
        </p:blipFill>
        <p:spPr bwMode="auto">
          <a:xfrm>
            <a:off x="1030942" y="1205614"/>
            <a:ext cx="616322" cy="68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จังหวัดอ่างทอง... - กองทุนพัฒนาบทบาทสตรี - สกส. | Facebook"/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39" y="199859"/>
            <a:ext cx="608227" cy="60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856261"/>
              </p:ext>
            </p:extLst>
          </p:nvPr>
        </p:nvGraphicFramePr>
        <p:xfrm>
          <a:off x="324093" y="910289"/>
          <a:ext cx="9496740" cy="4580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8370">
                  <a:extLst>
                    <a:ext uri="{9D8B030D-6E8A-4147-A177-3AD203B41FA5}">
                      <a16:colId xmlns:a16="http://schemas.microsoft.com/office/drawing/2014/main" val="3605658738"/>
                    </a:ext>
                  </a:extLst>
                </a:gridCol>
                <a:gridCol w="4748370">
                  <a:extLst>
                    <a:ext uri="{9D8B030D-6E8A-4147-A177-3AD203B41FA5}">
                      <a16:colId xmlns:a16="http://schemas.microsoft.com/office/drawing/2014/main" val="206579011"/>
                    </a:ext>
                  </a:extLst>
                </a:gridCol>
              </a:tblGrid>
              <a:tr h="432834">
                <a:tc gridSpan="2">
                  <a:txBody>
                    <a:bodyPr/>
                    <a:lstStyle/>
                    <a:p>
                      <a:pPr algn="ctr"/>
                      <a:endParaRPr lang="th-TH" sz="500" dirty="0" smtClean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ผลการดำเนินงานตามรายงานข้อเสนอแนะของ สตง.</a:t>
                      </a:r>
                    </a:p>
                  </a:txBody>
                  <a:tcPr marL="76200" marR="76200" marT="38100" marB="381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67038"/>
                  </a:ext>
                </a:extLst>
              </a:tr>
              <a:tr h="498687">
                <a:tc>
                  <a:txBody>
                    <a:bodyPr/>
                    <a:lstStyle/>
                    <a:p>
                      <a:endParaRPr lang="th-TH" sz="8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r>
                        <a:rPr lang="th-TH" sz="15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15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การปฏิบัติตามมาตรฐานการบัญชี</a:t>
                      </a:r>
                      <a:endParaRPr lang="th-TH" sz="15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500" b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1200" b="0" u="sng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ตามข้อ 1 </a:t>
                      </a:r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กองทุนฯ จะดำเนินการบันทึกบัญชีให้ถูกต้อง ตามมาตรฐาน</a:t>
                      </a:r>
                      <a:br>
                        <a:rPr lang="th-TH" sz="1200" b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การบัญชีภาครัฐ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ในปีงบประมาณ พ.ศ. 2566</a:t>
                      </a:r>
                      <a:endParaRPr lang="th-TH" sz="17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667031156"/>
                  </a:ext>
                </a:extLst>
              </a:tr>
              <a:tr h="1024373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spc="-6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   1) การบันทึกบัญชีเกี่ยวกับรายได้ดอกเบี้ยเงินกู้รายได้ดอกเบี้ยรับอื่น (ผิดนัด) </a:t>
                      </a:r>
                      <a:br>
                        <a:rPr lang="th-TH" sz="1200" b="0" spc="-6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spc="-6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และรายได้ค่าปรับตามเกณฑ์เงินสด</a:t>
                      </a:r>
                      <a:endParaRPr lang="th-TH" sz="1200" b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2. การตั้งค่าเผื่อหนี้สงสัยจะสูญ ได้มีประกาศ คกส. เรื่อง หลักเกณฑ์การตั้งค่าเผื่อหนี้สงสัยจะสูญของกองทุนพัฒนาบทบาทสตรี พ.ศ. 2566 ลว. 23 ส.ค. 66 แล้ว และมอบกลุ่มนโยบายและยุทธศาสตร์ นำหลักเกณฑ์เข้าระบบโปรแกรมทะเบียนลูกหนี้ (</a:t>
                      </a:r>
                      <a:r>
                        <a:rPr lang="en-US" sz="1200" b="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LM</a:t>
                      </a:r>
                      <a:r>
                        <a:rPr lang="th-TH" sz="1200" b="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) เพื่อนำไปใช้ประกอบการตั้งค่าเผื่อหนี้สงสัยจะสูญของกองทุนฯ ณ</a:t>
                      </a:r>
                      <a:r>
                        <a:rPr lang="th-TH" sz="1200" b="0" baseline="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วันที่ 30 ก.ย. 66</a:t>
                      </a:r>
                      <a:endParaRPr lang="th-TH" sz="1200" b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154148423"/>
                  </a:ext>
                </a:extLst>
              </a:tr>
              <a:tr h="643480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2) </a:t>
                      </a:r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ค่าเผื่อหนี้สงสัยจะสูญ กองทุนไม่ได้ตั้งค่าเผื่อหนี้สงสัยจะสูญสำหรับลูกหนี้เงินให้กู้ยืมที่ผิดนัดชำระและคาดว่าจะเรียกเก็บหนี้ไม่ได้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และอยู่ในระหว่างการฟ้องร้องดำเนินคดี</a:t>
                      </a:r>
                      <a:endParaRPr lang="th-TH" sz="1200" b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 เชิญเจ้าหน้าที่จาก บ.เยลโล่ แอคเค้าน์ติ้ง จำกัด ผู้ตรวจสอบบัญชีเอกชน </a:t>
                      </a:r>
                      <a:br>
                        <a:rPr lang="th-TH" sz="1200" b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ร่วมหารือเพื่อแก้ไขปัญหาตามรายงานข้อเสนอแนะของ สตง. เมื่อวันที่ </a:t>
                      </a:r>
                      <a:br>
                        <a:rPr lang="th-TH" sz="1200" b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 ก.ย. 66 </a:t>
                      </a:r>
                      <a:endParaRPr lang="th-TH" sz="1200" b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597812914"/>
                  </a:ext>
                </a:extLst>
              </a:tr>
              <a:tr h="643480">
                <a:tc rowSpan="2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/>
                      </a:pPr>
                      <a:r>
                        <a:rPr lang="th-TH" sz="15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บัญชีลูกหนี้ - เงินให้กู้ยืม </a:t>
                      </a:r>
                      <a:br>
                        <a:rPr lang="th-TH" sz="15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500" b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ตั้งแต่ปีงบประมาณ พ.ศ. 2561 - 2564 </a:t>
                      </a:r>
                      <a:r>
                        <a:rPr lang="th-TH" sz="1500" b="0" u="sng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ปรับปรุงลดยอด</a:t>
                      </a:r>
                      <a:br>
                        <a:rPr lang="th-TH" sz="1500" b="0" u="sng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u="none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500" b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บัญชีเงินให้กู้ยืม คู่กับ บัญชีรายได้สูง/(ต่ำ) กว่าค่าใช้จ่าย</a:t>
                      </a:r>
                      <a:br>
                        <a:rPr lang="th-TH" sz="1500" b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สะสม จำนวน</a:t>
                      </a:r>
                      <a:r>
                        <a:rPr lang="en-US" sz="1500" b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1,775,126,381.27 </a:t>
                      </a:r>
                      <a:r>
                        <a:rPr lang="th-TH" sz="1500" b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 เชิญเจ้าหน้าที่ผู้รับผิดชอบงานระบบ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 </a:t>
                      </a:r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และระบบ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 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 บ.</a:t>
                      </a:r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แอดเพย์ </a:t>
                      </a:r>
                      <a:br>
                        <a:rPr lang="th-TH" sz="1200" b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เซอร์วิสพอยท์ จำกัด ร่วมแก้ไขปัญหาตามรายงานข้อเสนอแนะของ</a:t>
                      </a: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สตง.</a:t>
                      </a:r>
                      <a:br>
                        <a:rPr lang="th-TH" sz="1200" b="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เมื่อวันที่ 20 ก.ย.66</a:t>
                      </a:r>
                      <a:endParaRPr lang="th-TH" sz="1200" b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193243900"/>
                  </a:ext>
                </a:extLst>
              </a:tr>
              <a:tr h="68474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 lang="th-TH" sz="1600" b="0" dirty="0" smtClean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 </a:t>
                      </a:r>
                      <a:r>
                        <a:rPr lang="th-TH" sz="1200" b="0" u="sng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ตามข้อ 2 </a:t>
                      </a:r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ได้</a:t>
                      </a:r>
                      <a:r>
                        <a:rPr lang="th-TH" sz="1200" spc="-6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มอบหมายให้เจ้าหน้าที่ผู้รับผิดชอบรวบรวมเอกสารหลักฐาน</a:t>
                      </a:r>
                      <a:br>
                        <a:rPr lang="th-TH" sz="1200" spc="-6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spc="-6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พร้อมสาเหตุการปรับปรุงบัญชีในระหว่างปีงบประมาณ พ.ศ. 2561 - 2564 </a:t>
                      </a:r>
                      <a:br>
                        <a:rPr lang="th-TH" sz="1200" spc="-6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spc="-40" baseline="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จำนวน </a:t>
                      </a:r>
                      <a:r>
                        <a:rPr lang="en-US" sz="1200" spc="-4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1,775,126,381.27</a:t>
                      </a:r>
                      <a:r>
                        <a:rPr lang="th-TH" sz="1200" spc="-4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บาท เพื่อพิสูจน์ข้อเท็จจริงของการปรับปรุงรายการ</a:t>
                      </a:r>
                      <a:endParaRPr lang="th-TH" sz="1200" b="0" spc="-40" baseline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839879679"/>
                  </a:ext>
                </a:extLst>
              </a:tr>
              <a:tr h="45303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defRPr/>
                      </a:pPr>
                      <a:endParaRPr lang="th-TH" sz="1300" b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 มอบหมายจังหวัดให้ดำเนินการ</a:t>
                      </a:r>
                      <a:r>
                        <a:rPr lang="th-TH" sz="1200" spc="-6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ยืนยันความมีอยู่จริงของลูกหนี้ -</a:t>
                      </a:r>
                      <a:r>
                        <a:rPr lang="th-TH" sz="1200" spc="-60" baseline="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spc="-6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เงินให้กู้ยืมคงเหลือทั้งหมด</a:t>
                      </a:r>
                      <a:r>
                        <a:rPr lang="th-TH" sz="1200" spc="-60" baseline="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spc="-6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พร้อมเอกสารหลักฐานที่เกี่ยวข้อง</a:t>
                      </a:r>
                      <a:r>
                        <a:rPr lang="th-TH" sz="1200" spc="-60" baseline="0" dirty="0" smtClean="0"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ณ วันที่ 30 ก.ย. 66</a:t>
                      </a:r>
                      <a:endParaRPr lang="th-TH" sz="1200" b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291477126"/>
                  </a:ext>
                </a:extLst>
              </a:tr>
            </a:tbl>
          </a:graphicData>
        </a:graphic>
      </p:graphicFrame>
      <p:pic>
        <p:nvPicPr>
          <p:cNvPr id="8" name="Picture 4" descr="ดาวน์โหลดโลโก้กรมการพัฒนาชุมชน ปี 2562 - สำนักงานพัฒนาชุมชนจังหวัดร้อยเอ็ด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59" y="209779"/>
            <a:ext cx="584945" cy="5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8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1909" y="2365782"/>
            <a:ext cx="10160000" cy="117607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รายงานผลข้อมูลการดำเนินการทางกฎหมายเกี่ยวกับการดำเนินคดีแพ่ง 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  <a:endParaRPr lang="en-US" sz="19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68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7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75A60ED1-9EA4-98D7-D22F-2F4DFF839789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3" name="Group 47">
              <a:extLst>
                <a:ext uri="{FF2B5EF4-FFF2-40B4-BE49-F238E27FC236}">
                  <a16:creationId xmlns:a16="http://schemas.microsoft.com/office/drawing/2014/main" id="{72FAF00F-F8E4-E7C6-9D7B-1B35E8270F62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3" name="กลุ่ม 1">
                <a:extLst>
                  <a:ext uri="{FF2B5EF4-FFF2-40B4-BE49-F238E27FC236}">
                    <a16:creationId xmlns:a16="http://schemas.microsoft.com/office/drawing/2014/main" id="{5A02C902-9436-3135-E266-B76EA653DFCC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5" name="กลุ่ม 7">
                  <a:extLst>
                    <a:ext uri="{FF2B5EF4-FFF2-40B4-BE49-F238E27FC236}">
                      <a16:creationId xmlns:a16="http://schemas.microsoft.com/office/drawing/2014/main" id="{7E14F6F3-1C16-538F-710D-AFE7C38B5B17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3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F86A6039-C1A2-410F-104E-B134979D1F8A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6CBC9CB0-B55C-18FF-1F32-9FE8F29EE26D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85DA8B8C-C7A3-591F-8CC2-30BDF9E6ABB1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6" name="กลุ่ม 4">
                  <a:extLst>
                    <a:ext uri="{FF2B5EF4-FFF2-40B4-BE49-F238E27FC236}">
                      <a16:creationId xmlns:a16="http://schemas.microsoft.com/office/drawing/2014/main" id="{75D757D7-E782-F2B1-7A90-19C865764743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9AF2B1F7-1157-789B-7DAF-DB66A71D4ED7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49D1222C-49C8-DFAF-CC34-188370A824F9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4" name="รูปแบบอิสระ: รูปร่าง 49">
                <a:extLst>
                  <a:ext uri="{FF2B5EF4-FFF2-40B4-BE49-F238E27FC236}">
                    <a16:creationId xmlns:a16="http://schemas.microsoft.com/office/drawing/2014/main" id="{BC93E890-5FE5-EBAA-C982-80F4CD794D46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43952FCB-AB56-9113-8DC8-66DF5BCCE1A2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E8D2CA91-D4FD-C9A3-8EFB-8DAE56E03A9A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6" name="Group 7">
                <a:extLst>
                  <a:ext uri="{FF2B5EF4-FFF2-40B4-BE49-F238E27FC236}">
                    <a16:creationId xmlns:a16="http://schemas.microsoft.com/office/drawing/2014/main" id="{74F83503-F97B-EADD-7BC7-D377B92FD232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9" name="Freeform 8">
                  <a:extLst>
                    <a:ext uri="{FF2B5EF4-FFF2-40B4-BE49-F238E27FC236}">
                      <a16:creationId xmlns:a16="http://schemas.microsoft.com/office/drawing/2014/main" id="{49A20A76-C691-9198-7959-5328331E1935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30" name="Freeform 9">
                  <a:extLst>
                    <a:ext uri="{FF2B5EF4-FFF2-40B4-BE49-F238E27FC236}">
                      <a16:creationId xmlns:a16="http://schemas.microsoft.com/office/drawing/2014/main" id="{3A785C92-9A05-62DF-BAF7-7E7883FBF77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1" name="Freeform 10">
                  <a:extLst>
                    <a:ext uri="{FF2B5EF4-FFF2-40B4-BE49-F238E27FC236}">
                      <a16:creationId xmlns:a16="http://schemas.microsoft.com/office/drawing/2014/main" id="{E7BC806D-7105-8DCF-F660-91FEE580880B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C69AB497-4B74-89BC-2890-7DCE74D70816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7" name="Picture 24">
                <a:extLst>
                  <a:ext uri="{FF2B5EF4-FFF2-40B4-BE49-F238E27FC236}">
                    <a16:creationId xmlns:a16="http://schemas.microsoft.com/office/drawing/2014/main" id="{013AE37D-F869-5EF4-3EF2-7669649863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566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11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3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30804" y="84520"/>
            <a:ext cx="9711849" cy="3655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th-TH" sz="14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</a:t>
            </a:r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รายงานผลข้อมูลการดำเนินการทางกฎหมายเกี่ยวกับการดำเนินคดีแพ่ง และคดีอาญาของกองทุนพัฒนาบทบาทสตรี</a:t>
            </a:r>
          </a:p>
          <a:p>
            <a:pPr algn="ctr">
              <a:lnSpc>
                <a:spcPct val="120000"/>
              </a:lnSpc>
            </a:pPr>
            <a:endParaRPr lang="en-GB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F5CF3E2C-4B0F-8CF5-04C3-1F4BF07B46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421176"/>
              </p:ext>
            </p:extLst>
          </p:nvPr>
        </p:nvGraphicFramePr>
        <p:xfrm>
          <a:off x="888287" y="969871"/>
          <a:ext cx="9054366" cy="418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กล่องข้อความ 5">
            <a:extLst>
              <a:ext uri="{FF2B5EF4-FFF2-40B4-BE49-F238E27FC236}">
                <a16:creationId xmlns:a16="http://schemas.microsoft.com/office/drawing/2014/main" id="{2DD0237E-CB90-CDCB-D5AF-92A4413812AC}"/>
              </a:ext>
            </a:extLst>
          </p:cNvPr>
          <p:cNvSpPr txBox="1"/>
          <p:nvPr/>
        </p:nvSpPr>
        <p:spPr>
          <a:xfrm>
            <a:off x="7255428" y="834223"/>
            <a:ext cx="268722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19 กันยายน </a:t>
            </a: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</a:p>
        </p:txBody>
      </p:sp>
      <p:sp>
        <p:nvSpPr>
          <p:cNvPr id="30" name="กล่องข้อความ 1"/>
          <p:cNvSpPr txBox="1"/>
          <p:nvPr/>
        </p:nvSpPr>
        <p:spPr>
          <a:xfrm>
            <a:off x="8973235" y="2994845"/>
            <a:ext cx="969417" cy="308345"/>
          </a:xfrm>
          <a:prstGeom prst="rect">
            <a:avLst/>
          </a:prstGeom>
          <a:solidFill>
            <a:srgbClr val="FFFFDD"/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 9 คดี</a:t>
            </a:r>
            <a:endParaRPr lang="th-TH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53" name="กลุ่ม 21">
            <a:extLst>
              <a:ext uri="{FF2B5EF4-FFF2-40B4-BE49-F238E27FC236}">
                <a16:creationId xmlns:a16="http://schemas.microsoft.com/office/drawing/2014/main" id="{2DEADD02-2B72-F6BD-C64A-1080791A8E66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54" name="Group 47">
              <a:extLst>
                <a:ext uri="{FF2B5EF4-FFF2-40B4-BE49-F238E27FC236}">
                  <a16:creationId xmlns:a16="http://schemas.microsoft.com/office/drawing/2014/main" id="{A134BE30-2D9F-6546-5A1F-05DFA4393879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63" name="กลุ่ม 1">
                <a:extLst>
                  <a:ext uri="{FF2B5EF4-FFF2-40B4-BE49-F238E27FC236}">
                    <a16:creationId xmlns:a16="http://schemas.microsoft.com/office/drawing/2014/main" id="{0DB4F9FC-28AE-E5EE-98AB-E02A47C599F3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65" name="กลุ่ม 7">
                  <a:extLst>
                    <a:ext uri="{FF2B5EF4-FFF2-40B4-BE49-F238E27FC236}">
                      <a16:creationId xmlns:a16="http://schemas.microsoft.com/office/drawing/2014/main" id="{0CA662EB-F17F-183D-B62B-563606B37F67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6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2580B6F-5BA2-0B7B-6D5F-C1F391EBCB3A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422CA712-4B88-4FE1-5E5B-EE52CCD41C5B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F202E434-A5ED-858D-B1C2-3BEB8D789218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66" name="กลุ่ม 4">
                  <a:extLst>
                    <a:ext uri="{FF2B5EF4-FFF2-40B4-BE49-F238E27FC236}">
                      <a16:creationId xmlns:a16="http://schemas.microsoft.com/office/drawing/2014/main" id="{D7390B2A-3F61-3C10-B839-073CA690F326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6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D6A5B9F-E01B-5C7B-9117-42E22AF7270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6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B6EDE226-C24D-04D4-F9A1-A5DC752DF20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64" name="รูปแบบอิสระ: รูปร่าง 49">
                <a:extLst>
                  <a:ext uri="{FF2B5EF4-FFF2-40B4-BE49-F238E27FC236}">
                    <a16:creationId xmlns:a16="http://schemas.microsoft.com/office/drawing/2014/main" id="{DF9CDAE2-0C44-A9FE-201A-02897E1200BA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5" name="TextBox 7">
              <a:extLst>
                <a:ext uri="{FF2B5EF4-FFF2-40B4-BE49-F238E27FC236}">
                  <a16:creationId xmlns:a16="http://schemas.microsoft.com/office/drawing/2014/main" id="{62A72807-8CB4-392F-2072-612EFDE8665F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56" name="กลุ่ม 24">
              <a:extLst>
                <a:ext uri="{FF2B5EF4-FFF2-40B4-BE49-F238E27FC236}">
                  <a16:creationId xmlns:a16="http://schemas.microsoft.com/office/drawing/2014/main" id="{731E05C5-1995-4471-E972-C9FB4ACB5AF5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57" name="Group 7">
                <a:extLst>
                  <a:ext uri="{FF2B5EF4-FFF2-40B4-BE49-F238E27FC236}">
                    <a16:creationId xmlns:a16="http://schemas.microsoft.com/office/drawing/2014/main" id="{F2EA1954-4B42-CD35-E5EE-E4C1E29B950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59" name="Freeform 8">
                  <a:extLst>
                    <a:ext uri="{FF2B5EF4-FFF2-40B4-BE49-F238E27FC236}">
                      <a16:creationId xmlns:a16="http://schemas.microsoft.com/office/drawing/2014/main" id="{DE2EFA0F-F218-26BD-07FC-4F23758FE3B6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60" name="Freeform 9">
                  <a:extLst>
                    <a:ext uri="{FF2B5EF4-FFF2-40B4-BE49-F238E27FC236}">
                      <a16:creationId xmlns:a16="http://schemas.microsoft.com/office/drawing/2014/main" id="{64418BF3-DE75-DC0B-A826-3EDF6746726B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61" name="Freeform 10">
                  <a:extLst>
                    <a:ext uri="{FF2B5EF4-FFF2-40B4-BE49-F238E27FC236}">
                      <a16:creationId xmlns:a16="http://schemas.microsoft.com/office/drawing/2014/main" id="{3A5C3D6E-A0B8-ABB0-BAF4-6C1734D88B98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62" name="Freeform 12">
                  <a:extLst>
                    <a:ext uri="{FF2B5EF4-FFF2-40B4-BE49-F238E27FC236}">
                      <a16:creationId xmlns:a16="http://schemas.microsoft.com/office/drawing/2014/main" id="{E1DA3270-6269-4523-DB50-11967E75B71A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58" name="Picture 24">
                <a:extLst>
                  <a:ext uri="{FF2B5EF4-FFF2-40B4-BE49-F238E27FC236}">
                    <a16:creationId xmlns:a16="http://schemas.microsoft.com/office/drawing/2014/main" id="{77F72B35-1EF5-8302-698D-103109C22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644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38461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สตรีให้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5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68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7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2DEADD02-2B72-F6BD-C64A-1080791A8E66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3" name="Group 47">
              <a:extLst>
                <a:ext uri="{FF2B5EF4-FFF2-40B4-BE49-F238E27FC236}">
                  <a16:creationId xmlns:a16="http://schemas.microsoft.com/office/drawing/2014/main" id="{A134BE30-2D9F-6546-5A1F-05DFA4393879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3" name="กลุ่ม 1">
                <a:extLst>
                  <a:ext uri="{FF2B5EF4-FFF2-40B4-BE49-F238E27FC236}">
                    <a16:creationId xmlns:a16="http://schemas.microsoft.com/office/drawing/2014/main" id="{0DB4F9FC-28AE-E5EE-98AB-E02A47C599F3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5" name="กลุ่ม 7">
                  <a:extLst>
                    <a:ext uri="{FF2B5EF4-FFF2-40B4-BE49-F238E27FC236}">
                      <a16:creationId xmlns:a16="http://schemas.microsoft.com/office/drawing/2014/main" id="{0CA662EB-F17F-183D-B62B-563606B37F67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3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2580B6F-5BA2-0B7B-6D5F-C1F391EBCB3A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422CA712-4B88-4FE1-5E5B-EE52CCD41C5B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F202E434-A5ED-858D-B1C2-3BEB8D789218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6" name="กลุ่ม 4">
                  <a:extLst>
                    <a:ext uri="{FF2B5EF4-FFF2-40B4-BE49-F238E27FC236}">
                      <a16:creationId xmlns:a16="http://schemas.microsoft.com/office/drawing/2014/main" id="{D7390B2A-3F61-3C10-B839-073CA690F326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D6A5B9F-E01B-5C7B-9117-42E22AF7270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B6EDE226-C24D-04D4-F9A1-A5DC752DF20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4" name="รูปแบบอิสระ: รูปร่าง 49">
                <a:extLst>
                  <a:ext uri="{FF2B5EF4-FFF2-40B4-BE49-F238E27FC236}">
                    <a16:creationId xmlns:a16="http://schemas.microsoft.com/office/drawing/2014/main" id="{DF9CDAE2-0C44-A9FE-201A-02897E1200BA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62A72807-8CB4-392F-2072-612EFDE8665F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731E05C5-1995-4471-E972-C9FB4ACB5AF5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6" name="Group 7">
                <a:extLst>
                  <a:ext uri="{FF2B5EF4-FFF2-40B4-BE49-F238E27FC236}">
                    <a16:creationId xmlns:a16="http://schemas.microsoft.com/office/drawing/2014/main" id="{F2EA1954-4B42-CD35-E5EE-E4C1E29B950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9" name="Freeform 8">
                  <a:extLst>
                    <a:ext uri="{FF2B5EF4-FFF2-40B4-BE49-F238E27FC236}">
                      <a16:creationId xmlns:a16="http://schemas.microsoft.com/office/drawing/2014/main" id="{DE2EFA0F-F218-26BD-07FC-4F23758FE3B6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30" name="Freeform 9">
                  <a:extLst>
                    <a:ext uri="{FF2B5EF4-FFF2-40B4-BE49-F238E27FC236}">
                      <a16:creationId xmlns:a16="http://schemas.microsoft.com/office/drawing/2014/main" id="{64418BF3-DE75-DC0B-A826-3EDF6746726B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1" name="Freeform 10">
                  <a:extLst>
                    <a:ext uri="{FF2B5EF4-FFF2-40B4-BE49-F238E27FC236}">
                      <a16:creationId xmlns:a16="http://schemas.microsoft.com/office/drawing/2014/main" id="{3A5C3D6E-A0B8-ABB0-BAF4-6C1734D88B98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E1DA3270-6269-4523-DB50-11967E75B71A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7" name="Picture 24">
                <a:extLst>
                  <a:ext uri="{FF2B5EF4-FFF2-40B4-BE49-F238E27FC236}">
                    <a16:creationId xmlns:a16="http://schemas.microsoft.com/office/drawing/2014/main" id="{77F72B35-1EF5-8302-698D-103109C22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481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แผนภูมิ 12">
            <a:extLst>
              <a:ext uri="{FF2B5EF4-FFF2-40B4-BE49-F238E27FC236}">
                <a16:creationId xmlns:a16="http://schemas.microsoft.com/office/drawing/2014/main" id="{0C0900E2-8509-616E-9E09-76A79C7E31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197923"/>
              </p:ext>
            </p:extLst>
          </p:nvPr>
        </p:nvGraphicFramePr>
        <p:xfrm>
          <a:off x="216981" y="1390384"/>
          <a:ext cx="9658176" cy="3874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A2980B4E-3250-3AD8-6C5D-95F2BCEA6976}"/>
              </a:ext>
            </a:extLst>
          </p:cNvPr>
          <p:cNvSpPr txBox="1"/>
          <p:nvPr/>
        </p:nvSpPr>
        <p:spPr>
          <a:xfrm>
            <a:off x="389159" y="604645"/>
            <a:ext cx="8991437" cy="80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2.1 ประกาศ</a:t>
            </a: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คณะกรรมการบริหารกองทุนพัฒนาบทบาทสตรี เรื่อง มาตรการยกเลิก</a:t>
            </a:r>
            <a:b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สัญญาค้ำประกันเงินกู้รายบุคคล และการปลดหนี้รายบุคคลของกองทุนพัฒนาบทบาทสตรี พ.ศ 2565</a:t>
            </a:r>
            <a:b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ลูกหนี้เข้าร่วมมาตรการทั้งสิ้น 657 ราย เป็นจำนวนเงินทั้งสิ้น 15,901,274.14 บาท </a:t>
            </a:r>
          </a:p>
        </p:txBody>
      </p:sp>
      <p:sp>
        <p:nvSpPr>
          <p:cNvPr id="30" name="สี่เหลี่ยมผืนผ้ามุมมน 189"/>
          <p:cNvSpPr/>
          <p:nvPr/>
        </p:nvSpPr>
        <p:spPr>
          <a:xfrm>
            <a:off x="7644201" y="1353470"/>
            <a:ext cx="2427229" cy="35804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</a:t>
            </a:r>
            <a:r>
              <a:rPr lang="th-TH" sz="12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วันที่ 19 กันยายน 2566</a:t>
            </a:r>
            <a:endParaRPr lang="th-TH" sz="12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54104" y="4917098"/>
            <a:ext cx="889006" cy="3302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</a:t>
            </a:r>
            <a:endParaRPr lang="th-TH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4" name="สี่เหลี่ยมผืนผ้ามุมมน 189"/>
          <p:cNvSpPr/>
          <p:nvPr/>
        </p:nvSpPr>
        <p:spPr>
          <a:xfrm>
            <a:off x="1292310" y="3967692"/>
            <a:ext cx="501766" cy="353584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ลดลง</a:t>
            </a:r>
          </a:p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- 10</a:t>
            </a:r>
            <a:endParaRPr lang="th-TH" sz="9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5" name="สี่เหลี่ยมผืนผ้ามุมมน 189"/>
          <p:cNvSpPr/>
          <p:nvPr/>
        </p:nvSpPr>
        <p:spPr>
          <a:xfrm>
            <a:off x="2141317" y="4094610"/>
            <a:ext cx="516158" cy="39855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ลดลง- 3</a:t>
            </a:r>
            <a:endParaRPr lang="th-TH" sz="9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6" name="สี่เหลี่ยมผืนผ้ามุมมน 189"/>
          <p:cNvSpPr/>
          <p:nvPr/>
        </p:nvSpPr>
        <p:spPr>
          <a:xfrm>
            <a:off x="2558005" y="3185901"/>
            <a:ext cx="641461" cy="41163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</a:p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+ 30</a:t>
            </a:r>
            <a:endParaRPr lang="th-TH" sz="9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7" name="สี่เหลี่ยมผืนผ้ามุมมน 189"/>
          <p:cNvSpPr/>
          <p:nvPr/>
        </p:nvSpPr>
        <p:spPr>
          <a:xfrm>
            <a:off x="3571875" y="3795011"/>
            <a:ext cx="514349" cy="367414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ลดลง</a:t>
            </a:r>
          </a:p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- 28</a:t>
            </a:r>
            <a:endParaRPr lang="th-TH" sz="9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8" name="สี่เหลี่ยมผืนผ้ามุมมน 189"/>
          <p:cNvSpPr/>
          <p:nvPr/>
        </p:nvSpPr>
        <p:spPr>
          <a:xfrm>
            <a:off x="4282634" y="3211839"/>
            <a:ext cx="602244" cy="41933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</a:p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+ 17</a:t>
            </a:r>
          </a:p>
        </p:txBody>
      </p:sp>
      <p:sp>
        <p:nvSpPr>
          <p:cNvPr id="49" name="สี่เหลี่ยมผืนผ้ามุมมน 189"/>
          <p:cNvSpPr/>
          <p:nvPr/>
        </p:nvSpPr>
        <p:spPr>
          <a:xfrm>
            <a:off x="5324007" y="3813699"/>
            <a:ext cx="540016" cy="39024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ลดลง</a:t>
            </a:r>
          </a:p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- 7</a:t>
            </a:r>
          </a:p>
        </p:txBody>
      </p:sp>
      <p:sp>
        <p:nvSpPr>
          <p:cNvPr id="50" name="สี่เหลี่ยมผืนผ้ามุมมน 189"/>
          <p:cNvSpPr/>
          <p:nvPr/>
        </p:nvSpPr>
        <p:spPr>
          <a:xfrm>
            <a:off x="5864023" y="2586370"/>
            <a:ext cx="603534" cy="32109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</a:p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+ 52</a:t>
            </a:r>
          </a:p>
        </p:txBody>
      </p:sp>
      <p:sp>
        <p:nvSpPr>
          <p:cNvPr id="51" name="สี่เหลี่ยมผืนผ้ามุมมน 189"/>
          <p:cNvSpPr/>
          <p:nvPr/>
        </p:nvSpPr>
        <p:spPr>
          <a:xfrm>
            <a:off x="6574421" y="1993839"/>
            <a:ext cx="620668" cy="33159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</a:p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+ 18</a:t>
            </a:r>
          </a:p>
        </p:txBody>
      </p:sp>
      <p:sp>
        <p:nvSpPr>
          <p:cNvPr id="52" name="สี่เหลี่ยมผืนผ้ามุมมน 189"/>
          <p:cNvSpPr/>
          <p:nvPr/>
        </p:nvSpPr>
        <p:spPr>
          <a:xfrm>
            <a:off x="7592992" y="2586370"/>
            <a:ext cx="530634" cy="32109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ลดลง</a:t>
            </a:r>
          </a:p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- 36</a:t>
            </a:r>
          </a:p>
        </p:txBody>
      </p:sp>
      <p:sp>
        <p:nvSpPr>
          <p:cNvPr id="53" name="สี่เหลี่ยมผืนผ้ามุมมน 189"/>
          <p:cNvSpPr/>
          <p:nvPr/>
        </p:nvSpPr>
        <p:spPr>
          <a:xfrm>
            <a:off x="8599990" y="3185901"/>
            <a:ext cx="525852" cy="411634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ลดลง</a:t>
            </a:r>
          </a:p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- 13</a:t>
            </a:r>
          </a:p>
        </p:txBody>
      </p:sp>
      <p:grpSp>
        <p:nvGrpSpPr>
          <p:cNvPr id="54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55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4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09445" y="94518"/>
            <a:ext cx="9941110" cy="37703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สตรีให้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57" name="กลุ่ม 21">
            <a:extLst>
              <a:ext uri="{FF2B5EF4-FFF2-40B4-BE49-F238E27FC236}">
                <a16:creationId xmlns:a16="http://schemas.microsoft.com/office/drawing/2014/main" id="{2DEADD02-2B72-F6BD-C64A-1080791A8E66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58" name="Group 47">
              <a:extLst>
                <a:ext uri="{FF2B5EF4-FFF2-40B4-BE49-F238E27FC236}">
                  <a16:creationId xmlns:a16="http://schemas.microsoft.com/office/drawing/2014/main" id="{A134BE30-2D9F-6546-5A1F-05DFA4393879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67" name="กลุ่ม 1">
                <a:extLst>
                  <a:ext uri="{FF2B5EF4-FFF2-40B4-BE49-F238E27FC236}">
                    <a16:creationId xmlns:a16="http://schemas.microsoft.com/office/drawing/2014/main" id="{0DB4F9FC-28AE-E5EE-98AB-E02A47C599F3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69" name="กลุ่ม 7">
                  <a:extLst>
                    <a:ext uri="{FF2B5EF4-FFF2-40B4-BE49-F238E27FC236}">
                      <a16:creationId xmlns:a16="http://schemas.microsoft.com/office/drawing/2014/main" id="{0CA662EB-F17F-183D-B62B-563606B37F67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73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2580B6F-5BA2-0B7B-6D5F-C1F391EBCB3A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4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422CA712-4B88-4FE1-5E5B-EE52CCD41C5B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5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F202E434-A5ED-858D-B1C2-3BEB8D789218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70" name="กลุ่ม 4">
                  <a:extLst>
                    <a:ext uri="{FF2B5EF4-FFF2-40B4-BE49-F238E27FC236}">
                      <a16:creationId xmlns:a16="http://schemas.microsoft.com/office/drawing/2014/main" id="{D7390B2A-3F61-3C10-B839-073CA690F326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71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D6A5B9F-E01B-5C7B-9117-42E22AF7270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72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B6EDE226-C24D-04D4-F9A1-A5DC752DF20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68" name="รูปแบบอิสระ: รูปร่าง 49">
                <a:extLst>
                  <a:ext uri="{FF2B5EF4-FFF2-40B4-BE49-F238E27FC236}">
                    <a16:creationId xmlns:a16="http://schemas.microsoft.com/office/drawing/2014/main" id="{DF9CDAE2-0C44-A9FE-201A-02897E1200BA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9" name="TextBox 7">
              <a:extLst>
                <a:ext uri="{FF2B5EF4-FFF2-40B4-BE49-F238E27FC236}">
                  <a16:creationId xmlns:a16="http://schemas.microsoft.com/office/drawing/2014/main" id="{62A72807-8CB4-392F-2072-612EFDE8665F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0" name="กลุ่ม 24">
              <a:extLst>
                <a:ext uri="{FF2B5EF4-FFF2-40B4-BE49-F238E27FC236}">
                  <a16:creationId xmlns:a16="http://schemas.microsoft.com/office/drawing/2014/main" id="{731E05C5-1995-4471-E972-C9FB4ACB5AF5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61" name="Group 7">
                <a:extLst>
                  <a:ext uri="{FF2B5EF4-FFF2-40B4-BE49-F238E27FC236}">
                    <a16:creationId xmlns:a16="http://schemas.microsoft.com/office/drawing/2014/main" id="{F2EA1954-4B42-CD35-E5EE-E4C1E29B950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63" name="Freeform 8">
                  <a:extLst>
                    <a:ext uri="{FF2B5EF4-FFF2-40B4-BE49-F238E27FC236}">
                      <a16:creationId xmlns:a16="http://schemas.microsoft.com/office/drawing/2014/main" id="{DE2EFA0F-F218-26BD-07FC-4F23758FE3B6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64" name="Freeform 9">
                  <a:extLst>
                    <a:ext uri="{FF2B5EF4-FFF2-40B4-BE49-F238E27FC236}">
                      <a16:creationId xmlns:a16="http://schemas.microsoft.com/office/drawing/2014/main" id="{64418BF3-DE75-DC0B-A826-3EDF6746726B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65" name="Freeform 10">
                  <a:extLst>
                    <a:ext uri="{FF2B5EF4-FFF2-40B4-BE49-F238E27FC236}">
                      <a16:creationId xmlns:a16="http://schemas.microsoft.com/office/drawing/2014/main" id="{3A5C3D6E-A0B8-ABB0-BAF4-6C1734D88B98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66" name="Freeform 12">
                  <a:extLst>
                    <a:ext uri="{FF2B5EF4-FFF2-40B4-BE49-F238E27FC236}">
                      <a16:creationId xmlns:a16="http://schemas.microsoft.com/office/drawing/2014/main" id="{E1DA3270-6269-4523-DB50-11967E75B71A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62" name="Picture 24">
                <a:extLst>
                  <a:ext uri="{FF2B5EF4-FFF2-40B4-BE49-F238E27FC236}">
                    <a16:creationId xmlns:a16="http://schemas.microsoft.com/office/drawing/2014/main" id="{77F72B35-1EF5-8302-698D-103109C22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sp>
        <p:nvSpPr>
          <p:cNvPr id="39" name="สี่เหลี่ยมผืนผ้ามุมมน 189"/>
          <p:cNvSpPr/>
          <p:nvPr/>
        </p:nvSpPr>
        <p:spPr>
          <a:xfrm>
            <a:off x="9417366" y="2099377"/>
            <a:ext cx="620668" cy="33159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</a:p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+ 92</a:t>
            </a:r>
          </a:p>
        </p:txBody>
      </p:sp>
    </p:spTree>
    <p:extLst>
      <p:ext uri="{BB962C8B-B14F-4D97-AF65-F5344CB8AC3E}">
        <p14:creationId xmlns:p14="http://schemas.microsoft.com/office/powerpoint/2010/main" val="657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2509-DECD-FF18-A68A-2AC2E01E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444" y="815753"/>
            <a:ext cx="8763000" cy="111477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th-TH" sz="15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2.2 </a:t>
            </a: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หลักเกณฑ์ วิธีการ และเงื่อนไข</a:t>
            </a:r>
            <a:b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เกี่ยวกับการลดอัตราดอกเบี้ยเงินกู้และอัตราดอกเบี้ยผิดนัด</a:t>
            </a:r>
            <a:b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</a:t>
            </a:r>
            <a:r>
              <a:rPr lang="th-TH" sz="15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2563 </a:t>
            </a:r>
            <a:endParaRPr lang="en-US" sz="15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5" name="สี่เหลี่ยมผืนผ้ามุมมน 189"/>
          <p:cNvSpPr/>
          <p:nvPr/>
        </p:nvSpPr>
        <p:spPr>
          <a:xfrm>
            <a:off x="6051583" y="2130758"/>
            <a:ext cx="2984698" cy="35804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9804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วันที่ 19 กันยายน 2566</a:t>
            </a:r>
            <a:endPara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8" name="Table 5">
            <a:extLst>
              <a:ext uri="{FF2B5EF4-FFF2-40B4-BE49-F238E27FC236}">
                <a16:creationId xmlns:a16="http://schemas.microsoft.com/office/drawing/2014/main" id="{77080724-0CAC-EE56-183D-5B239514B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214026"/>
              </p:ext>
            </p:extLst>
          </p:nvPr>
        </p:nvGraphicFramePr>
        <p:xfrm>
          <a:off x="1435940" y="2584400"/>
          <a:ext cx="7465808" cy="97036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732904">
                  <a:extLst>
                    <a:ext uri="{9D8B030D-6E8A-4147-A177-3AD203B41FA5}">
                      <a16:colId xmlns:a16="http://schemas.microsoft.com/office/drawing/2014/main" val="2283681804"/>
                    </a:ext>
                  </a:extLst>
                </a:gridCol>
                <a:gridCol w="3732904">
                  <a:extLst>
                    <a:ext uri="{9D8B030D-6E8A-4147-A177-3AD203B41FA5}">
                      <a16:colId xmlns:a16="http://schemas.microsoft.com/office/drawing/2014/main" val="2764421394"/>
                    </a:ext>
                  </a:extLst>
                </a:gridCol>
              </a:tblGrid>
              <a:tr h="48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ลูกหนี้ขอเข้าร่วมมาตรการ (โครงการ)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จำนวนเงินที่ได้รับชำระคืน (บาท)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02492"/>
                  </a:ext>
                </a:extLst>
              </a:tr>
              <a:tr h="48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2,130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30,861,232.99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57520"/>
                  </a:ext>
                </a:extLst>
              </a:tr>
            </a:tbl>
          </a:graphicData>
        </a:graphic>
      </p:graphicFrame>
      <p:grpSp>
        <p:nvGrpSpPr>
          <p:cNvPr id="59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6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6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62" name="กลุ่ม 21">
            <a:extLst>
              <a:ext uri="{FF2B5EF4-FFF2-40B4-BE49-F238E27FC236}">
                <a16:creationId xmlns:a16="http://schemas.microsoft.com/office/drawing/2014/main" id="{2DEADD02-2B72-F6BD-C64A-1080791A8E66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63" name="Group 47">
              <a:extLst>
                <a:ext uri="{FF2B5EF4-FFF2-40B4-BE49-F238E27FC236}">
                  <a16:creationId xmlns:a16="http://schemas.microsoft.com/office/drawing/2014/main" id="{A134BE30-2D9F-6546-5A1F-05DFA4393879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72" name="กลุ่ม 1">
                <a:extLst>
                  <a:ext uri="{FF2B5EF4-FFF2-40B4-BE49-F238E27FC236}">
                    <a16:creationId xmlns:a16="http://schemas.microsoft.com/office/drawing/2014/main" id="{0DB4F9FC-28AE-E5EE-98AB-E02A47C599F3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74" name="กลุ่ม 7">
                  <a:extLst>
                    <a:ext uri="{FF2B5EF4-FFF2-40B4-BE49-F238E27FC236}">
                      <a16:creationId xmlns:a16="http://schemas.microsoft.com/office/drawing/2014/main" id="{0CA662EB-F17F-183D-B62B-563606B37F67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78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2580B6F-5BA2-0B7B-6D5F-C1F391EBCB3A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9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422CA712-4B88-4FE1-5E5B-EE52CCD41C5B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80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F202E434-A5ED-858D-B1C2-3BEB8D789218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75" name="กลุ่ม 4">
                  <a:extLst>
                    <a:ext uri="{FF2B5EF4-FFF2-40B4-BE49-F238E27FC236}">
                      <a16:creationId xmlns:a16="http://schemas.microsoft.com/office/drawing/2014/main" id="{D7390B2A-3F61-3C10-B839-073CA690F326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76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D6A5B9F-E01B-5C7B-9117-42E22AF7270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77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B6EDE226-C24D-04D4-F9A1-A5DC752DF20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73" name="รูปแบบอิสระ: รูปร่าง 49">
                <a:extLst>
                  <a:ext uri="{FF2B5EF4-FFF2-40B4-BE49-F238E27FC236}">
                    <a16:creationId xmlns:a16="http://schemas.microsoft.com/office/drawing/2014/main" id="{DF9CDAE2-0C44-A9FE-201A-02897E1200BA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64" name="TextBox 7">
              <a:extLst>
                <a:ext uri="{FF2B5EF4-FFF2-40B4-BE49-F238E27FC236}">
                  <a16:creationId xmlns:a16="http://schemas.microsoft.com/office/drawing/2014/main" id="{62A72807-8CB4-392F-2072-612EFDE8665F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5" name="กลุ่ม 24">
              <a:extLst>
                <a:ext uri="{FF2B5EF4-FFF2-40B4-BE49-F238E27FC236}">
                  <a16:creationId xmlns:a16="http://schemas.microsoft.com/office/drawing/2014/main" id="{731E05C5-1995-4471-E972-C9FB4ACB5AF5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66" name="Group 7">
                <a:extLst>
                  <a:ext uri="{FF2B5EF4-FFF2-40B4-BE49-F238E27FC236}">
                    <a16:creationId xmlns:a16="http://schemas.microsoft.com/office/drawing/2014/main" id="{F2EA1954-4B42-CD35-E5EE-E4C1E29B950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68" name="Freeform 8">
                  <a:extLst>
                    <a:ext uri="{FF2B5EF4-FFF2-40B4-BE49-F238E27FC236}">
                      <a16:creationId xmlns:a16="http://schemas.microsoft.com/office/drawing/2014/main" id="{DE2EFA0F-F218-26BD-07FC-4F23758FE3B6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69" name="Freeform 9">
                  <a:extLst>
                    <a:ext uri="{FF2B5EF4-FFF2-40B4-BE49-F238E27FC236}">
                      <a16:creationId xmlns:a16="http://schemas.microsoft.com/office/drawing/2014/main" id="{64418BF3-DE75-DC0B-A826-3EDF6746726B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70" name="Freeform 10">
                  <a:extLst>
                    <a:ext uri="{FF2B5EF4-FFF2-40B4-BE49-F238E27FC236}">
                      <a16:creationId xmlns:a16="http://schemas.microsoft.com/office/drawing/2014/main" id="{3A5C3D6E-A0B8-ABB0-BAF4-6C1734D88B98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71" name="Freeform 12">
                  <a:extLst>
                    <a:ext uri="{FF2B5EF4-FFF2-40B4-BE49-F238E27FC236}">
                      <a16:creationId xmlns:a16="http://schemas.microsoft.com/office/drawing/2014/main" id="{E1DA3270-6269-4523-DB50-11967E75B71A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67" name="Picture 24">
                <a:extLst>
                  <a:ext uri="{FF2B5EF4-FFF2-40B4-BE49-F238E27FC236}">
                    <a16:creationId xmlns:a16="http://schemas.microsoft.com/office/drawing/2014/main" id="{77F72B35-1EF5-8302-698D-103109C22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sp>
        <p:nvSpPr>
          <p:cNvPr id="8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09445" y="94518"/>
            <a:ext cx="9941110" cy="37703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สตรีให้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594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F06003F-0E28-2EBD-FFFF-EBCE0C3842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0936"/>
              </p:ext>
            </p:extLst>
          </p:nvPr>
        </p:nvGraphicFramePr>
        <p:xfrm>
          <a:off x="698500" y="1360306"/>
          <a:ext cx="8763000" cy="391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255428" y="4874817"/>
            <a:ext cx="2704587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>
            <a:spAutoFit/>
          </a:bodyPr>
          <a:lstStyle/>
          <a:p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19 กันยายน 2566</a:t>
            </a:r>
            <a:endParaRPr lang="th-TH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23196-60D8-FF7B-D452-5FDCCFD0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819747"/>
            <a:ext cx="9207500" cy="598594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2.3 </a:t>
            </a: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หลักเกณฑ์ วิธีการ และเงื่อนไข</a:t>
            </a:r>
            <a:b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เกี่ยวกับการลดอัตราดอกเบี้ยเงินกู้และอัตราดอกเบี้ยผิดนัดกองทุนพัฒนาบทบาทสตรี พ.ศ. 2566 </a:t>
            </a:r>
            <a:endParaRPr lang="en-US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9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4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42" name="กลุ่ม 21">
            <a:extLst>
              <a:ext uri="{FF2B5EF4-FFF2-40B4-BE49-F238E27FC236}">
                <a16:creationId xmlns:a16="http://schemas.microsoft.com/office/drawing/2014/main" id="{2DEADD02-2B72-F6BD-C64A-1080791A8E66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43" name="Group 47">
              <a:extLst>
                <a:ext uri="{FF2B5EF4-FFF2-40B4-BE49-F238E27FC236}">
                  <a16:creationId xmlns:a16="http://schemas.microsoft.com/office/drawing/2014/main" id="{A134BE30-2D9F-6546-5A1F-05DFA4393879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52" name="กลุ่ม 1">
                <a:extLst>
                  <a:ext uri="{FF2B5EF4-FFF2-40B4-BE49-F238E27FC236}">
                    <a16:creationId xmlns:a16="http://schemas.microsoft.com/office/drawing/2014/main" id="{0DB4F9FC-28AE-E5EE-98AB-E02A47C599F3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54" name="กลุ่ม 7">
                  <a:extLst>
                    <a:ext uri="{FF2B5EF4-FFF2-40B4-BE49-F238E27FC236}">
                      <a16:creationId xmlns:a16="http://schemas.microsoft.com/office/drawing/2014/main" id="{0CA662EB-F17F-183D-B62B-563606B37F67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58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2580B6F-5BA2-0B7B-6D5F-C1F391EBCB3A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59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422CA712-4B88-4FE1-5E5B-EE52CCD41C5B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60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F202E434-A5ED-858D-B1C2-3BEB8D789218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55" name="กลุ่ม 4">
                  <a:extLst>
                    <a:ext uri="{FF2B5EF4-FFF2-40B4-BE49-F238E27FC236}">
                      <a16:creationId xmlns:a16="http://schemas.microsoft.com/office/drawing/2014/main" id="{D7390B2A-3F61-3C10-B839-073CA690F326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56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D6A5B9F-E01B-5C7B-9117-42E22AF7270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57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B6EDE226-C24D-04D4-F9A1-A5DC752DF20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53" name="รูปแบบอิสระ: รูปร่าง 49">
                <a:extLst>
                  <a:ext uri="{FF2B5EF4-FFF2-40B4-BE49-F238E27FC236}">
                    <a16:creationId xmlns:a16="http://schemas.microsoft.com/office/drawing/2014/main" id="{DF9CDAE2-0C44-A9FE-201A-02897E1200BA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44" name="TextBox 7">
              <a:extLst>
                <a:ext uri="{FF2B5EF4-FFF2-40B4-BE49-F238E27FC236}">
                  <a16:creationId xmlns:a16="http://schemas.microsoft.com/office/drawing/2014/main" id="{62A72807-8CB4-392F-2072-612EFDE8665F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45" name="กลุ่ม 24">
              <a:extLst>
                <a:ext uri="{FF2B5EF4-FFF2-40B4-BE49-F238E27FC236}">
                  <a16:creationId xmlns:a16="http://schemas.microsoft.com/office/drawing/2014/main" id="{731E05C5-1995-4471-E972-C9FB4ACB5AF5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46" name="Group 7">
                <a:extLst>
                  <a:ext uri="{FF2B5EF4-FFF2-40B4-BE49-F238E27FC236}">
                    <a16:creationId xmlns:a16="http://schemas.microsoft.com/office/drawing/2014/main" id="{F2EA1954-4B42-CD35-E5EE-E4C1E29B950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48" name="Freeform 8">
                  <a:extLst>
                    <a:ext uri="{FF2B5EF4-FFF2-40B4-BE49-F238E27FC236}">
                      <a16:creationId xmlns:a16="http://schemas.microsoft.com/office/drawing/2014/main" id="{DE2EFA0F-F218-26BD-07FC-4F23758FE3B6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49" name="Freeform 9">
                  <a:extLst>
                    <a:ext uri="{FF2B5EF4-FFF2-40B4-BE49-F238E27FC236}">
                      <a16:creationId xmlns:a16="http://schemas.microsoft.com/office/drawing/2014/main" id="{64418BF3-DE75-DC0B-A826-3EDF6746726B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50" name="Freeform 10">
                  <a:extLst>
                    <a:ext uri="{FF2B5EF4-FFF2-40B4-BE49-F238E27FC236}">
                      <a16:creationId xmlns:a16="http://schemas.microsoft.com/office/drawing/2014/main" id="{3A5C3D6E-A0B8-ABB0-BAF4-6C1734D88B98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51" name="Freeform 12">
                  <a:extLst>
                    <a:ext uri="{FF2B5EF4-FFF2-40B4-BE49-F238E27FC236}">
                      <a16:creationId xmlns:a16="http://schemas.microsoft.com/office/drawing/2014/main" id="{E1DA3270-6269-4523-DB50-11967E75B71A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47" name="Picture 24">
                <a:extLst>
                  <a:ext uri="{FF2B5EF4-FFF2-40B4-BE49-F238E27FC236}">
                    <a16:creationId xmlns:a16="http://schemas.microsoft.com/office/drawing/2014/main" id="{77F72B35-1EF5-8302-698D-103109C22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sp>
        <p:nvSpPr>
          <p:cNvPr id="6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09445" y="94518"/>
            <a:ext cx="9941110" cy="37703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สตรีให้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2" name="กล่องข้อความ 1"/>
          <p:cNvSpPr txBox="1"/>
          <p:nvPr/>
        </p:nvSpPr>
        <p:spPr>
          <a:xfrm>
            <a:off x="6020870" y="3253518"/>
            <a:ext cx="608564" cy="438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th-TH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</a:p>
          <a:p>
            <a:pPr algn="ctr">
              <a:lnSpc>
                <a:spcPct val="120000"/>
              </a:lnSpc>
            </a:pPr>
            <a:r>
              <a:rPr lang="th-TH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 </a:t>
            </a: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</a:p>
        </p:txBody>
      </p:sp>
      <p:sp>
        <p:nvSpPr>
          <p:cNvPr id="63" name="กล่องข้อความ 1"/>
          <p:cNvSpPr txBox="1"/>
          <p:nvPr/>
        </p:nvSpPr>
        <p:spPr>
          <a:xfrm>
            <a:off x="8253714" y="2759652"/>
            <a:ext cx="608564" cy="438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th-TH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</a:p>
          <a:p>
            <a:pPr algn="ctr">
              <a:lnSpc>
                <a:spcPct val="120000"/>
              </a:lnSpc>
            </a:pPr>
            <a:r>
              <a:rPr lang="th-TH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+ 26</a:t>
            </a:r>
            <a:endParaRPr lang="th-TH" sz="1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7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338968" y="2782572"/>
            <a:ext cx="9482063" cy="11087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5.1 </a:t>
            </a:r>
            <a:r>
              <a:rPr lang="th-TH" sz="2200" b="1" spc="-2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การบริหารจัดการหนี้ของกองทุนพัฒนาบทบาทสตรี</a:t>
            </a:r>
          </a:p>
        </p:txBody>
      </p:sp>
      <p:grpSp>
        <p:nvGrpSpPr>
          <p:cNvPr id="3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3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075652" y="44209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 เรื่อง เพื่อพิจารณา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DD680C8-E79D-681D-0BCB-72BB9B0FE957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3" name="Group 47">
              <a:extLst>
                <a:ext uri="{FF2B5EF4-FFF2-40B4-BE49-F238E27FC236}">
                  <a16:creationId xmlns:a16="http://schemas.microsoft.com/office/drawing/2014/main" id="{F0D25DF4-7CE9-3B0F-0B0E-38BEC27615D4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3" name="กลุ่ม 1">
                <a:extLst>
                  <a:ext uri="{FF2B5EF4-FFF2-40B4-BE49-F238E27FC236}">
                    <a16:creationId xmlns:a16="http://schemas.microsoft.com/office/drawing/2014/main" id="{C0A206A9-88C2-EF94-8454-996338918E2C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5" name="กลุ่ม 7">
                  <a:extLst>
                    <a:ext uri="{FF2B5EF4-FFF2-40B4-BE49-F238E27FC236}">
                      <a16:creationId xmlns:a16="http://schemas.microsoft.com/office/drawing/2014/main" id="{B9FE4441-1965-323B-012F-CBFE76272334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1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E565925-4D60-16B5-81CE-560E5FBFC7DF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F60D78CE-7434-44CA-5E58-68663B9AB01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2BB26B22-10AF-9D93-F743-80185547E221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6" name="กลุ่ม 4">
                  <a:extLst>
                    <a:ext uri="{FF2B5EF4-FFF2-40B4-BE49-F238E27FC236}">
                      <a16:creationId xmlns:a16="http://schemas.microsoft.com/office/drawing/2014/main" id="{A29417D1-EF4E-5AEE-8311-82D9BF8DD044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927F6E37-41BE-F660-61B2-8A41B00EA0EE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AB80A5D7-9982-126B-9561-65A747CA362F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4" name="รูปแบบอิสระ: รูปร่าง 49">
                <a:extLst>
                  <a:ext uri="{FF2B5EF4-FFF2-40B4-BE49-F238E27FC236}">
                    <a16:creationId xmlns:a16="http://schemas.microsoft.com/office/drawing/2014/main" id="{C15A6E99-71C1-1A26-B520-BFF86D9A2845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B46878B7-33BD-823B-10D7-0160C2529E29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B177C50E-F549-9009-B2B3-DA99655EBE35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AFEF8F95-16B4-6148-0BAC-216ABC79B91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A9516614-EBA8-B9BD-C1E5-0611F3045ABB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BAA4BA7A-DC86-FBB9-34EE-E5E1EE50C922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1D67E798-24F5-244A-ACED-9CB74DD3520C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812CFC50-962C-D54A-91D1-6FFA858A55BC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8" name="Picture 24">
                <a:extLst>
                  <a:ext uri="{FF2B5EF4-FFF2-40B4-BE49-F238E27FC236}">
                    <a16:creationId xmlns:a16="http://schemas.microsoft.com/office/drawing/2014/main" id="{79C3EA3D-2B8F-9686-0506-E90DA3843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039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EBF8325-010C-4714-8148-33F2B0757EC1}"/>
              </a:ext>
            </a:extLst>
          </p:cNvPr>
          <p:cNvSpPr/>
          <p:nvPr/>
        </p:nvSpPr>
        <p:spPr>
          <a:xfrm>
            <a:off x="1006759" y="1554700"/>
            <a:ext cx="8023860" cy="1948793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สำนักงานกองทุนพัฒนาบทบาทสตรี (สกส.) 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ได้จัดทำรายงานการ</a:t>
            </a: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</a:t>
            </a:r>
          </a:p>
          <a:p>
            <a:pPr algn="ctr">
              <a:spcAft>
                <a:spcPts val="500"/>
              </a:spcAft>
            </a:pP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ครั้งที่ </a:t>
            </a:r>
            <a:r>
              <a:rPr lang="th-TH" sz="2000" spc="-9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8/2566 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เมื่อวันพฤหัสบดี</a:t>
            </a:r>
            <a:r>
              <a:rPr lang="th-TH" sz="2000" spc="-9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 31 สิงหาคม 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</a:t>
            </a:r>
          </a:p>
          <a:p>
            <a:pPr algn="ctr">
              <a:spcAft>
                <a:spcPts val="500"/>
              </a:spcAft>
            </a:pP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และจัดส่งให้</a:t>
            </a: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ทุกท่านทราบล่วงหน้าเรียบร้อยแล้ว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ปรากฏ</a:t>
            </a:r>
            <a:r>
              <a:rPr lang="th-TH" sz="200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ว่ามีคณะกรรมการฯ ให้ข้อมูลเพิ่มเติม ดังนี้  </a:t>
            </a:r>
          </a:p>
        </p:txBody>
      </p:sp>
      <p:sp>
        <p:nvSpPr>
          <p:cNvPr id="3" name="Rectangle 2"/>
          <p:cNvSpPr/>
          <p:nvPr/>
        </p:nvSpPr>
        <p:spPr>
          <a:xfrm>
            <a:off x="848185" y="1234698"/>
            <a:ext cx="8298180" cy="357155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89" y="3954303"/>
            <a:ext cx="1002224" cy="1002224"/>
          </a:xfrm>
          <a:prstGeom prst="rect">
            <a:avLst/>
          </a:prstGeom>
        </p:spPr>
      </p:pic>
      <p:grpSp>
        <p:nvGrpSpPr>
          <p:cNvPr id="3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33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  ระเบียบวาระที่ 2 เรื่อง รับรองรายงานการประชุม ครั้งที่ </a:t>
              </a:r>
              <a:r>
                <a:rPr lang="th-TH" b="1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8/2566</a:t>
              </a:r>
              <a:endPara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55C98F84-A361-CA70-00B1-09E6E97C4F78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5" name="Group 47">
              <a:extLst>
                <a:ext uri="{FF2B5EF4-FFF2-40B4-BE49-F238E27FC236}">
                  <a16:creationId xmlns:a16="http://schemas.microsoft.com/office/drawing/2014/main" id="{F9E47B3B-2DDE-FA14-AB23-F39DA7BE1EF6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5" name="กลุ่ม 1">
                <a:extLst>
                  <a:ext uri="{FF2B5EF4-FFF2-40B4-BE49-F238E27FC236}">
                    <a16:creationId xmlns:a16="http://schemas.microsoft.com/office/drawing/2014/main" id="{4CC5AB1A-A410-83AA-67F4-9EE9A10149EE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7" name="กลุ่ม 7">
                  <a:extLst>
                    <a:ext uri="{FF2B5EF4-FFF2-40B4-BE49-F238E27FC236}">
                      <a16:creationId xmlns:a16="http://schemas.microsoft.com/office/drawing/2014/main" id="{9785A437-7880-CBF6-DC02-2B7EE2B7CEEC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21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B922E12A-EBD3-2D18-6EF7-75F0E6AB1EE8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2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D78CDCD9-0403-4614-84E4-0C0C463296C4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3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B2C4D73A-C6B7-817A-803C-71D09BF79185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8" name="กลุ่ม 4">
                  <a:extLst>
                    <a:ext uri="{FF2B5EF4-FFF2-40B4-BE49-F238E27FC236}">
                      <a16:creationId xmlns:a16="http://schemas.microsoft.com/office/drawing/2014/main" id="{FE48DFCF-5E24-6A13-F705-615928968EB2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9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85D70D52-0B9D-B308-A16C-149F2244D467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20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A40394C9-F465-D96C-E83A-B9593701316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6" name="รูปแบบอิสระ: รูปร่าง 49">
                <a:extLst>
                  <a:ext uri="{FF2B5EF4-FFF2-40B4-BE49-F238E27FC236}">
                    <a16:creationId xmlns:a16="http://schemas.microsoft.com/office/drawing/2014/main" id="{B3C88B45-A960-EC54-EFE0-4EDA06583498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91505FA4-55CF-1A8C-B48B-DCFFEDBFF801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D66091D5-6AB2-B1F7-7842-FA3250D81270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9" name="Group 7">
                <a:extLst>
                  <a:ext uri="{FF2B5EF4-FFF2-40B4-BE49-F238E27FC236}">
                    <a16:creationId xmlns:a16="http://schemas.microsoft.com/office/drawing/2014/main" id="{79C64182-2B34-4585-FCF5-78FFFD77AD8E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11" name="Freeform 8">
                  <a:extLst>
                    <a:ext uri="{FF2B5EF4-FFF2-40B4-BE49-F238E27FC236}">
                      <a16:creationId xmlns:a16="http://schemas.microsoft.com/office/drawing/2014/main" id="{9F991398-8AA9-BDC1-6148-39E08A85DD08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2" name="Freeform 9">
                  <a:extLst>
                    <a:ext uri="{FF2B5EF4-FFF2-40B4-BE49-F238E27FC236}">
                      <a16:creationId xmlns:a16="http://schemas.microsoft.com/office/drawing/2014/main" id="{5E87BA3A-9F91-4EF9-2E4B-2C90EF350209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3" name="Freeform 10">
                  <a:extLst>
                    <a:ext uri="{FF2B5EF4-FFF2-40B4-BE49-F238E27FC236}">
                      <a16:creationId xmlns:a16="http://schemas.microsoft.com/office/drawing/2014/main" id="{A3CEB5D7-52B5-413B-88BF-EC9E67B45930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4" name="Freeform 12">
                  <a:extLst>
                    <a:ext uri="{FF2B5EF4-FFF2-40B4-BE49-F238E27FC236}">
                      <a16:creationId xmlns:a16="http://schemas.microsoft.com/office/drawing/2014/main" id="{0CB75F96-ADA8-6B46-9621-B6A531E100C6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10" name="Picture 24">
                <a:extLst>
                  <a:ext uri="{FF2B5EF4-FFF2-40B4-BE49-F238E27FC236}">
                    <a16:creationId xmlns:a16="http://schemas.microsoft.com/office/drawing/2014/main" id="{F47550EA-7638-76F8-FF23-3482180901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808946" y="3563691"/>
            <a:ext cx="6619461" cy="8679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นางมัลลิกา อัพภาสกิจ ผู้อำนวยการกองกำกับและพัฒนาระบบเงินนอกงบประมาณ ผู้แทนกระทรวงการคลัง </a:t>
            </a: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ขอเสนอการเขียนรายงาน</a:t>
            </a: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</a:t>
            </a: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ประชุมฯ ขอให้ระบุชื่อ/หน่วยงานผู้ที่ให้ความเห็นให้ชัดเจน เพื่อประโยชน์ในการติดตามต่อเนื่องมีประสิทธิภาพยิ่งขึ้น </a:t>
            </a:r>
            <a:endParaRPr lang="th-TH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48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มุมมน 18"/>
          <p:cNvSpPr/>
          <p:nvPr/>
        </p:nvSpPr>
        <p:spPr>
          <a:xfrm>
            <a:off x="7047624" y="4846431"/>
            <a:ext cx="2946925" cy="36517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40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28 กันยายน </a:t>
            </a:r>
            <a: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4783" y="649911"/>
            <a:ext cx="6416971" cy="4592457"/>
            <a:chOff x="3632683" y="701714"/>
            <a:chExt cx="6382981" cy="4538943"/>
          </a:xfrm>
        </p:grpSpPr>
        <p:cxnSp>
          <p:nvCxnSpPr>
            <p:cNvPr id="15" name="ตัวเชื่อมต่อตรง 37">
              <a:extLst>
                <a:ext uri="{FF2B5EF4-FFF2-40B4-BE49-F238E27FC236}">
                  <a16:creationId xmlns:a16="http://schemas.microsoft.com/office/drawing/2014/main" id="{59F8F964-F519-2F08-7F1B-93D93C249E49}"/>
                </a:ext>
              </a:extLst>
            </p:cNvPr>
            <p:cNvCxnSpPr>
              <a:cxnSpLocks/>
            </p:cNvCxnSpPr>
            <p:nvPr/>
          </p:nvCxnSpPr>
          <p:spPr>
            <a:xfrm>
              <a:off x="5744811" y="4007210"/>
              <a:ext cx="0" cy="188209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3632683" y="701714"/>
              <a:ext cx="6382981" cy="4538943"/>
              <a:chOff x="3632683" y="701714"/>
              <a:chExt cx="6382981" cy="4538943"/>
            </a:xfrm>
          </p:grpSpPr>
          <p:cxnSp>
            <p:nvCxnSpPr>
              <p:cNvPr id="51" name="ตัวเชื่อมต่อตรง 50">
                <a:extLst>
                  <a:ext uri="{FF2B5EF4-FFF2-40B4-BE49-F238E27FC236}">
                    <a16:creationId xmlns:a16="http://schemas.microsoft.com/office/drawing/2014/main" id="{D3335C1E-9519-DC69-31BB-B8EC2A88C0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4637" y="2340088"/>
                <a:ext cx="0" cy="234648"/>
              </a:xfrm>
              <a:prstGeom prst="line">
                <a:avLst/>
              </a:prstGeom>
              <a:solidFill>
                <a:srgbClr val="92D050"/>
              </a:solidFill>
              <a:ln w="5715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7"/>
              <p:cNvGrpSpPr/>
              <p:nvPr/>
            </p:nvGrpSpPr>
            <p:grpSpPr>
              <a:xfrm>
                <a:off x="3632683" y="701714"/>
                <a:ext cx="6382981" cy="4538943"/>
                <a:chOff x="3632683" y="701714"/>
                <a:chExt cx="6382981" cy="4538943"/>
              </a:xfrm>
            </p:grpSpPr>
            <p:cxnSp>
              <p:nvCxnSpPr>
                <p:cNvPr id="49" name="ตัวเชื่อมต่อตรง 33"/>
                <p:cNvCxnSpPr>
                  <a:cxnSpLocks/>
                </p:cNvCxnSpPr>
                <p:nvPr/>
              </p:nvCxnSpPr>
              <p:spPr>
                <a:xfrm>
                  <a:off x="9119216" y="2550094"/>
                  <a:ext cx="0" cy="197363"/>
                </a:xfrm>
                <a:prstGeom prst="line">
                  <a:avLst/>
                </a:prstGeom>
                <a:solidFill>
                  <a:srgbClr val="92D050"/>
                </a:solidFill>
                <a:ln w="57150">
                  <a:solidFill>
                    <a:srgbClr val="00206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" name="กลุ่ม 47">
                  <a:extLst>
                    <a:ext uri="{FF2B5EF4-FFF2-40B4-BE49-F238E27FC236}">
                      <a16:creationId xmlns:a16="http://schemas.microsoft.com/office/drawing/2014/main" id="{E6EB328C-E784-00A8-5C46-1941F1F13D05}"/>
                    </a:ext>
                  </a:extLst>
                </p:cNvPr>
                <p:cNvGrpSpPr/>
                <p:nvPr/>
              </p:nvGrpSpPr>
              <p:grpSpPr>
                <a:xfrm>
                  <a:off x="3632683" y="701714"/>
                  <a:ext cx="6382981" cy="4538943"/>
                  <a:chOff x="3618395" y="730751"/>
                  <a:chExt cx="6382981" cy="4538943"/>
                </a:xfrm>
              </p:grpSpPr>
              <p:cxnSp>
                <p:nvCxnSpPr>
                  <p:cNvPr id="45" name="ตัวเชื่อมต่อตรง 44">
                    <a:extLst>
                      <a:ext uri="{FF2B5EF4-FFF2-40B4-BE49-F238E27FC236}">
                        <a16:creationId xmlns:a16="http://schemas.microsoft.com/office/drawing/2014/main" id="{1A394A33-4E98-22B3-DD77-2DBCCFEE2DB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846292" y="1754593"/>
                    <a:ext cx="1" cy="328148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3637018" y="730751"/>
                    <a:ext cx="6364358" cy="4538943"/>
                    <a:chOff x="3470758" y="424047"/>
                    <a:chExt cx="6364358" cy="4538943"/>
                  </a:xfrm>
                </p:grpSpPr>
                <p:cxnSp>
                  <p:nvCxnSpPr>
                    <p:cNvPr id="23" name="ตัวเชื่อมต่อตรง 37"/>
                    <p:cNvCxnSpPr>
                      <a:cxnSpLocks/>
                    </p:cNvCxnSpPr>
                    <p:nvPr/>
                  </p:nvCxnSpPr>
                  <p:spPr>
                    <a:xfrm>
                      <a:off x="7851168" y="3729543"/>
                      <a:ext cx="0" cy="159516"/>
                    </a:xfrm>
                    <a:prstGeom prst="line">
                      <a:avLst/>
                    </a:prstGeom>
                    <a:solidFill>
                      <a:srgbClr val="92D050"/>
                    </a:solidFill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" name="Group 4"/>
                    <p:cNvGrpSpPr/>
                    <p:nvPr/>
                  </p:nvGrpSpPr>
                  <p:grpSpPr>
                    <a:xfrm>
                      <a:off x="3470758" y="424047"/>
                      <a:ext cx="6364358" cy="4538943"/>
                      <a:chOff x="1775308" y="466816"/>
                      <a:chExt cx="6364358" cy="4538943"/>
                    </a:xfrm>
                  </p:grpSpPr>
                  <p:sp>
                    <p:nvSpPr>
                      <p:cNvPr id="36" name="สี่เหลี่ยมผืนผ้ามุมมน 29"/>
                      <p:cNvSpPr/>
                      <p:nvPr/>
                    </p:nvSpPr>
                    <p:spPr>
                      <a:xfrm>
                        <a:off x="6192800" y="2506672"/>
                        <a:ext cx="1946866" cy="1040671"/>
                      </a:xfrm>
                      <a:prstGeom prst="round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  <a:alpha val="80000"/>
                        </a:schemeClr>
                      </a:solidFill>
                      <a:ln>
                        <a:noFill/>
                      </a:ln>
                      <a:effectLst>
                        <a:outerShdw blurRad="57785" dist="33020" dir="3180000" algn="ctr">
                          <a:srgbClr val="000000">
                            <a:alpha val="30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rightRoom" dir="t">
                          <a:rot lat="0" lon="0" rev="600000"/>
                        </a:lightRig>
                      </a:scene3d>
                      <a:sp3d prstMaterial="metal">
                        <a:bevelT w="38100" h="57150" prst="angle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lnSpc>
                            <a:spcPct val="130000"/>
                          </a:lnSpc>
                        </a:pPr>
                        <a:r>
                          <a:rPr lang="th-TH" sz="125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rPr>
                          <a:t> </a:t>
                        </a:r>
                        <a:r>
                          <a:rPr lang="th-TH" sz="125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rPr>
                          <a:t>หนี้ดำเนินคดี</a:t>
                        </a:r>
                        <a:endParaRPr lang="en-US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endParaRPr>
                      </a:p>
                      <a:p>
                        <a:pPr algn="ctr">
                          <a:lnSpc>
                            <a:spcPct val="130000"/>
                          </a:lnSpc>
                        </a:pPr>
                        <a:r>
                          <a:rPr lang="th-TH" sz="125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rPr>
                          <a:t> 267,963,959.86 </a:t>
                        </a:r>
                        <a:r>
                          <a:rPr lang="th-TH" sz="1250" b="1" spc="-30" dirty="0" smtClean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rPr>
                          <a:t>บาท</a:t>
                        </a:r>
                        <a:endParaRPr lang="en-GB" sz="1250" b="1" spc="-3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endParaRPr>
                      </a:p>
                      <a:p>
                        <a:pPr algn="ctr">
                          <a:lnSpc>
                            <a:spcPct val="130000"/>
                          </a:lnSpc>
                        </a:pPr>
                        <a:r>
                          <a:rPr lang="th-TH" sz="125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rPr>
                          <a:t>(ร้อยละ </a:t>
                        </a:r>
                        <a:r>
                          <a:rPr lang="th-TH" sz="1250" b="1" dirty="0" smtClean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rPr>
                          <a:t>5.91)</a:t>
                        </a:r>
                        <a:endParaRPr lang="en-US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endParaRPr>
                      </a:p>
                    </p:txBody>
                  </p:sp>
                  <p:grpSp>
                    <p:nvGrpSpPr>
                      <p:cNvPr id="4" name="Group 3"/>
                      <p:cNvGrpSpPr/>
                      <p:nvPr/>
                    </p:nvGrpSpPr>
                    <p:grpSpPr>
                      <a:xfrm>
                        <a:off x="1775308" y="466816"/>
                        <a:ext cx="5496065" cy="4538943"/>
                        <a:chOff x="1775308" y="466816"/>
                        <a:chExt cx="5496065" cy="4538943"/>
                      </a:xfrm>
                    </p:grpSpPr>
                    <p:cxnSp>
                      <p:nvCxnSpPr>
                        <p:cNvPr id="24" name="ตัวเชื่อมต่อตรง 23"/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81407" y="3547343"/>
                          <a:ext cx="0" cy="253613"/>
                        </a:xfrm>
                        <a:prstGeom prst="line">
                          <a:avLst/>
                        </a:prstGeom>
                        <a:solidFill>
                          <a:srgbClr val="92D050"/>
                        </a:solidFill>
                        <a:ln w="57150">
                          <a:solidFill>
                            <a:srgbClr val="002060"/>
                          </a:solidFill>
                          <a:prstDash val="soli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7" name="กลุ่ม 26"/>
                        <p:cNvGrpSpPr/>
                        <p:nvPr/>
                      </p:nvGrpSpPr>
                      <p:grpSpPr>
                        <a:xfrm>
                          <a:off x="1775308" y="466816"/>
                          <a:ext cx="5496065" cy="4538943"/>
                          <a:chOff x="-104472" y="800240"/>
                          <a:chExt cx="9309299" cy="4556458"/>
                        </a:xfrm>
                        <a:solidFill>
                          <a:srgbClr val="92D050"/>
                        </a:solidFill>
                      </p:grpSpPr>
                      <p:cxnSp>
                        <p:nvCxnSpPr>
                          <p:cNvPr id="34" name="ตัวเชื่อมต่อตรง 33"/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2196527" y="2627293"/>
                            <a:ext cx="0" cy="210020"/>
                          </a:xfrm>
                          <a:prstGeom prst="line">
                            <a:avLst/>
                          </a:prstGeom>
                          <a:grpFill/>
                          <a:ln w="57150">
                            <a:solidFill>
                              <a:srgbClr val="002060"/>
                            </a:solidFill>
                            <a:prstDash val="soli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9" name="สี่เหลี่ยมผืนผ้ามุมมน 28"/>
                          <p:cNvSpPr/>
                          <p:nvPr/>
                        </p:nvSpPr>
                        <p:spPr>
                          <a:xfrm>
                            <a:off x="-104472" y="2843688"/>
                            <a:ext cx="3447289" cy="1066809"/>
                          </a:xfrm>
                          <a:prstGeom prst="roundRect">
                            <a:avLst/>
                          </a:prstGeom>
                          <a:solidFill>
                            <a:srgbClr val="F6F4D2">
                              <a:alpha val="90000"/>
                            </a:srgbClr>
                          </a:solidFill>
                          <a:ln>
                            <a:noFill/>
                          </a:ln>
                          <a:effectLst>
                            <a:outerShdw blurRad="57785" dist="33020" dir="3180000" algn="ctr">
                              <a:srgbClr val="000000">
                                <a:alpha val="30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rightRoom" dir="t">
                              <a:rot lat="0" lon="0" rev="600000"/>
                            </a:lightRig>
                          </a:scene3d>
                          <a:sp3d prstMaterial="metal">
                            <a:bevelT w="38100" h="57150" prst="angle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>
                              <a:lnSpc>
                                <a:spcPct val="130000"/>
                              </a:lnSpc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 </a:t>
                            </a: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หนี้ยังไม่ถึงกำหนดชำระ</a:t>
                            </a:r>
                            <a:endParaRPr lang="en-US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>
                              <a:lnSpc>
                                <a:spcPct val="130000"/>
                              </a:lnSpc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 2,151,230,487.64 </a:t>
                            </a:r>
                            <a:r>
                              <a:rPr lang="th-TH" sz="1250" b="1" spc="-20" dirty="0" smtClean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บาท</a:t>
                            </a:r>
                            <a:endParaRPr lang="en-GB" sz="1250" b="1" spc="-20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>
                              <a:lnSpc>
                                <a:spcPct val="130000"/>
                              </a:lnSpc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(ร้อยละ </a:t>
                            </a:r>
                            <a:r>
                              <a:rPr lang="en-US" sz="1250" b="1" dirty="0" smtClean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47.</a:t>
                            </a:r>
                            <a:r>
                              <a:rPr lang="th-TH" sz="1250" b="1" dirty="0" smtClean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46)</a:t>
                            </a:r>
                            <a:endParaRPr lang="th-TH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</p:txBody>
                      </p:sp>
                      <p:sp>
                        <p:nvSpPr>
                          <p:cNvPr id="30" name="สี่เหลี่ยมผืนผ้ามุมมน 29"/>
                          <p:cNvSpPr/>
                          <p:nvPr/>
                        </p:nvSpPr>
                        <p:spPr>
                          <a:xfrm>
                            <a:off x="3484610" y="2830124"/>
                            <a:ext cx="3710997" cy="1062530"/>
                          </a:xfrm>
                          <a:prstGeom prst="roundRect">
                            <a:avLst/>
                          </a:prstGeom>
                          <a:solidFill>
                            <a:srgbClr val="FFCDCE">
                              <a:alpha val="80000"/>
                            </a:srgbClr>
                          </a:solidFill>
                          <a:ln>
                            <a:noFill/>
                          </a:ln>
                          <a:effectLst>
                            <a:outerShdw blurRad="57785" dist="33020" dir="3180000" algn="ctr">
                              <a:srgbClr val="000000">
                                <a:alpha val="30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rightRoom" dir="t">
                              <a:rot lat="0" lon="0" rev="600000"/>
                            </a:lightRig>
                          </a:scene3d>
                          <a:sp3d prstMaterial="metal">
                            <a:bevelT w="38100" h="57150" prst="angle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>
                              <a:lnSpc>
                                <a:spcPct val="130000"/>
                              </a:lnSpc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 </a:t>
                            </a: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หนี้เกินกำหนดชำระ</a:t>
                            </a:r>
                            <a:endParaRPr lang="en-US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>
                              <a:lnSpc>
                                <a:spcPct val="130000"/>
                              </a:lnSpc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 655,719,257.34 </a:t>
                            </a:r>
                            <a:r>
                              <a:rPr lang="th-TH" sz="1250" b="1" dirty="0" smtClean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บาท</a:t>
                            </a:r>
                            <a:endParaRPr lang="en-GB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>
                              <a:lnSpc>
                                <a:spcPct val="130000"/>
                              </a:lnSpc>
                            </a:pPr>
                            <a:r>
                              <a:rPr lang="th-TH" sz="1250" b="1" spc="-50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(คิดเป็นร้อยละ </a:t>
                            </a:r>
                            <a:r>
                              <a:rPr lang="th-TH" sz="1250" b="1" spc="-50" dirty="0" smtClean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14.46 )</a:t>
                            </a:r>
                            <a:endParaRPr lang="en-US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</p:txBody>
                      </p:sp>
                      <p:sp>
                        <p:nvSpPr>
                          <p:cNvPr id="31" name="สี่เหลี่ยมผืนผ้ามุมมน 30"/>
                          <p:cNvSpPr/>
                          <p:nvPr/>
                        </p:nvSpPr>
                        <p:spPr>
                          <a:xfrm>
                            <a:off x="1539950" y="4289887"/>
                            <a:ext cx="3745638" cy="1066811"/>
                          </a:xfrm>
                          <a:prstGeom prst="roundRect">
                            <a:avLst/>
                          </a:prstGeom>
                          <a:solidFill>
                            <a:srgbClr val="F2E5FF"/>
                          </a:solidFill>
                          <a:ln w="38100">
                            <a:noFill/>
                          </a:ln>
                          <a:effectLst>
                            <a:outerShdw blurRad="57785" dist="33020" dir="3180000" algn="ctr">
                              <a:srgbClr val="000000">
                                <a:alpha val="30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rightRoom" dir="t">
                              <a:rot lat="0" lon="0" rev="600000"/>
                            </a:lightRig>
                          </a:scene3d>
                          <a:sp3d prstMaterial="metal">
                            <a:bevelT w="38100" h="57150" prst="angle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 </a:t>
                            </a:r>
                          </a:p>
                          <a:p>
                            <a:pPr algn="ctr"/>
                            <a:endParaRPr lang="th-TH" sz="125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/>
                            <a:endParaRPr lang="th-TH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>
                              <a:lnSpc>
                                <a:spcPct val="120000"/>
                              </a:lnSpc>
                              <a:spcBef>
                                <a:spcPts val="400"/>
                              </a:spcBef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หนี้กองทุนเดิม</a:t>
                            </a:r>
                          </a:p>
                          <a:p>
                            <a:pPr algn="ctr">
                              <a:lnSpc>
                                <a:spcPct val="120000"/>
                              </a:lnSpc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 241,721,593.36 </a:t>
                            </a:r>
                            <a:r>
                              <a:rPr lang="th-TH" sz="1250" b="1" dirty="0" smtClean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บาท</a:t>
                            </a:r>
                            <a:endParaRPr lang="en-GB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>
                              <a:lnSpc>
                                <a:spcPct val="120000"/>
                              </a:lnSpc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(ร้อยละ </a:t>
                            </a:r>
                            <a:r>
                              <a:rPr lang="th-TH" sz="1250" b="1" dirty="0" smtClean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5.33)</a:t>
                            </a:r>
                            <a:endParaRPr lang="en-US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>
                              <a:lnSpc>
                                <a:spcPct val="150000"/>
                              </a:lnSpc>
                            </a:pPr>
                            <a:endParaRPr lang="en-US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/>
                            <a:endParaRPr lang="en-US" sz="125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/>
                            <a:endParaRPr lang="th-TH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</p:txBody>
                      </p:sp>
                      <p:sp>
                        <p:nvSpPr>
                          <p:cNvPr id="32" name="สี่เหลี่ยมผืนผ้ามุมมน 31"/>
                          <p:cNvSpPr/>
                          <p:nvPr/>
                        </p:nvSpPr>
                        <p:spPr>
                          <a:xfrm>
                            <a:off x="5639762" y="4278623"/>
                            <a:ext cx="3565065" cy="1066811"/>
                          </a:xfrm>
                          <a:prstGeom prst="roundRect">
                            <a:avLst/>
                          </a:prstGeom>
                          <a:solidFill>
                            <a:srgbClr val="FFE8D1"/>
                          </a:solidFill>
                          <a:ln w="38100">
                            <a:noFill/>
                          </a:ln>
                          <a:effectLst>
                            <a:outerShdw blurRad="57785" dist="33020" dir="3180000" algn="ctr">
                              <a:srgbClr val="000000">
                                <a:alpha val="30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rightRoom" dir="t">
                              <a:rot lat="0" lon="0" rev="600000"/>
                            </a:lightRig>
                          </a:scene3d>
                          <a:sp3d prstMaterial="metal">
                            <a:bevelT w="38100" h="57150" prst="angle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 </a:t>
                            </a:r>
                          </a:p>
                          <a:p>
                            <a:pPr algn="ctr">
                              <a:lnSpc>
                                <a:spcPct val="120000"/>
                              </a:lnSpc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หนี้กองทุนใหม่          </a:t>
                            </a:r>
                            <a:r>
                              <a:rPr lang="th-TH" sz="1250" b="1" dirty="0" smtClean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413,997,663.98 บาท</a:t>
                            </a:r>
                            <a:endParaRPr lang="en-GB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>
                              <a:lnSpc>
                                <a:spcPct val="120000"/>
                              </a:lnSpc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(ร้อยละ </a:t>
                            </a:r>
                            <a:r>
                              <a:rPr lang="th-TH" sz="1250" b="1" dirty="0" smtClean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9.13)</a:t>
                            </a:r>
                            <a:endParaRPr lang="en-US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/>
                            <a:endParaRPr lang="th-TH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</p:txBody>
                      </p:sp>
                      <p:sp>
                        <p:nvSpPr>
                          <p:cNvPr id="28" name="สี่เหลี่ยมผืนผ้ามุมมน 27"/>
                          <p:cNvSpPr/>
                          <p:nvPr/>
                        </p:nvSpPr>
                        <p:spPr>
                          <a:xfrm>
                            <a:off x="3537201" y="800240"/>
                            <a:ext cx="3465132" cy="1048279"/>
                          </a:xfrm>
                          <a:prstGeom prst="roundRect">
                            <a:avLst/>
                          </a:prstGeom>
                          <a:solidFill>
                            <a:srgbClr val="FFFFD5"/>
                          </a:solidFill>
                          <a:ln>
                            <a:noFill/>
                          </a:ln>
                          <a:effectLst>
                            <a:outerShdw blurRad="57785" dist="33020" dir="3180000" algn="ctr">
                              <a:srgbClr val="000000">
                                <a:alpha val="30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rightRoom" dir="t">
                              <a:rot lat="0" lon="0" rev="600000"/>
                            </a:lightRig>
                          </a:scene3d>
                          <a:sp3d prstMaterial="metal">
                            <a:bevelT w="38100" h="57150" prst="angle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 </a:t>
                            </a:r>
                          </a:p>
                          <a:p>
                            <a:pPr algn="ctr">
                              <a:lnSpc>
                                <a:spcPct val="130000"/>
                              </a:lnSpc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ยอดลูกหนี้คงเหลือ</a:t>
                            </a:r>
                            <a:endParaRPr lang="en-US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>
                              <a:lnSpc>
                                <a:spcPct val="130000"/>
                              </a:lnSpc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(ณ วันที่ 1 ต.ค. 65)</a:t>
                            </a:r>
                            <a:endParaRPr lang="en-US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>
                              <a:lnSpc>
                                <a:spcPct val="130000"/>
                              </a:lnSpc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 </a:t>
                            </a:r>
                            <a:r>
                              <a:rPr lang="th-TH" sz="1250" b="1" dirty="0" smtClean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4,533,286,233.35 </a:t>
                            </a: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บาท</a:t>
                            </a:r>
                            <a:endParaRPr lang="en-GB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>
                              <a:lnSpc>
                                <a:spcPct val="130000"/>
                              </a:lnSpc>
                            </a:pPr>
                            <a:endParaRPr lang="th-TH" sz="1250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</p:txBody>
                      </p:sp>
                      <p:cxnSp>
                        <p:nvCxnSpPr>
                          <p:cNvPr id="33" name="ตัวเชื่อมต่อตรง 32"/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2171352" y="2655753"/>
                            <a:ext cx="7033475" cy="21946"/>
                          </a:xfrm>
                          <a:prstGeom prst="line">
                            <a:avLst/>
                          </a:prstGeom>
                          <a:grpFill/>
                          <a:ln w="57150">
                            <a:solidFill>
                              <a:srgbClr val="002060"/>
                            </a:solidFill>
                            <a:prstDash val="solid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7" name="ตัวเชื่อมต่อตรง 36"/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3390766" y="4141730"/>
                            <a:ext cx="3972378" cy="0"/>
                          </a:xfrm>
                          <a:prstGeom prst="line">
                            <a:avLst/>
                          </a:prstGeom>
                          <a:grpFill/>
                          <a:ln w="57150">
                            <a:solidFill>
                              <a:srgbClr val="002060"/>
                            </a:solidFill>
                            <a:prstDash val="soli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</p:grpSp>
              <p:cxnSp>
                <p:nvCxnSpPr>
                  <p:cNvPr id="46" name="ตัวเชื่อมต่อตรง 45">
                    <a:extLst>
                      <a:ext uri="{FF2B5EF4-FFF2-40B4-BE49-F238E27FC236}">
                        <a16:creationId xmlns:a16="http://schemas.microsoft.com/office/drawing/2014/main" id="{C5330703-FA2F-7287-807D-ECD005952C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62266" y="2045439"/>
                    <a:ext cx="2295238" cy="16572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" name="สี่เหลี่ยมผืนผ้ามุมมน 27">
                    <a:extLst>
                      <a:ext uri="{FF2B5EF4-FFF2-40B4-BE49-F238E27FC236}">
                        <a16:creationId xmlns:a16="http://schemas.microsoft.com/office/drawing/2014/main" id="{7383D712-2CD8-D5D3-7918-1941D64EC3D8}"/>
                      </a:ext>
                    </a:extLst>
                  </p:cNvPr>
                  <p:cNvSpPr/>
                  <p:nvPr/>
                </p:nvSpPr>
                <p:spPr>
                  <a:xfrm>
                    <a:off x="3618395" y="1352348"/>
                    <a:ext cx="2045760" cy="1135432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เงินรับชำระคืน</a:t>
                    </a:r>
                    <a:b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</a:b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ในปีบัญชี 2566</a:t>
                    </a:r>
                    <a:endParaRPr lang="en-US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1,458,372,528.51 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บาท</a:t>
                    </a:r>
                    <a:endParaRPr lang="en-GB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ร้อยละ 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32.17</a:t>
                    </a:r>
                    <a:endParaRPr lang="th-TH" sz="1250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3" name="สี่เหลี่ยมผืนผ้ามุมมน 27">
                    <a:extLst>
                      <a:ext uri="{FF2B5EF4-FFF2-40B4-BE49-F238E27FC236}">
                        <a16:creationId xmlns:a16="http://schemas.microsoft.com/office/drawing/2014/main" id="{64697FB7-E0A2-4C59-B2D6-0BD0EFA7383B}"/>
                      </a:ext>
                    </a:extLst>
                  </p:cNvPr>
                  <p:cNvSpPr/>
                  <p:nvPr/>
                </p:nvSpPr>
                <p:spPr>
                  <a:xfrm>
                    <a:off x="7955615" y="1337662"/>
                    <a:ext cx="2045760" cy="1044245"/>
                  </a:xfrm>
                  <a:prstGeom prst="roundRect">
                    <a:avLst/>
                  </a:prstGeom>
                  <a:solidFill>
                    <a:srgbClr val="EDDBC9"/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</a:t>
                    </a: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ยอดลูกหนี้คงเหลือ</a:t>
                    </a:r>
                    <a:endParaRPr lang="en-US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(ณ วันที่ 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28 ก.ย. </a:t>
                    </a: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66)</a:t>
                    </a:r>
                    <a:endParaRPr lang="en-US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spc="-3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3,074,913,704.84 </a:t>
                    </a:r>
                    <a:r>
                      <a:rPr lang="th-TH" sz="1250" b="1" spc="-5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บาท</a:t>
                    </a:r>
                    <a:r>
                      <a:rPr lang="th-TH" sz="1250" b="1" spc="-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/>
                    </a:r>
                    <a:br>
                      <a:rPr lang="th-TH" sz="1250" b="1" spc="-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</a:br>
                    <a:r>
                      <a:rPr lang="th-TH" sz="1250" b="1" spc="-2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(ร้อยละ </a:t>
                    </a:r>
                    <a:r>
                      <a:rPr lang="th-TH" sz="1250" b="1" spc="-2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67.83)</a:t>
                    </a:r>
                    <a:endParaRPr lang="en-GB" sz="1250" b="1" spc="-20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endParaRPr lang="th-TH" sz="1250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</p:grpSp>
            <p:cxnSp>
              <p:nvCxnSpPr>
                <p:cNvPr id="35" name="ตัวเชื่อมต่อตรง 23"/>
                <p:cNvCxnSpPr>
                  <a:cxnSpLocks/>
                </p:cNvCxnSpPr>
                <p:nvPr/>
              </p:nvCxnSpPr>
              <p:spPr>
                <a:xfrm>
                  <a:off x="6857405" y="2571956"/>
                  <a:ext cx="0" cy="149810"/>
                </a:xfrm>
                <a:prstGeom prst="line">
                  <a:avLst/>
                </a:prstGeom>
                <a:solidFill>
                  <a:srgbClr val="92D050"/>
                </a:solidFill>
                <a:ln w="57150">
                  <a:solidFill>
                    <a:srgbClr val="00206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39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64336"/>
              </p:ext>
            </p:extLst>
          </p:nvPr>
        </p:nvGraphicFramePr>
        <p:xfrm>
          <a:off x="6616458" y="1405923"/>
          <a:ext cx="3378091" cy="284083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41328">
                  <a:extLst>
                    <a:ext uri="{9D8B030D-6E8A-4147-A177-3AD203B41FA5}">
                      <a16:colId xmlns:a16="http://schemas.microsoft.com/office/drawing/2014/main" val="1491597652"/>
                    </a:ext>
                  </a:extLst>
                </a:gridCol>
                <a:gridCol w="624762">
                  <a:extLst>
                    <a:ext uri="{9D8B030D-6E8A-4147-A177-3AD203B41FA5}">
                      <a16:colId xmlns:a16="http://schemas.microsoft.com/office/drawing/2014/main" val="2423577797"/>
                    </a:ext>
                  </a:extLst>
                </a:gridCol>
                <a:gridCol w="687238">
                  <a:extLst>
                    <a:ext uri="{9D8B030D-6E8A-4147-A177-3AD203B41FA5}">
                      <a16:colId xmlns:a16="http://schemas.microsoft.com/office/drawing/2014/main" val="1484951254"/>
                    </a:ext>
                  </a:extLst>
                </a:gridCol>
                <a:gridCol w="624763">
                  <a:extLst>
                    <a:ext uri="{9D8B030D-6E8A-4147-A177-3AD203B41FA5}">
                      <a16:colId xmlns:a16="http://schemas.microsoft.com/office/drawing/2014/main" val="1863889623"/>
                    </a:ext>
                  </a:extLst>
                </a:gridCol>
              </a:tblGrid>
              <a:tr h="620481"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</a:t>
                      </a:r>
                    </a:p>
                    <a:p>
                      <a:pPr algn="ctr"/>
                      <a:r>
                        <a:rPr lang="th-TH" sz="11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ผลการดำเนินงาน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 smtClean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 </a:t>
                      </a:r>
                      <a:r>
                        <a:rPr lang="th-TH" sz="1100" dirty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</a:t>
                      </a:r>
                      <a:r>
                        <a:rPr lang="th-TH" sz="1100" dirty="0" smtClean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.ค. </a:t>
                      </a:r>
                      <a:r>
                        <a:rPr lang="th-TH" sz="1100" dirty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 smtClean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 ก.ย. </a:t>
                      </a:r>
                      <a:r>
                        <a:rPr lang="th-TH" sz="1100" dirty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ผลต่าง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274085"/>
                  </a:ext>
                </a:extLst>
              </a:tr>
              <a:tr h="444070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21.01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14.46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▼</a:t>
                      </a:r>
                      <a:r>
                        <a:rPr lang="th-TH" sz="11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i="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6.55</a:t>
                      </a:r>
                      <a:endParaRPr lang="th-TH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272637"/>
                  </a:ext>
                </a:extLst>
              </a:tr>
              <a:tr h="444070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หนี้กองทุนเดิม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7.49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5.33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▼</a:t>
                      </a:r>
                      <a:r>
                        <a:rPr lang="th-TH" sz="11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i="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2.16</a:t>
                      </a:r>
                      <a:endParaRPr lang="th-TH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220837"/>
                  </a:ext>
                </a:extLst>
              </a:tr>
              <a:tr h="444070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หนี้กองทุนใหม่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13.52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9.13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▼</a:t>
                      </a:r>
                      <a:r>
                        <a:rPr lang="th-TH" sz="11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i="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4.39</a:t>
                      </a:r>
                      <a:endParaRPr lang="th-TH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085371"/>
                  </a:ext>
                </a:extLst>
              </a:tr>
              <a:tr h="444070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หนี้ดำเนินคดี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6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4.27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5.91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 </a:t>
                      </a:r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1.64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64400"/>
                  </a:ext>
                </a:extLst>
              </a:tr>
              <a:tr h="444070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เงินรับชำระคืน 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28.47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32.17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</a:t>
                      </a:r>
                      <a:r>
                        <a:rPr lang="th-TH" sz="1100" b="1" baseline="0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</a:t>
                      </a:r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.70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640613"/>
                  </a:ext>
                </a:extLst>
              </a:tr>
            </a:tbl>
          </a:graphicData>
        </a:graphic>
      </p:graphicFrame>
      <p:grpSp>
        <p:nvGrpSpPr>
          <p:cNvPr id="3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33050" y="0"/>
            <a:ext cx="10193050" cy="575427"/>
            <a:chOff x="-29746" y="-164554"/>
            <a:chExt cx="9173747" cy="517884"/>
          </a:xfrm>
        </p:grpSpPr>
        <p:sp>
          <p:nvSpPr>
            <p:cNvPr id="4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5.1 ผลการบริหารจัดการหนี้ของกองทุนพัฒนาบทบาทสตรี ประจำปีงบประมาณ พ.ศ. 2566</a:t>
              </a:r>
            </a:p>
          </p:txBody>
        </p:sp>
      </p:grp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B2569909-E0E1-728D-9590-A3B3D73A5830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11" name="Group 47">
              <a:extLst>
                <a:ext uri="{FF2B5EF4-FFF2-40B4-BE49-F238E27FC236}">
                  <a16:creationId xmlns:a16="http://schemas.microsoft.com/office/drawing/2014/main" id="{1770FEB8-5970-7C43-AD8F-E1BDA4683E63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22" name="กลุ่ม 1">
                <a:extLst>
                  <a:ext uri="{FF2B5EF4-FFF2-40B4-BE49-F238E27FC236}">
                    <a16:creationId xmlns:a16="http://schemas.microsoft.com/office/drawing/2014/main" id="{FED57419-94D0-A78F-365E-A530348859D5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26" name="กลุ่ม 7">
                  <a:extLst>
                    <a:ext uri="{FF2B5EF4-FFF2-40B4-BE49-F238E27FC236}">
                      <a16:creationId xmlns:a16="http://schemas.microsoft.com/office/drawing/2014/main" id="{7F2BB162-D9BB-E830-C85F-CF9E9444C7C4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7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397AFBB-BB02-6C10-79BF-4BCEA8AE6C4E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5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36C67DA8-5541-080D-E357-8504EEE4398F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5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2DCE3724-0688-D3F0-5751-3E76337FA77B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42" name="กลุ่ม 4">
                  <a:extLst>
                    <a:ext uri="{FF2B5EF4-FFF2-40B4-BE49-F238E27FC236}">
                      <a16:creationId xmlns:a16="http://schemas.microsoft.com/office/drawing/2014/main" id="{BE43EA83-C54A-58AE-1CED-4D8954B0CC8A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3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9E81A815-C3C3-BDDA-2911-B9B4F924F724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4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D387FAB7-082A-2FF3-C0F6-9A09EAF5E02A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25" name="รูปแบบอิสระ: รูปร่าง 49">
                <a:extLst>
                  <a:ext uri="{FF2B5EF4-FFF2-40B4-BE49-F238E27FC236}">
                    <a16:creationId xmlns:a16="http://schemas.microsoft.com/office/drawing/2014/main" id="{18AF4D6C-6BD6-CF6F-C309-527B8DB9A18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93E4CB55-902F-E704-46B3-84FF9A49D3E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13" name="กลุ่ม 12">
              <a:extLst>
                <a:ext uri="{FF2B5EF4-FFF2-40B4-BE49-F238E27FC236}">
                  <a16:creationId xmlns:a16="http://schemas.microsoft.com/office/drawing/2014/main" id="{2A269149-98A5-38E5-4942-B54E976E54B5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14" name="Group 7">
                <a:extLst>
                  <a:ext uri="{FF2B5EF4-FFF2-40B4-BE49-F238E27FC236}">
                    <a16:creationId xmlns:a16="http://schemas.microsoft.com/office/drawing/2014/main" id="{51BF7590-DD8E-96C8-B289-34DB87F9A3DD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17" name="Freeform 8">
                  <a:extLst>
                    <a:ext uri="{FF2B5EF4-FFF2-40B4-BE49-F238E27FC236}">
                      <a16:creationId xmlns:a16="http://schemas.microsoft.com/office/drawing/2014/main" id="{67C6BE83-2BB4-305A-BDC7-54BBC180FB08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8" name="Freeform 9">
                  <a:extLst>
                    <a:ext uri="{FF2B5EF4-FFF2-40B4-BE49-F238E27FC236}">
                      <a16:creationId xmlns:a16="http://schemas.microsoft.com/office/drawing/2014/main" id="{067BC0EB-8A04-D0A2-71A9-282D728C7DE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0" name="Freeform 10">
                  <a:extLst>
                    <a:ext uri="{FF2B5EF4-FFF2-40B4-BE49-F238E27FC236}">
                      <a16:creationId xmlns:a16="http://schemas.microsoft.com/office/drawing/2014/main" id="{4EB03739-8D49-F8C8-D0A4-561D363E1847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1" name="Freeform 12">
                  <a:extLst>
                    <a:ext uri="{FF2B5EF4-FFF2-40B4-BE49-F238E27FC236}">
                      <a16:creationId xmlns:a16="http://schemas.microsoft.com/office/drawing/2014/main" id="{4F614037-4260-C1AD-6BD3-F13C13255D75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16" name="Picture 24">
                <a:extLst>
                  <a:ext uri="{FF2B5EF4-FFF2-40B4-BE49-F238E27FC236}">
                    <a16:creationId xmlns:a16="http://schemas.microsoft.com/office/drawing/2014/main" id="{E23FE48E-9E50-3B4B-32F0-5935710FC6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66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97848D-3B28-433C-81B0-92F8C7121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/>
          <a:stretch/>
        </p:blipFill>
        <p:spPr>
          <a:xfrm>
            <a:off x="133546" y="109408"/>
            <a:ext cx="4582541" cy="5484788"/>
          </a:xfrm>
          <a:prstGeom prst="rect">
            <a:avLst/>
          </a:prstGeom>
        </p:spPr>
      </p:pic>
      <p:sp>
        <p:nvSpPr>
          <p:cNvPr id="180" name="TextBox 179">
            <a:extLst>
              <a:ext uri="{FF2B5EF4-FFF2-40B4-BE49-F238E27FC236}">
                <a16:creationId xmlns:a16="http://schemas.microsoft.com/office/drawing/2014/main" id="{5D64FB84-387B-45AD-B3EF-1BBFBF26A5FE}"/>
              </a:ext>
            </a:extLst>
          </p:cNvPr>
          <p:cNvSpPr txBox="1"/>
          <p:nvPr/>
        </p:nvSpPr>
        <p:spPr>
          <a:xfrm>
            <a:off x="5024957" y="154859"/>
            <a:ext cx="499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1600" b="1" dirty="0">
                <a:ln w="9525">
                  <a:noFill/>
                  <a:prstDash val="solid"/>
                </a:ln>
                <a:latin typeface="Chulabhorn Likit Text" panose="00000500000000000000" pitchFamily="50" charset="-34"/>
                <a:ea typeface="Noto Sans" panose="020B0502040504020204" pitchFamily="34"/>
                <a:cs typeface="Chulabhorn Likit Text" panose="00000500000000000000" pitchFamily="50" charset="-34"/>
              </a:rPr>
              <a:t>หนี้เกินกำหนดชำระคงเหลือต่ำกว่าร้อยละ 10 </a:t>
            </a:r>
            <a:endParaRPr lang="en-GB" sz="1600" b="1" dirty="0">
              <a:ln w="9525">
                <a:noFill/>
                <a:prstDash val="solid"/>
              </a:ln>
              <a:latin typeface="Chulabhorn Likit Text" panose="00000500000000000000" pitchFamily="50" charset="-34"/>
              <a:ea typeface="Noto Sans" panose="020B0502040504020204" pitchFamily="34"/>
              <a:cs typeface="Chulabhorn Likit Text" panose="00000500000000000000" pitchFamily="50" charset="-3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CA0F7B-4702-405D-A4DD-E957E851A7C9}"/>
              </a:ext>
            </a:extLst>
          </p:cNvPr>
          <p:cNvSpPr/>
          <p:nvPr/>
        </p:nvSpPr>
        <p:spPr>
          <a:xfrm>
            <a:off x="4786127" y="533298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</a:t>
            </a:r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นราธิวาส              1.32</a:t>
            </a: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</p:txBody>
      </p:sp>
      <p:sp>
        <p:nvSpPr>
          <p:cNvPr id="378" name="Rectangle: Rounded Corners 377">
            <a:extLst>
              <a:ext uri="{FF2B5EF4-FFF2-40B4-BE49-F238E27FC236}">
                <a16:creationId xmlns:a16="http://schemas.microsoft.com/office/drawing/2014/main" id="{7975A1CC-3158-4F6D-973C-793B4CA0A8D6}"/>
              </a:ext>
            </a:extLst>
          </p:cNvPr>
          <p:cNvSpPr/>
          <p:nvPr/>
        </p:nvSpPr>
        <p:spPr>
          <a:xfrm>
            <a:off x="6536085" y="922148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13. ประจวบคีรีขันธ์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7.47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79" name="Rectangle: Rounded Corners 378">
            <a:extLst>
              <a:ext uri="{FF2B5EF4-FFF2-40B4-BE49-F238E27FC236}">
                <a16:creationId xmlns:a16="http://schemas.microsoft.com/office/drawing/2014/main" id="{D1A89CBB-EFF4-4E39-9EF2-812404F6DFD0}"/>
              </a:ext>
            </a:extLst>
          </p:cNvPr>
          <p:cNvSpPr/>
          <p:nvPr/>
        </p:nvSpPr>
        <p:spPr>
          <a:xfrm>
            <a:off x="6544789" y="2044558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16. ราชบุรี                7.64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80" name="Rectangle: Rounded Corners 379">
            <a:extLst>
              <a:ext uri="{FF2B5EF4-FFF2-40B4-BE49-F238E27FC236}">
                <a16:creationId xmlns:a16="http://schemas.microsoft.com/office/drawing/2014/main" id="{E7AA633E-50F6-4AA7-8C04-501511363DE3}"/>
              </a:ext>
            </a:extLst>
          </p:cNvPr>
          <p:cNvSpPr/>
          <p:nvPr/>
        </p:nvSpPr>
        <p:spPr>
          <a:xfrm>
            <a:off x="4786127" y="908571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ชัยภูมิ                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3.66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81" name="Rectangle: Rounded Corners 380">
            <a:extLst>
              <a:ext uri="{FF2B5EF4-FFF2-40B4-BE49-F238E27FC236}">
                <a16:creationId xmlns:a16="http://schemas.microsoft.com/office/drawing/2014/main" id="{DB5D3086-62D9-44F9-A62A-04F11707BFFD}"/>
              </a:ext>
            </a:extLst>
          </p:cNvPr>
          <p:cNvSpPr/>
          <p:nvPr/>
        </p:nvSpPr>
        <p:spPr>
          <a:xfrm>
            <a:off x="4786127" y="1282707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พิษณุโลก          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4.34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92" name="Rectangle: Rounded Corners 391">
            <a:extLst>
              <a:ext uri="{FF2B5EF4-FFF2-40B4-BE49-F238E27FC236}">
                <a16:creationId xmlns:a16="http://schemas.microsoft.com/office/drawing/2014/main" id="{CE9CC3FC-3DEE-4E38-968C-E6A1AC88703E}"/>
              </a:ext>
            </a:extLst>
          </p:cNvPr>
          <p:cNvSpPr/>
          <p:nvPr/>
        </p:nvSpPr>
        <p:spPr>
          <a:xfrm>
            <a:off x="4786127" y="1658649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อ่างทอง           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4.49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3" name="Rectangle: Rounded Corners 402">
            <a:extLst>
              <a:ext uri="{FF2B5EF4-FFF2-40B4-BE49-F238E27FC236}">
                <a16:creationId xmlns:a16="http://schemas.microsoft.com/office/drawing/2014/main" id="{4EE7E512-C2F0-434A-9BA9-23C0D9309685}"/>
              </a:ext>
            </a:extLst>
          </p:cNvPr>
          <p:cNvSpPr/>
          <p:nvPr/>
        </p:nvSpPr>
        <p:spPr>
          <a:xfrm>
            <a:off x="4778688" y="2412803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6. ชลบุรี                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5.21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4" name="Rectangle: Rounded Corners 403">
            <a:extLst>
              <a:ext uri="{FF2B5EF4-FFF2-40B4-BE49-F238E27FC236}">
                <a16:creationId xmlns:a16="http://schemas.microsoft.com/office/drawing/2014/main" id="{05EAA6FD-4A1B-4EF0-A05B-5A37720C0524}"/>
              </a:ext>
            </a:extLst>
          </p:cNvPr>
          <p:cNvSpPr/>
          <p:nvPr/>
        </p:nvSpPr>
        <p:spPr>
          <a:xfrm>
            <a:off x="4780209" y="2040338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 ตาก                   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5.15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5" name="Rectangle: Rounded Corners 404">
            <a:extLst>
              <a:ext uri="{FF2B5EF4-FFF2-40B4-BE49-F238E27FC236}">
                <a16:creationId xmlns:a16="http://schemas.microsoft.com/office/drawing/2014/main" id="{216803E8-6452-4C09-9B62-946572998259}"/>
              </a:ext>
            </a:extLst>
          </p:cNvPr>
          <p:cNvSpPr/>
          <p:nvPr/>
        </p:nvSpPr>
        <p:spPr>
          <a:xfrm>
            <a:off x="4775784" y="2795358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7.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อุทัยธานี             5.44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6" name="Rectangle: Rounded Corners 405">
            <a:extLst>
              <a:ext uri="{FF2B5EF4-FFF2-40B4-BE49-F238E27FC236}">
                <a16:creationId xmlns:a16="http://schemas.microsoft.com/office/drawing/2014/main" id="{E021258B-0D65-4C05-97A9-2D808732CEA5}"/>
              </a:ext>
            </a:extLst>
          </p:cNvPr>
          <p:cNvSpPr/>
          <p:nvPr/>
        </p:nvSpPr>
        <p:spPr>
          <a:xfrm>
            <a:off x="4759523" y="3536279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9. เชียงราย           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6.08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7" name="Rectangle: Rounded Corners 406">
            <a:extLst>
              <a:ext uri="{FF2B5EF4-FFF2-40B4-BE49-F238E27FC236}">
                <a16:creationId xmlns:a16="http://schemas.microsoft.com/office/drawing/2014/main" id="{DFE7EABF-59D7-4140-9BE7-FAE064CACA62}"/>
              </a:ext>
            </a:extLst>
          </p:cNvPr>
          <p:cNvSpPr/>
          <p:nvPr/>
        </p:nvSpPr>
        <p:spPr>
          <a:xfrm>
            <a:off x="6555824" y="2421685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17. สุรินทร์             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7.74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8" name="Rectangle: Rounded Corners 407">
            <a:extLst>
              <a:ext uri="{FF2B5EF4-FFF2-40B4-BE49-F238E27FC236}">
                <a16:creationId xmlns:a16="http://schemas.microsoft.com/office/drawing/2014/main" id="{F9B5AFC6-5F2F-4627-B44D-243974307EDF}"/>
              </a:ext>
            </a:extLst>
          </p:cNvPr>
          <p:cNvSpPr/>
          <p:nvPr/>
        </p:nvSpPr>
        <p:spPr>
          <a:xfrm>
            <a:off x="6555824" y="554123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12. อุบลราชธานี    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7.25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9" name="Rectangle: Rounded Corners 408">
            <a:extLst>
              <a:ext uri="{FF2B5EF4-FFF2-40B4-BE49-F238E27FC236}">
                <a16:creationId xmlns:a16="http://schemas.microsoft.com/office/drawing/2014/main" id="{AC1840FF-58AE-495F-B57D-AEFA14258042}"/>
              </a:ext>
            </a:extLst>
          </p:cNvPr>
          <p:cNvSpPr/>
          <p:nvPr/>
        </p:nvSpPr>
        <p:spPr>
          <a:xfrm>
            <a:off x="4771086" y="4286787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11. </a:t>
            </a:r>
            <a:r>
              <a:rPr lang="th-TH" sz="1100" b="1" spc="-90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พระนครศรีอยุธยา   </a:t>
            </a:r>
            <a:r>
              <a:rPr lang="th-TH" sz="1100" b="1" spc="-9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7.16</a:t>
            </a:r>
            <a:endParaRPr lang="en-US" sz="1100" b="1" spc="-90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10" name="Rectangle: Rounded Corners 409">
            <a:extLst>
              <a:ext uri="{FF2B5EF4-FFF2-40B4-BE49-F238E27FC236}">
                <a16:creationId xmlns:a16="http://schemas.microsoft.com/office/drawing/2014/main" id="{87555F6B-9783-4A3B-A1FB-6B5D834E98D9}"/>
              </a:ext>
            </a:extLst>
          </p:cNvPr>
          <p:cNvSpPr/>
          <p:nvPr/>
        </p:nvSpPr>
        <p:spPr>
          <a:xfrm>
            <a:off x="6544789" y="3162188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19. นครนายก        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7.75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11" name="Rectangle: Rounded Corners 410">
            <a:extLst>
              <a:ext uri="{FF2B5EF4-FFF2-40B4-BE49-F238E27FC236}">
                <a16:creationId xmlns:a16="http://schemas.microsoft.com/office/drawing/2014/main" id="{BB2B52C5-966E-427C-AFF1-11B23BD747D3}"/>
              </a:ext>
            </a:extLst>
          </p:cNvPr>
          <p:cNvSpPr/>
          <p:nvPr/>
        </p:nvSpPr>
        <p:spPr>
          <a:xfrm>
            <a:off x="6544789" y="1293962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14. สมุทรสงคราม 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7.56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12" name="Rectangle: Rounded Corners 411">
            <a:extLst>
              <a:ext uri="{FF2B5EF4-FFF2-40B4-BE49-F238E27FC236}">
                <a16:creationId xmlns:a16="http://schemas.microsoft.com/office/drawing/2014/main" id="{41C5835C-AB0C-4240-8368-07C14858B7BB}"/>
              </a:ext>
            </a:extLst>
          </p:cNvPr>
          <p:cNvSpPr/>
          <p:nvPr/>
        </p:nvSpPr>
        <p:spPr>
          <a:xfrm>
            <a:off x="6536085" y="3541494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20. อำนาจเจริญ   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8.00        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13" name="Rectangle: Rounded Corners 412">
            <a:extLst>
              <a:ext uri="{FF2B5EF4-FFF2-40B4-BE49-F238E27FC236}">
                <a16:creationId xmlns:a16="http://schemas.microsoft.com/office/drawing/2014/main" id="{528878AB-3A14-4B1C-BB8F-D5EC6BA11B9B}"/>
              </a:ext>
            </a:extLst>
          </p:cNvPr>
          <p:cNvSpPr/>
          <p:nvPr/>
        </p:nvSpPr>
        <p:spPr>
          <a:xfrm>
            <a:off x="6544789" y="1675537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15. ขอนแก่น           7.63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14" name="Rectangle: Rounded Corners 413">
            <a:extLst>
              <a:ext uri="{FF2B5EF4-FFF2-40B4-BE49-F238E27FC236}">
                <a16:creationId xmlns:a16="http://schemas.microsoft.com/office/drawing/2014/main" id="{CAD97F2A-AC78-4AC1-8ED0-015A9138AE8E}"/>
              </a:ext>
            </a:extLst>
          </p:cNvPr>
          <p:cNvSpPr/>
          <p:nvPr/>
        </p:nvSpPr>
        <p:spPr>
          <a:xfrm>
            <a:off x="8318143" y="2045493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27. ระยอง             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9.40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15" name="Rectangle: Rounded Corners 414">
            <a:extLst>
              <a:ext uri="{FF2B5EF4-FFF2-40B4-BE49-F238E27FC236}">
                <a16:creationId xmlns:a16="http://schemas.microsoft.com/office/drawing/2014/main" id="{A994113C-B036-48AC-AD83-DEE0328076F1}"/>
              </a:ext>
            </a:extLst>
          </p:cNvPr>
          <p:cNvSpPr/>
          <p:nvPr/>
        </p:nvSpPr>
        <p:spPr>
          <a:xfrm>
            <a:off x="6555824" y="2792005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18. กาฬสินธุ์          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7.74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16" name="Rectangle: Rounded Corners 415">
            <a:extLst>
              <a:ext uri="{FF2B5EF4-FFF2-40B4-BE49-F238E27FC236}">
                <a16:creationId xmlns:a16="http://schemas.microsoft.com/office/drawing/2014/main" id="{E3B8A245-7A34-47D5-A836-7B644D60E98D}"/>
              </a:ext>
            </a:extLst>
          </p:cNvPr>
          <p:cNvSpPr/>
          <p:nvPr/>
        </p:nvSpPr>
        <p:spPr>
          <a:xfrm>
            <a:off x="8328788" y="2407213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28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พิจิตร                9.42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17" name="Rectangle: Rounded Corners 416">
            <a:extLst>
              <a:ext uri="{FF2B5EF4-FFF2-40B4-BE49-F238E27FC236}">
                <a16:creationId xmlns:a16="http://schemas.microsoft.com/office/drawing/2014/main" id="{FF6CB1E2-7C33-4288-8CC0-4F368D6116CC}"/>
              </a:ext>
            </a:extLst>
          </p:cNvPr>
          <p:cNvSpPr/>
          <p:nvPr/>
        </p:nvSpPr>
        <p:spPr>
          <a:xfrm>
            <a:off x="8315179" y="930396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24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สตูล                  8.97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18" name="Rectangle: Rounded Corners 417">
            <a:extLst>
              <a:ext uri="{FF2B5EF4-FFF2-40B4-BE49-F238E27FC236}">
                <a16:creationId xmlns:a16="http://schemas.microsoft.com/office/drawing/2014/main" id="{6CE72E0B-502D-4660-85CB-9921973B058C}"/>
              </a:ext>
            </a:extLst>
          </p:cNvPr>
          <p:cNvSpPr/>
          <p:nvPr/>
        </p:nvSpPr>
        <p:spPr>
          <a:xfrm>
            <a:off x="8315179" y="1306612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25. สุโขทัย            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9.23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C74A35A9-C7FF-40B4-B615-2837BDE61522}"/>
              </a:ext>
            </a:extLst>
          </p:cNvPr>
          <p:cNvSpPr/>
          <p:nvPr/>
        </p:nvSpPr>
        <p:spPr>
          <a:xfrm>
            <a:off x="4756278" y="3172833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8. เพชรบูรณ์         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5.98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1171066D-0F60-47C0-AB35-723BF2838BEB}"/>
              </a:ext>
            </a:extLst>
          </p:cNvPr>
          <p:cNvSpPr/>
          <p:nvPr/>
        </p:nvSpPr>
        <p:spPr>
          <a:xfrm>
            <a:off x="4756278" y="3909810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10. บุรีรัมย์            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6.18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10A4B1AD-0DAF-41D4-B4C9-A218068CEA53}"/>
              </a:ext>
            </a:extLst>
          </p:cNvPr>
          <p:cNvSpPr/>
          <p:nvPr/>
        </p:nvSpPr>
        <p:spPr>
          <a:xfrm>
            <a:off x="6547753" y="3910498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21. สระแก้ว           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8.32        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EB6F8EAC-B7E2-49AB-A26E-86CBE4B466E5}"/>
              </a:ext>
            </a:extLst>
          </p:cNvPr>
          <p:cNvSpPr/>
          <p:nvPr/>
        </p:nvSpPr>
        <p:spPr>
          <a:xfrm>
            <a:off x="8315179" y="562248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23.สิงห์บุรี               8.83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A64A74-3E41-4529-9A49-9BCAB7A73B60}"/>
              </a:ext>
            </a:extLst>
          </p:cNvPr>
          <p:cNvGrpSpPr/>
          <p:nvPr/>
        </p:nvGrpSpPr>
        <p:grpSpPr>
          <a:xfrm>
            <a:off x="1253493" y="227844"/>
            <a:ext cx="3246271" cy="5179043"/>
            <a:chOff x="1504191" y="273413"/>
            <a:chExt cx="3895525" cy="62148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F76DEF5-5F10-4CE6-8290-F5014D391CC1}"/>
                </a:ext>
              </a:extLst>
            </p:cNvPr>
            <p:cNvGrpSpPr/>
            <p:nvPr/>
          </p:nvGrpSpPr>
          <p:grpSpPr>
            <a:xfrm>
              <a:off x="1504191" y="273413"/>
              <a:ext cx="3470882" cy="6214851"/>
              <a:chOff x="1472920" y="289117"/>
              <a:chExt cx="3470881" cy="6214851"/>
            </a:xfrm>
          </p:grpSpPr>
          <p:sp>
            <p:nvSpPr>
              <p:cNvPr id="181" name="TextBox 189">
                <a:extLst>
                  <a:ext uri="{FF2B5EF4-FFF2-40B4-BE49-F238E27FC236}">
                    <a16:creationId xmlns:a16="http://schemas.microsoft.com/office/drawing/2014/main" id="{05BF8D0F-73C5-4BD7-9700-BF5F0CB6B4B2}"/>
                  </a:ext>
                </a:extLst>
              </p:cNvPr>
              <p:cNvSpPr txBox="1"/>
              <p:nvPr/>
            </p:nvSpPr>
            <p:spPr>
              <a:xfrm>
                <a:off x="1900205" y="289117"/>
                <a:ext cx="681341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เชียงราย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83" name="TextBox 228">
                <a:extLst>
                  <a:ext uri="{FF2B5EF4-FFF2-40B4-BE49-F238E27FC236}">
                    <a16:creationId xmlns:a16="http://schemas.microsoft.com/office/drawing/2014/main" id="{E06507C3-43FE-4911-A7EA-D6B1B5328887}"/>
                  </a:ext>
                </a:extLst>
              </p:cNvPr>
              <p:cNvSpPr txBox="1"/>
              <p:nvPr/>
            </p:nvSpPr>
            <p:spPr>
              <a:xfrm>
                <a:off x="1497678" y="3652296"/>
                <a:ext cx="1016048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ประจวบคีรีขันธ์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84" name="TextBox 231">
                <a:extLst>
                  <a:ext uri="{FF2B5EF4-FFF2-40B4-BE49-F238E27FC236}">
                    <a16:creationId xmlns:a16="http://schemas.microsoft.com/office/drawing/2014/main" id="{75535AFB-BBEC-4EE4-A0FD-0BD12C61A5B9}"/>
                  </a:ext>
                </a:extLst>
              </p:cNvPr>
              <p:cNvSpPr txBox="1"/>
              <p:nvPr/>
            </p:nvSpPr>
            <p:spPr>
              <a:xfrm>
                <a:off x="2588095" y="1390821"/>
                <a:ext cx="421653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เลย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85" name="TextBox 265">
                <a:extLst>
                  <a:ext uri="{FF2B5EF4-FFF2-40B4-BE49-F238E27FC236}">
                    <a16:creationId xmlns:a16="http://schemas.microsoft.com/office/drawing/2014/main" id="{5AF2D73E-8D27-4E5C-9063-0F55915CD524}"/>
                  </a:ext>
                </a:extLst>
              </p:cNvPr>
              <p:cNvSpPr txBox="1"/>
              <p:nvPr/>
            </p:nvSpPr>
            <p:spPr>
              <a:xfrm>
                <a:off x="3092438" y="1396085"/>
                <a:ext cx="658257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อุดรธานี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86" name="TextBox 190">
                <a:extLst>
                  <a:ext uri="{FF2B5EF4-FFF2-40B4-BE49-F238E27FC236}">
                    <a16:creationId xmlns:a16="http://schemas.microsoft.com/office/drawing/2014/main" id="{EEE78888-CF3D-458F-882D-0A137AAA9616}"/>
                  </a:ext>
                </a:extLst>
              </p:cNvPr>
              <p:cNvSpPr txBox="1"/>
              <p:nvPr/>
            </p:nvSpPr>
            <p:spPr>
              <a:xfrm>
                <a:off x="2649456" y="1968223"/>
                <a:ext cx="538994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ชัยภูมิ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D4961FF6-D697-48E5-80CE-7BAA6BC1E405}"/>
                  </a:ext>
                </a:extLst>
              </p:cNvPr>
              <p:cNvSpPr txBox="1"/>
              <p:nvPr/>
            </p:nvSpPr>
            <p:spPr>
              <a:xfrm>
                <a:off x="2471650" y="2800973"/>
                <a:ext cx="362023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</a:t>
                </a:r>
                <a:r>
                  <a:rPr lang="en-US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9</a:t>
                </a: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57151C58-0D1E-45BF-B776-0A2AA0B057AB}"/>
                  </a:ext>
                </a:extLst>
              </p:cNvPr>
              <p:cNvSpPr txBox="1"/>
              <p:nvPr/>
            </p:nvSpPr>
            <p:spPr>
              <a:xfrm>
                <a:off x="2171887" y="2627226"/>
                <a:ext cx="300468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2B503733-CA98-4C23-B542-0D63094EB807}"/>
                  </a:ext>
                </a:extLst>
              </p:cNvPr>
              <p:cNvSpPr txBox="1"/>
              <p:nvPr/>
            </p:nvSpPr>
            <p:spPr>
              <a:xfrm>
                <a:off x="1969023" y="3202667"/>
                <a:ext cx="365870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</a:t>
                </a:r>
                <a:r>
                  <a:rPr lang="en-US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D32E721B-7902-4C57-AD01-0AB11CE6BE54}"/>
                  </a:ext>
                </a:extLst>
              </p:cNvPr>
              <p:cNvSpPr txBox="1"/>
              <p:nvPr/>
            </p:nvSpPr>
            <p:spPr>
              <a:xfrm>
                <a:off x="2227141" y="2757525"/>
                <a:ext cx="352404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</a:t>
                </a:r>
                <a:r>
                  <a:rPr lang="en-US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</a:t>
                </a:r>
              </a:p>
            </p:txBody>
          </p:sp>
          <p:sp>
            <p:nvSpPr>
              <p:cNvPr id="192" name="TextBox 268">
                <a:extLst>
                  <a:ext uri="{FF2B5EF4-FFF2-40B4-BE49-F238E27FC236}">
                    <a16:creationId xmlns:a16="http://schemas.microsoft.com/office/drawing/2014/main" id="{9E2F1985-3B06-46A3-A6B1-C004C27A6FEF}"/>
                  </a:ext>
                </a:extLst>
              </p:cNvPr>
              <p:cNvSpPr txBox="1"/>
              <p:nvPr/>
            </p:nvSpPr>
            <p:spPr>
              <a:xfrm>
                <a:off x="2380235" y="3215147"/>
                <a:ext cx="513986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ชลบุรี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4" name="TextBox 198">
                <a:extLst>
                  <a:ext uri="{FF2B5EF4-FFF2-40B4-BE49-F238E27FC236}">
                    <a16:creationId xmlns:a16="http://schemas.microsoft.com/office/drawing/2014/main" id="{B1039A1B-6525-4127-903D-628F4D8E516E}"/>
                  </a:ext>
                </a:extLst>
              </p:cNvPr>
              <p:cNvSpPr txBox="1"/>
              <p:nvPr/>
            </p:nvSpPr>
            <p:spPr>
              <a:xfrm>
                <a:off x="2885503" y="2936597"/>
                <a:ext cx="642869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สระแก้ว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5" name="TextBox 239">
                <a:extLst>
                  <a:ext uri="{FF2B5EF4-FFF2-40B4-BE49-F238E27FC236}">
                    <a16:creationId xmlns:a16="http://schemas.microsoft.com/office/drawing/2014/main" id="{1C903E83-2CB3-42A8-AE84-D6C037369335}"/>
                  </a:ext>
                </a:extLst>
              </p:cNvPr>
              <p:cNvSpPr txBox="1"/>
              <p:nvPr/>
            </p:nvSpPr>
            <p:spPr>
              <a:xfrm>
                <a:off x="3485281" y="1070369"/>
                <a:ext cx="602473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บึงกาฬ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6" name="TextBox 271">
                <a:extLst>
                  <a:ext uri="{FF2B5EF4-FFF2-40B4-BE49-F238E27FC236}">
                    <a16:creationId xmlns:a16="http://schemas.microsoft.com/office/drawing/2014/main" id="{453E55B4-55C7-4817-99D7-FA2A8C78DCDD}"/>
                  </a:ext>
                </a:extLst>
              </p:cNvPr>
              <p:cNvSpPr txBox="1"/>
              <p:nvPr/>
            </p:nvSpPr>
            <p:spPr>
              <a:xfrm>
                <a:off x="4073948" y="2382401"/>
                <a:ext cx="869853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อุบลราชธานี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7" name="TextBox 274">
                <a:extLst>
                  <a:ext uri="{FF2B5EF4-FFF2-40B4-BE49-F238E27FC236}">
                    <a16:creationId xmlns:a16="http://schemas.microsoft.com/office/drawing/2014/main" id="{69C80E6C-FD71-48DE-8BE2-BE76312C8BE8}"/>
                  </a:ext>
                </a:extLst>
              </p:cNvPr>
              <p:cNvSpPr txBox="1"/>
              <p:nvPr/>
            </p:nvSpPr>
            <p:spPr>
              <a:xfrm>
                <a:off x="1472920" y="4975010"/>
                <a:ext cx="867930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สุราษฎร์ธานี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8" name="TextBox 270">
                <a:extLst>
                  <a:ext uri="{FF2B5EF4-FFF2-40B4-BE49-F238E27FC236}">
                    <a16:creationId xmlns:a16="http://schemas.microsoft.com/office/drawing/2014/main" id="{93714CFC-CBE3-4CD2-9B15-1711809077E0}"/>
                  </a:ext>
                </a:extLst>
              </p:cNvPr>
              <p:cNvSpPr txBox="1"/>
              <p:nvPr/>
            </p:nvSpPr>
            <p:spPr>
              <a:xfrm>
                <a:off x="2704769" y="6245435"/>
                <a:ext cx="700577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นราธิวาส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9" name="TextBox 272">
                <a:extLst>
                  <a:ext uri="{FF2B5EF4-FFF2-40B4-BE49-F238E27FC236}">
                    <a16:creationId xmlns:a16="http://schemas.microsoft.com/office/drawing/2014/main" id="{22F48620-196C-4C70-A887-D6977CF407E4}"/>
                  </a:ext>
                </a:extLst>
              </p:cNvPr>
              <p:cNvSpPr txBox="1"/>
              <p:nvPr/>
            </p:nvSpPr>
            <p:spPr>
              <a:xfrm>
                <a:off x="3339492" y="2398075"/>
                <a:ext cx="590931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สุรินทร์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00" name="TextBox 228">
                <a:extLst>
                  <a:ext uri="{FF2B5EF4-FFF2-40B4-BE49-F238E27FC236}">
                    <a16:creationId xmlns:a16="http://schemas.microsoft.com/office/drawing/2014/main" id="{97E88239-FB4A-42B4-9B92-DD547EE8B956}"/>
                  </a:ext>
                </a:extLst>
              </p:cNvPr>
              <p:cNvSpPr txBox="1"/>
              <p:nvPr/>
            </p:nvSpPr>
            <p:spPr>
              <a:xfrm>
                <a:off x="1501806" y="1576732"/>
                <a:ext cx="440889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ตาก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315" name="TextBox 190">
                <a:extLst>
                  <a:ext uri="{FF2B5EF4-FFF2-40B4-BE49-F238E27FC236}">
                    <a16:creationId xmlns:a16="http://schemas.microsoft.com/office/drawing/2014/main" id="{CC214794-E521-45AF-92B7-4CAFC32F70B4}"/>
                  </a:ext>
                </a:extLst>
              </p:cNvPr>
              <p:cNvSpPr txBox="1"/>
              <p:nvPr/>
            </p:nvSpPr>
            <p:spPr>
              <a:xfrm>
                <a:off x="1778169" y="1446235"/>
                <a:ext cx="589008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สุโขทัย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373" name="TextBox 190">
                <a:extLst>
                  <a:ext uri="{FF2B5EF4-FFF2-40B4-BE49-F238E27FC236}">
                    <a16:creationId xmlns:a16="http://schemas.microsoft.com/office/drawing/2014/main" id="{55488429-9809-4006-8E24-FAF65AE5E1AC}"/>
                  </a:ext>
                </a:extLst>
              </p:cNvPr>
              <p:cNvSpPr txBox="1"/>
              <p:nvPr/>
            </p:nvSpPr>
            <p:spPr>
              <a:xfrm>
                <a:off x="2075826" y="1572490"/>
                <a:ext cx="721736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พิษณุโลก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374" name="TextBox 198">
                <a:extLst>
                  <a:ext uri="{FF2B5EF4-FFF2-40B4-BE49-F238E27FC236}">
                    <a16:creationId xmlns:a16="http://schemas.microsoft.com/office/drawing/2014/main" id="{F0864FC6-D691-4F0E-8EA7-F179AAC647FF}"/>
                  </a:ext>
                </a:extLst>
              </p:cNvPr>
              <p:cNvSpPr txBox="1"/>
              <p:nvPr/>
            </p:nvSpPr>
            <p:spPr>
              <a:xfrm>
                <a:off x="3069941" y="2545942"/>
                <a:ext cx="589008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บุรีรัมย์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375" name="TextBox 190">
                <a:extLst>
                  <a:ext uri="{FF2B5EF4-FFF2-40B4-BE49-F238E27FC236}">
                    <a16:creationId xmlns:a16="http://schemas.microsoft.com/office/drawing/2014/main" id="{9B24DC84-12A1-4406-9C87-61FCD46DAA22}"/>
                  </a:ext>
                </a:extLst>
              </p:cNvPr>
              <p:cNvSpPr txBox="1"/>
              <p:nvPr/>
            </p:nvSpPr>
            <p:spPr>
              <a:xfrm>
                <a:off x="1497800" y="2329582"/>
                <a:ext cx="685188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อุทัยธานี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376" name="TextBox 268">
                <a:extLst>
                  <a:ext uri="{FF2B5EF4-FFF2-40B4-BE49-F238E27FC236}">
                    <a16:creationId xmlns:a16="http://schemas.microsoft.com/office/drawing/2014/main" id="{E103EBF4-DA4A-4177-BEE5-84CF534D7E79}"/>
                  </a:ext>
                </a:extLst>
              </p:cNvPr>
              <p:cNvSpPr txBox="1"/>
              <p:nvPr/>
            </p:nvSpPr>
            <p:spPr>
              <a:xfrm>
                <a:off x="2426047" y="3055446"/>
                <a:ext cx="789062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ฉะเชิงเทรา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35" name="TextBox 190">
                <a:extLst>
                  <a:ext uri="{FF2B5EF4-FFF2-40B4-BE49-F238E27FC236}">
                    <a16:creationId xmlns:a16="http://schemas.microsoft.com/office/drawing/2014/main" id="{85160F1F-F57C-4342-B91C-93D89054CC49}"/>
                  </a:ext>
                </a:extLst>
              </p:cNvPr>
              <p:cNvSpPr txBox="1"/>
              <p:nvPr/>
            </p:nvSpPr>
            <p:spPr>
              <a:xfrm>
                <a:off x="2359679" y="1729850"/>
                <a:ext cx="744819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เพชรบูรณ์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36" name="TextBox 271">
                <a:extLst>
                  <a:ext uri="{FF2B5EF4-FFF2-40B4-BE49-F238E27FC236}">
                    <a16:creationId xmlns:a16="http://schemas.microsoft.com/office/drawing/2014/main" id="{744BC977-FB2D-4268-8D28-1AD5C4721AF6}"/>
                  </a:ext>
                </a:extLst>
              </p:cNvPr>
              <p:cNvSpPr txBox="1"/>
              <p:nvPr/>
            </p:nvSpPr>
            <p:spPr>
              <a:xfrm>
                <a:off x="3426262" y="1736590"/>
                <a:ext cx="690959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กาฬสินธุ์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37" name="TextBox 271">
                <a:extLst>
                  <a:ext uri="{FF2B5EF4-FFF2-40B4-BE49-F238E27FC236}">
                    <a16:creationId xmlns:a16="http://schemas.microsoft.com/office/drawing/2014/main" id="{739ED6CC-3ED8-459F-8EA0-D68CA0BCCAEA}"/>
                  </a:ext>
                </a:extLst>
              </p:cNvPr>
              <p:cNvSpPr txBox="1"/>
              <p:nvPr/>
            </p:nvSpPr>
            <p:spPr>
              <a:xfrm>
                <a:off x="2924751" y="1759798"/>
                <a:ext cx="706347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ขอนแก่น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38" name="TextBox 271">
                <a:extLst>
                  <a:ext uri="{FF2B5EF4-FFF2-40B4-BE49-F238E27FC236}">
                    <a16:creationId xmlns:a16="http://schemas.microsoft.com/office/drawing/2014/main" id="{62E1FC06-96DD-4B53-8D6D-4A60E3CA1588}"/>
                  </a:ext>
                </a:extLst>
              </p:cNvPr>
              <p:cNvSpPr txBox="1"/>
              <p:nvPr/>
            </p:nvSpPr>
            <p:spPr>
              <a:xfrm>
                <a:off x="2067514" y="1920208"/>
                <a:ext cx="525528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พิจิตร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42" name="TextBox 441">
                <a:extLst>
                  <a:ext uri="{FF2B5EF4-FFF2-40B4-BE49-F238E27FC236}">
                    <a16:creationId xmlns:a16="http://schemas.microsoft.com/office/drawing/2014/main" id="{44B8EBC6-7C25-4194-89DA-D583C6AEE8F3}"/>
                  </a:ext>
                </a:extLst>
              </p:cNvPr>
              <p:cNvSpPr txBox="1"/>
              <p:nvPr/>
            </p:nvSpPr>
            <p:spPr>
              <a:xfrm>
                <a:off x="2188536" y="2944192"/>
                <a:ext cx="292773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43" name="TextBox 442">
                <a:extLst>
                  <a:ext uri="{FF2B5EF4-FFF2-40B4-BE49-F238E27FC236}">
                    <a16:creationId xmlns:a16="http://schemas.microsoft.com/office/drawing/2014/main" id="{ACF25453-E33A-4EC4-B3FE-101936DBDEED}"/>
                  </a:ext>
                </a:extLst>
              </p:cNvPr>
              <p:cNvSpPr txBox="1"/>
              <p:nvPr/>
            </p:nvSpPr>
            <p:spPr>
              <a:xfrm>
                <a:off x="2317699" y="2877787"/>
                <a:ext cx="296621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46" name="TextBox 270">
                <a:extLst>
                  <a:ext uri="{FF2B5EF4-FFF2-40B4-BE49-F238E27FC236}">
                    <a16:creationId xmlns:a16="http://schemas.microsoft.com/office/drawing/2014/main" id="{70A43D9B-3CCA-4B5E-8138-220DEAE18443}"/>
                  </a:ext>
                </a:extLst>
              </p:cNvPr>
              <p:cNvSpPr txBox="1"/>
              <p:nvPr/>
            </p:nvSpPr>
            <p:spPr>
              <a:xfrm>
                <a:off x="2365885" y="6178086"/>
                <a:ext cx="496675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ยะลา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47" name="TextBox 274">
                <a:extLst>
                  <a:ext uri="{FF2B5EF4-FFF2-40B4-BE49-F238E27FC236}">
                    <a16:creationId xmlns:a16="http://schemas.microsoft.com/office/drawing/2014/main" id="{6A900BA0-424B-4C2C-9DD4-A1301F762EBE}"/>
                  </a:ext>
                </a:extLst>
              </p:cNvPr>
              <p:cNvSpPr txBox="1"/>
              <p:nvPr/>
            </p:nvSpPr>
            <p:spPr>
              <a:xfrm>
                <a:off x="1742082" y="5332625"/>
                <a:ext cx="1058367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นครศรีธรรมราช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48" name="TextBox 274">
                <a:extLst>
                  <a:ext uri="{FF2B5EF4-FFF2-40B4-BE49-F238E27FC236}">
                    <a16:creationId xmlns:a16="http://schemas.microsoft.com/office/drawing/2014/main" id="{DABB5320-3AF4-467D-A371-2795FF724C71}"/>
                  </a:ext>
                </a:extLst>
              </p:cNvPr>
              <p:cNvSpPr txBox="1"/>
              <p:nvPr/>
            </p:nvSpPr>
            <p:spPr>
              <a:xfrm>
                <a:off x="1599646" y="4315238"/>
                <a:ext cx="531300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ชุมพร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92" name="TextBox 271">
                <a:extLst>
                  <a:ext uri="{FF2B5EF4-FFF2-40B4-BE49-F238E27FC236}">
                    <a16:creationId xmlns:a16="http://schemas.microsoft.com/office/drawing/2014/main" id="{9B811A4C-C239-46D3-95A4-3A3A390F61E0}"/>
                  </a:ext>
                </a:extLst>
              </p:cNvPr>
              <p:cNvSpPr txBox="1"/>
              <p:nvPr/>
            </p:nvSpPr>
            <p:spPr>
              <a:xfrm>
                <a:off x="3937413" y="2093000"/>
                <a:ext cx="852541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อำนาจเจริญ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93" name="TextBox 268">
                <a:extLst>
                  <a:ext uri="{FF2B5EF4-FFF2-40B4-BE49-F238E27FC236}">
                    <a16:creationId xmlns:a16="http://schemas.microsoft.com/office/drawing/2014/main" id="{3EA66F58-719C-40A5-8D82-F6CE4C2A7977}"/>
                  </a:ext>
                </a:extLst>
              </p:cNvPr>
              <p:cNvSpPr txBox="1"/>
              <p:nvPr/>
            </p:nvSpPr>
            <p:spPr>
              <a:xfrm>
                <a:off x="2432578" y="3393822"/>
                <a:ext cx="562077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ระยอง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9552E57-9D0C-41AF-B8D1-7E97E63B19E2}"/>
                  </a:ext>
                </a:extLst>
              </p:cNvPr>
              <p:cNvSpPr txBox="1"/>
              <p:nvPr/>
            </p:nvSpPr>
            <p:spPr>
              <a:xfrm>
                <a:off x="2135673" y="2496753"/>
                <a:ext cx="367793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</a:t>
                </a:r>
                <a:r>
                  <a:rPr lang="en-US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</a:t>
                </a:r>
              </a:p>
            </p:txBody>
          </p:sp>
          <p:sp>
            <p:nvSpPr>
              <p:cNvPr id="98" name="TextBox 228">
                <a:extLst>
                  <a:ext uri="{FF2B5EF4-FFF2-40B4-BE49-F238E27FC236}">
                    <a16:creationId xmlns:a16="http://schemas.microsoft.com/office/drawing/2014/main" id="{CDE23901-9A1A-424C-8BE5-BB0B449D4D46}"/>
                  </a:ext>
                </a:extLst>
              </p:cNvPr>
              <p:cNvSpPr txBox="1"/>
              <p:nvPr/>
            </p:nvSpPr>
            <p:spPr>
              <a:xfrm>
                <a:off x="1677069" y="3076855"/>
                <a:ext cx="558230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ราชบุรี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99" name="TextBox 270">
                <a:extLst>
                  <a:ext uri="{FF2B5EF4-FFF2-40B4-BE49-F238E27FC236}">
                    <a16:creationId xmlns:a16="http://schemas.microsoft.com/office/drawing/2014/main" id="{FDF26508-9F7F-4387-85E1-FE5861370F3C}"/>
                  </a:ext>
                </a:extLst>
              </p:cNvPr>
              <p:cNvSpPr txBox="1"/>
              <p:nvPr/>
            </p:nvSpPr>
            <p:spPr>
              <a:xfrm>
                <a:off x="1845495" y="5974800"/>
                <a:ext cx="454356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สตูล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00" name="TextBox 270">
                <a:extLst>
                  <a:ext uri="{FF2B5EF4-FFF2-40B4-BE49-F238E27FC236}">
                    <a16:creationId xmlns:a16="http://schemas.microsoft.com/office/drawing/2014/main" id="{9F1EA6A4-8653-4C2E-B1D9-CD41D17D26D5}"/>
                  </a:ext>
                </a:extLst>
              </p:cNvPr>
              <p:cNvSpPr txBox="1"/>
              <p:nvPr/>
            </p:nvSpPr>
            <p:spPr>
              <a:xfrm>
                <a:off x="2826845" y="3345339"/>
                <a:ext cx="608244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จันทบุรี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01" name="TextBox 239">
                <a:extLst>
                  <a:ext uri="{FF2B5EF4-FFF2-40B4-BE49-F238E27FC236}">
                    <a16:creationId xmlns:a16="http://schemas.microsoft.com/office/drawing/2014/main" id="{3B9C9A85-0B90-46B1-8E10-E02FE077D7E4}"/>
                  </a:ext>
                </a:extLst>
              </p:cNvPr>
              <p:cNvSpPr txBox="1"/>
              <p:nvPr/>
            </p:nvSpPr>
            <p:spPr>
              <a:xfrm>
                <a:off x="3847139" y="1384497"/>
                <a:ext cx="712118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นครพนม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02" name="TextBox 239">
                <a:extLst>
                  <a:ext uri="{FF2B5EF4-FFF2-40B4-BE49-F238E27FC236}">
                    <a16:creationId xmlns:a16="http://schemas.microsoft.com/office/drawing/2014/main" id="{C0D60B9D-6C52-45BE-BDB4-55658CDDDCEE}"/>
                  </a:ext>
                </a:extLst>
              </p:cNvPr>
              <p:cNvSpPr txBox="1"/>
              <p:nvPr/>
            </p:nvSpPr>
            <p:spPr>
              <a:xfrm>
                <a:off x="2867601" y="1600186"/>
                <a:ext cx="715965" cy="21844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583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หนองบัวลำภู</a:t>
                </a:r>
                <a:endParaRPr lang="en-US" sz="583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03" name="TextBox 270">
                <a:extLst>
                  <a:ext uri="{FF2B5EF4-FFF2-40B4-BE49-F238E27FC236}">
                    <a16:creationId xmlns:a16="http://schemas.microsoft.com/office/drawing/2014/main" id="{66AAC334-E973-48D2-A80A-1E3D451D1E18}"/>
                  </a:ext>
                </a:extLst>
              </p:cNvPr>
              <p:cNvSpPr txBox="1"/>
              <p:nvPr/>
            </p:nvSpPr>
            <p:spPr>
              <a:xfrm>
                <a:off x="1996827" y="5681529"/>
                <a:ext cx="540917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พัทลุง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04" name="TextBox 271">
                <a:extLst>
                  <a:ext uri="{FF2B5EF4-FFF2-40B4-BE49-F238E27FC236}">
                    <a16:creationId xmlns:a16="http://schemas.microsoft.com/office/drawing/2014/main" id="{0801F37F-F28F-4D89-AF28-AD9F7729E078}"/>
                  </a:ext>
                </a:extLst>
              </p:cNvPr>
              <p:cNvSpPr txBox="1"/>
              <p:nvPr/>
            </p:nvSpPr>
            <p:spPr>
              <a:xfrm>
                <a:off x="3433520" y="2191072"/>
                <a:ext cx="567847" cy="23398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6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ร้อยเอ็ด</a:t>
                </a:r>
                <a:endParaRPr lang="en-US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9DAA5F4-9E9A-477E-B9F3-AED172124AC6}"/>
                  </a:ext>
                </a:extLst>
              </p:cNvPr>
              <p:cNvSpPr txBox="1"/>
              <p:nvPr/>
            </p:nvSpPr>
            <p:spPr>
              <a:xfrm>
                <a:off x="2071515" y="3110172"/>
                <a:ext cx="362023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</a:t>
                </a:r>
                <a:r>
                  <a:rPr lang="en-US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</a:t>
                </a:r>
              </a:p>
            </p:txBody>
          </p:sp>
          <p:sp>
            <p:nvSpPr>
              <p:cNvPr id="110" name="TextBox 272">
                <a:extLst>
                  <a:ext uri="{FF2B5EF4-FFF2-40B4-BE49-F238E27FC236}">
                    <a16:creationId xmlns:a16="http://schemas.microsoft.com/office/drawing/2014/main" id="{3BC6705E-8D72-4B8D-BF69-3C4C2BAD2B93}"/>
                  </a:ext>
                </a:extLst>
              </p:cNvPr>
              <p:cNvSpPr txBox="1"/>
              <p:nvPr/>
            </p:nvSpPr>
            <p:spPr>
              <a:xfrm>
                <a:off x="3587952" y="2625792"/>
                <a:ext cx="714042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ศรีสะเกษ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12" name="TextBox 200">
                <a:extLst>
                  <a:ext uri="{FF2B5EF4-FFF2-40B4-BE49-F238E27FC236}">
                    <a16:creationId xmlns:a16="http://schemas.microsoft.com/office/drawing/2014/main" id="{7DFD3D10-D562-41E9-8381-B02883A3DDDC}"/>
                  </a:ext>
                </a:extLst>
              </p:cNvPr>
              <p:cNvSpPr txBox="1"/>
              <p:nvPr/>
            </p:nvSpPr>
            <p:spPr>
              <a:xfrm>
                <a:off x="1798228" y="2132649"/>
                <a:ext cx="789062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นครสวรรค์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ED587346-C0C3-439E-9E57-6B71EBBF8327}"/>
                  </a:ext>
                </a:extLst>
              </p:cNvPr>
              <p:cNvSpPr txBox="1"/>
              <p:nvPr/>
            </p:nvSpPr>
            <p:spPr>
              <a:xfrm>
                <a:off x="2307977" y="3003892"/>
                <a:ext cx="287001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22" name="TextBox 194">
              <a:extLst>
                <a:ext uri="{FF2B5EF4-FFF2-40B4-BE49-F238E27FC236}">
                  <a16:creationId xmlns:a16="http://schemas.microsoft.com/office/drawing/2014/main" id="{AF711DDA-1F18-45AD-A713-00094BF5099C}"/>
                </a:ext>
              </a:extLst>
            </p:cNvPr>
            <p:cNvSpPr txBox="1"/>
            <p:nvPr/>
          </p:nvSpPr>
          <p:spPr>
            <a:xfrm>
              <a:off x="4490773" y="4063047"/>
              <a:ext cx="648640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อ่างทอง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5A57033-1BD5-4474-9EA9-5F79A52A49BB}"/>
                </a:ext>
              </a:extLst>
            </p:cNvPr>
            <p:cNvSpPr txBox="1"/>
            <p:nvPr/>
          </p:nvSpPr>
          <p:spPr>
            <a:xfrm>
              <a:off x="4212807" y="4063047"/>
              <a:ext cx="300468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90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9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24" name="Google Shape;246;p33">
              <a:extLst>
                <a:ext uri="{FF2B5EF4-FFF2-40B4-BE49-F238E27FC236}">
                  <a16:creationId xmlns:a16="http://schemas.microsoft.com/office/drawing/2014/main" id="{F4A913C4-6F9F-47B9-80A5-02D6D721DFFA}"/>
                </a:ext>
              </a:extLst>
            </p:cNvPr>
            <p:cNvSpPr/>
            <p:nvPr/>
          </p:nvSpPr>
          <p:spPr>
            <a:xfrm>
              <a:off x="4187556" y="4024083"/>
              <a:ext cx="313102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 b="1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25" name="Google Shape;246;p33">
              <a:extLst>
                <a:ext uri="{FF2B5EF4-FFF2-40B4-BE49-F238E27FC236}">
                  <a16:creationId xmlns:a16="http://schemas.microsoft.com/office/drawing/2014/main" id="{BFD5E203-1787-4986-BB3E-884420E408DA}"/>
                </a:ext>
              </a:extLst>
            </p:cNvPr>
            <p:cNvSpPr/>
            <p:nvPr/>
          </p:nvSpPr>
          <p:spPr>
            <a:xfrm>
              <a:off x="3129142" y="4016323"/>
              <a:ext cx="304760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rgbClr val="E84E40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65EDE88-B567-482F-9C18-25E8A4DE9DEF}"/>
                </a:ext>
              </a:extLst>
            </p:cNvPr>
            <p:cNvSpPr txBox="1"/>
            <p:nvPr/>
          </p:nvSpPr>
          <p:spPr>
            <a:xfrm>
              <a:off x="3164011" y="4051116"/>
              <a:ext cx="294696" cy="2769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27" name="TextBox 194">
              <a:extLst>
                <a:ext uri="{FF2B5EF4-FFF2-40B4-BE49-F238E27FC236}">
                  <a16:creationId xmlns:a16="http://schemas.microsoft.com/office/drawing/2014/main" id="{96124E49-67F7-4920-BEDC-7BD908D15690}"/>
                </a:ext>
              </a:extLst>
            </p:cNvPr>
            <p:cNvSpPr txBox="1"/>
            <p:nvPr/>
          </p:nvSpPr>
          <p:spPr>
            <a:xfrm>
              <a:off x="3376728" y="4045482"/>
              <a:ext cx="717889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กรุงเทพฯ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28" name="Google Shape;246;p33">
              <a:extLst>
                <a:ext uri="{FF2B5EF4-FFF2-40B4-BE49-F238E27FC236}">
                  <a16:creationId xmlns:a16="http://schemas.microsoft.com/office/drawing/2014/main" id="{3FBA3462-09CC-416F-9DB8-510108E36A62}"/>
                </a:ext>
              </a:extLst>
            </p:cNvPr>
            <p:cNvSpPr/>
            <p:nvPr/>
          </p:nvSpPr>
          <p:spPr>
            <a:xfrm>
              <a:off x="4194247" y="4447203"/>
              <a:ext cx="313102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29" name="Google Shape;246;p33">
              <a:extLst>
                <a:ext uri="{FF2B5EF4-FFF2-40B4-BE49-F238E27FC236}">
                  <a16:creationId xmlns:a16="http://schemas.microsoft.com/office/drawing/2014/main" id="{C29A924A-871E-4245-B8F4-84091CB5B79C}"/>
                </a:ext>
              </a:extLst>
            </p:cNvPr>
            <p:cNvSpPr/>
            <p:nvPr/>
          </p:nvSpPr>
          <p:spPr>
            <a:xfrm>
              <a:off x="3121414" y="4422734"/>
              <a:ext cx="304760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rgbClr val="E84E40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30" name="TextBox 194">
              <a:extLst>
                <a:ext uri="{FF2B5EF4-FFF2-40B4-BE49-F238E27FC236}">
                  <a16:creationId xmlns:a16="http://schemas.microsoft.com/office/drawing/2014/main" id="{F5345183-8FF4-4DFF-BBF1-BC88489F4D85}"/>
                </a:ext>
              </a:extLst>
            </p:cNvPr>
            <p:cNvSpPr txBox="1"/>
            <p:nvPr/>
          </p:nvSpPr>
          <p:spPr>
            <a:xfrm>
              <a:off x="4502646" y="4490943"/>
              <a:ext cx="592855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อยุธยา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1" name="TextBox 194">
              <a:extLst>
                <a:ext uri="{FF2B5EF4-FFF2-40B4-BE49-F238E27FC236}">
                  <a16:creationId xmlns:a16="http://schemas.microsoft.com/office/drawing/2014/main" id="{C9FB25FF-A21C-40A4-8976-AF7D6951640C}"/>
                </a:ext>
              </a:extLst>
            </p:cNvPr>
            <p:cNvSpPr txBox="1"/>
            <p:nvPr/>
          </p:nvSpPr>
          <p:spPr>
            <a:xfrm>
              <a:off x="3396798" y="4458037"/>
              <a:ext cx="625556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นนทบุรี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B0C4052D-D7A1-40B3-A896-13A61443B8F9}"/>
                </a:ext>
              </a:extLst>
            </p:cNvPr>
            <p:cNvSpPr txBox="1"/>
            <p:nvPr/>
          </p:nvSpPr>
          <p:spPr>
            <a:xfrm>
              <a:off x="4180380" y="4483813"/>
              <a:ext cx="352404" cy="25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r>
                <a: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05BC2B5D-168B-448C-865C-38B028E4B9E3}"/>
                </a:ext>
              </a:extLst>
            </p:cNvPr>
            <p:cNvSpPr txBox="1"/>
            <p:nvPr/>
          </p:nvSpPr>
          <p:spPr>
            <a:xfrm>
              <a:off x="3149123" y="4460805"/>
              <a:ext cx="300468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4" name="Google Shape;246;p33">
              <a:extLst>
                <a:ext uri="{FF2B5EF4-FFF2-40B4-BE49-F238E27FC236}">
                  <a16:creationId xmlns:a16="http://schemas.microsoft.com/office/drawing/2014/main" id="{2552BF02-B920-45EC-80FD-27FEA74BFFB4}"/>
                </a:ext>
              </a:extLst>
            </p:cNvPr>
            <p:cNvSpPr/>
            <p:nvPr/>
          </p:nvSpPr>
          <p:spPr>
            <a:xfrm>
              <a:off x="4158016" y="5305043"/>
              <a:ext cx="313102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35" name="TextBox 194">
              <a:extLst>
                <a:ext uri="{FF2B5EF4-FFF2-40B4-BE49-F238E27FC236}">
                  <a16:creationId xmlns:a16="http://schemas.microsoft.com/office/drawing/2014/main" id="{830E0678-B89A-47C7-B200-326704C3F5D4}"/>
                </a:ext>
              </a:extLst>
            </p:cNvPr>
            <p:cNvSpPr txBox="1"/>
            <p:nvPr/>
          </p:nvSpPr>
          <p:spPr>
            <a:xfrm>
              <a:off x="4433082" y="5369174"/>
              <a:ext cx="75443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นครนายก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C145395-CA1F-4664-87A1-3AB109CCE4B4}"/>
                </a:ext>
              </a:extLst>
            </p:cNvPr>
            <p:cNvSpPr txBox="1"/>
            <p:nvPr/>
          </p:nvSpPr>
          <p:spPr>
            <a:xfrm>
              <a:off x="4156364" y="5335553"/>
              <a:ext cx="38886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r>
                <a:rPr lang="en-US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</a:t>
              </a:r>
            </a:p>
          </p:txBody>
        </p:sp>
        <p:sp>
          <p:nvSpPr>
            <p:cNvPr id="137" name="Google Shape;246;p33">
              <a:extLst>
                <a:ext uri="{FF2B5EF4-FFF2-40B4-BE49-F238E27FC236}">
                  <a16:creationId xmlns:a16="http://schemas.microsoft.com/office/drawing/2014/main" id="{05DC2F4C-E223-430E-9FE3-AC0EFB7356E6}"/>
                </a:ext>
              </a:extLst>
            </p:cNvPr>
            <p:cNvSpPr/>
            <p:nvPr/>
          </p:nvSpPr>
          <p:spPr>
            <a:xfrm>
              <a:off x="3139261" y="4842393"/>
              <a:ext cx="304760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rgbClr val="E84E40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D6E5F7A-2488-4A2F-8245-6C6B2C81DBC1}"/>
                </a:ext>
              </a:extLst>
            </p:cNvPr>
            <p:cNvSpPr txBox="1"/>
            <p:nvPr/>
          </p:nvSpPr>
          <p:spPr>
            <a:xfrm>
              <a:off x="3162463" y="4867217"/>
              <a:ext cx="306238" cy="2769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9" name="TextBox 194">
              <a:extLst>
                <a:ext uri="{FF2B5EF4-FFF2-40B4-BE49-F238E27FC236}">
                  <a16:creationId xmlns:a16="http://schemas.microsoft.com/office/drawing/2014/main" id="{5BC4748F-F9AA-4E48-9212-DB50D783BD71}"/>
                </a:ext>
              </a:extLst>
            </p:cNvPr>
            <p:cNvSpPr txBox="1"/>
            <p:nvPr/>
          </p:nvSpPr>
          <p:spPr>
            <a:xfrm>
              <a:off x="3386844" y="4871553"/>
              <a:ext cx="694806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ปทุมธานี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0" name="Google Shape;246;p33">
              <a:extLst>
                <a:ext uri="{FF2B5EF4-FFF2-40B4-BE49-F238E27FC236}">
                  <a16:creationId xmlns:a16="http://schemas.microsoft.com/office/drawing/2014/main" id="{24961E7D-2E7A-447B-9BA5-3C9EFA8AB6B3}"/>
                </a:ext>
              </a:extLst>
            </p:cNvPr>
            <p:cNvSpPr/>
            <p:nvPr/>
          </p:nvSpPr>
          <p:spPr>
            <a:xfrm>
              <a:off x="4164521" y="4865084"/>
              <a:ext cx="313102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9BB6273-D8E6-4A7C-BA63-CC6A42661095}"/>
                </a:ext>
              </a:extLst>
            </p:cNvPr>
            <p:cNvSpPr txBox="1"/>
            <p:nvPr/>
          </p:nvSpPr>
          <p:spPr>
            <a:xfrm>
              <a:off x="4132608" y="4878780"/>
              <a:ext cx="383182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r>
                <a:rPr lang="en-US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</a:p>
          </p:txBody>
        </p:sp>
        <p:sp>
          <p:nvSpPr>
            <p:cNvPr id="142" name="TextBox 194">
              <a:extLst>
                <a:ext uri="{FF2B5EF4-FFF2-40B4-BE49-F238E27FC236}">
                  <a16:creationId xmlns:a16="http://schemas.microsoft.com/office/drawing/2014/main" id="{BB41604A-59CC-4E8D-9549-00B381FF6F47}"/>
                </a:ext>
              </a:extLst>
            </p:cNvPr>
            <p:cNvSpPr txBox="1"/>
            <p:nvPr/>
          </p:nvSpPr>
          <p:spPr>
            <a:xfrm>
              <a:off x="4450995" y="4918787"/>
              <a:ext cx="948721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สมุทรสงคราม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3" name="Google Shape;246;p33">
              <a:extLst>
                <a:ext uri="{FF2B5EF4-FFF2-40B4-BE49-F238E27FC236}">
                  <a16:creationId xmlns:a16="http://schemas.microsoft.com/office/drawing/2014/main" id="{20E38DAD-FC76-4A9E-AF16-11B47F342766}"/>
                </a:ext>
              </a:extLst>
            </p:cNvPr>
            <p:cNvSpPr/>
            <p:nvPr/>
          </p:nvSpPr>
          <p:spPr>
            <a:xfrm>
              <a:off x="4167648" y="5732455"/>
              <a:ext cx="313102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44" name="TextBox 194">
              <a:extLst>
                <a:ext uri="{FF2B5EF4-FFF2-40B4-BE49-F238E27FC236}">
                  <a16:creationId xmlns:a16="http://schemas.microsoft.com/office/drawing/2014/main" id="{53ACB89E-75BE-4EED-867C-0A828B59904E}"/>
                </a:ext>
              </a:extLst>
            </p:cNvPr>
            <p:cNvSpPr txBox="1"/>
            <p:nvPr/>
          </p:nvSpPr>
          <p:spPr>
            <a:xfrm>
              <a:off x="4450995" y="5785858"/>
              <a:ext cx="590932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สิงห์บุรี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225FE06-6931-4E25-B2F6-2835ED755AB7}"/>
                </a:ext>
              </a:extLst>
            </p:cNvPr>
            <p:cNvSpPr txBox="1"/>
            <p:nvPr/>
          </p:nvSpPr>
          <p:spPr>
            <a:xfrm>
              <a:off x="4158161" y="5759554"/>
              <a:ext cx="385106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r>
                <a:rPr lang="en-US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</a:p>
          </p:txBody>
        </p:sp>
        <p:sp>
          <p:nvSpPr>
            <p:cNvPr id="146" name="Google Shape;246;p33">
              <a:extLst>
                <a:ext uri="{FF2B5EF4-FFF2-40B4-BE49-F238E27FC236}">
                  <a16:creationId xmlns:a16="http://schemas.microsoft.com/office/drawing/2014/main" id="{9F3731C9-5F0A-42BC-96DB-59121ABCF925}"/>
                </a:ext>
              </a:extLst>
            </p:cNvPr>
            <p:cNvSpPr/>
            <p:nvPr/>
          </p:nvSpPr>
          <p:spPr>
            <a:xfrm>
              <a:off x="3154556" y="5265855"/>
              <a:ext cx="304760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rgbClr val="E84E40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EA011A6-C957-4008-96AB-E5B36F31B6F1}"/>
                </a:ext>
              </a:extLst>
            </p:cNvPr>
            <p:cNvSpPr txBox="1"/>
            <p:nvPr/>
          </p:nvSpPr>
          <p:spPr>
            <a:xfrm>
              <a:off x="3137511" y="5314496"/>
              <a:ext cx="379334" cy="2769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r>
                <a:rPr lang="en-US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</a:t>
              </a:r>
            </a:p>
          </p:txBody>
        </p:sp>
        <p:sp>
          <p:nvSpPr>
            <p:cNvPr id="148" name="TextBox 194">
              <a:extLst>
                <a:ext uri="{FF2B5EF4-FFF2-40B4-BE49-F238E27FC236}">
                  <a16:creationId xmlns:a16="http://schemas.microsoft.com/office/drawing/2014/main" id="{1F762B8D-85C6-4349-A46F-180AACAFFE0F}"/>
                </a:ext>
              </a:extLst>
            </p:cNvPr>
            <p:cNvSpPr txBox="1"/>
            <p:nvPr/>
          </p:nvSpPr>
          <p:spPr>
            <a:xfrm>
              <a:off x="3387314" y="5289561"/>
              <a:ext cx="804451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สมุทรสาคร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7" name="TextBox 189">
              <a:extLst>
                <a:ext uri="{FF2B5EF4-FFF2-40B4-BE49-F238E27FC236}">
                  <a16:creationId xmlns:a16="http://schemas.microsoft.com/office/drawing/2014/main" id="{F6C35B3A-7081-42CD-8175-4F820B11367A}"/>
                </a:ext>
              </a:extLst>
            </p:cNvPr>
            <p:cNvSpPr txBox="1"/>
            <p:nvPr/>
          </p:nvSpPr>
          <p:spPr>
            <a:xfrm>
              <a:off x="2058405" y="617307"/>
              <a:ext cx="560153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พะเยา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8" name="TextBox 239">
              <a:extLst>
                <a:ext uri="{FF2B5EF4-FFF2-40B4-BE49-F238E27FC236}">
                  <a16:creationId xmlns:a16="http://schemas.microsoft.com/office/drawing/2014/main" id="{D220127B-EB88-45AB-B448-56164EFB93F0}"/>
                </a:ext>
              </a:extLst>
            </p:cNvPr>
            <p:cNvSpPr txBox="1"/>
            <p:nvPr/>
          </p:nvSpPr>
          <p:spPr>
            <a:xfrm>
              <a:off x="2991817" y="1167708"/>
              <a:ext cx="756361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หนองคาย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9" name="TextBox 271">
              <a:extLst>
                <a:ext uri="{FF2B5EF4-FFF2-40B4-BE49-F238E27FC236}">
                  <a16:creationId xmlns:a16="http://schemas.microsoft.com/office/drawing/2014/main" id="{467DDCB5-D244-41C4-8714-0BFC51617BAE}"/>
                </a:ext>
              </a:extLst>
            </p:cNvPr>
            <p:cNvSpPr txBox="1"/>
            <p:nvPr/>
          </p:nvSpPr>
          <p:spPr>
            <a:xfrm>
              <a:off x="3953742" y="1787896"/>
              <a:ext cx="729431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มุกดาหาร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1" name="TextBox 271">
              <a:extLst>
                <a:ext uri="{FF2B5EF4-FFF2-40B4-BE49-F238E27FC236}">
                  <a16:creationId xmlns:a16="http://schemas.microsoft.com/office/drawing/2014/main" id="{090BB1FF-A010-429E-B6AE-21FB1863E9EC}"/>
                </a:ext>
              </a:extLst>
            </p:cNvPr>
            <p:cNvSpPr txBox="1"/>
            <p:nvPr/>
          </p:nvSpPr>
          <p:spPr>
            <a:xfrm>
              <a:off x="3168530" y="1927411"/>
              <a:ext cx="760208" cy="23398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มหาสารคาม</a:t>
              </a:r>
              <a:endParaRPr lang="en-US" sz="667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3" name="TextBox 271">
              <a:extLst>
                <a:ext uri="{FF2B5EF4-FFF2-40B4-BE49-F238E27FC236}">
                  <a16:creationId xmlns:a16="http://schemas.microsoft.com/office/drawing/2014/main" id="{355BDF96-A2A1-4AFE-89E9-C9896E269C51}"/>
                </a:ext>
              </a:extLst>
            </p:cNvPr>
            <p:cNvSpPr txBox="1"/>
            <p:nvPr/>
          </p:nvSpPr>
          <p:spPr>
            <a:xfrm>
              <a:off x="3752355" y="1967222"/>
              <a:ext cx="504370" cy="23398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ยโสธร</a:t>
              </a:r>
              <a:endParaRPr lang="en-US" sz="667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8" name="TextBox 270">
              <a:extLst>
                <a:ext uri="{FF2B5EF4-FFF2-40B4-BE49-F238E27FC236}">
                  <a16:creationId xmlns:a16="http://schemas.microsoft.com/office/drawing/2014/main" id="{C254E4FE-80A4-4627-B29E-8422847952A7}"/>
                </a:ext>
              </a:extLst>
            </p:cNvPr>
            <p:cNvSpPr txBox="1"/>
            <p:nvPr/>
          </p:nvSpPr>
          <p:spPr>
            <a:xfrm>
              <a:off x="3029717" y="3592062"/>
              <a:ext cx="502445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ตราด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9" name="TextBox 198">
              <a:extLst>
                <a:ext uri="{FF2B5EF4-FFF2-40B4-BE49-F238E27FC236}">
                  <a16:creationId xmlns:a16="http://schemas.microsoft.com/office/drawing/2014/main" id="{8628FBFE-B0D6-4B05-8B22-ABD5D4D04868}"/>
                </a:ext>
              </a:extLst>
            </p:cNvPr>
            <p:cNvSpPr txBox="1"/>
            <p:nvPr/>
          </p:nvSpPr>
          <p:spPr>
            <a:xfrm>
              <a:off x="2337793" y="2387659"/>
              <a:ext cx="535147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ลพบุรี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CC132797-D81A-4A16-9776-BCE7288D3163}"/>
              </a:ext>
            </a:extLst>
          </p:cNvPr>
          <p:cNvSpPr/>
          <p:nvPr/>
        </p:nvSpPr>
        <p:spPr>
          <a:xfrm>
            <a:off x="6544789" y="4279818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22. มุกดาหาร       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8.40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457557BD-3D10-4C9D-820F-020B6EA7FF69}"/>
              </a:ext>
            </a:extLst>
          </p:cNvPr>
          <p:cNvSpPr/>
          <p:nvPr/>
        </p:nvSpPr>
        <p:spPr>
          <a:xfrm>
            <a:off x="8317391" y="1678105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26. ตราด                 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9.37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98684B98-7929-4034-B8E1-9D7B26EFE434}"/>
              </a:ext>
            </a:extLst>
          </p:cNvPr>
          <p:cNvSpPr/>
          <p:nvPr/>
        </p:nvSpPr>
        <p:spPr>
          <a:xfrm>
            <a:off x="8319927" y="2776105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29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ลพบุรี                9.54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D96DCD72-EBA5-42D7-BD91-797E761F8BE0}"/>
              </a:ext>
            </a:extLst>
          </p:cNvPr>
          <p:cNvSpPr/>
          <p:nvPr/>
        </p:nvSpPr>
        <p:spPr>
          <a:xfrm>
            <a:off x="8319927" y="3153733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30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มหาสารคาม     9.70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817E3861-7A8F-49E4-AC2B-2EDA18251646}"/>
              </a:ext>
            </a:extLst>
          </p:cNvPr>
          <p:cNvSpPr/>
          <p:nvPr/>
        </p:nvSpPr>
        <p:spPr>
          <a:xfrm>
            <a:off x="8309282" y="3524122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31</a:t>
            </a:r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พะเยา                9.77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B4CD236-CC8A-4B9A-9092-88CC4B51CB9C}"/>
              </a:ext>
            </a:extLst>
          </p:cNvPr>
          <p:cNvSpPr/>
          <p:nvPr/>
        </p:nvSpPr>
        <p:spPr>
          <a:xfrm>
            <a:off x="8315179" y="3886603"/>
            <a:ext cx="1710000" cy="31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 cmpd="sng">
            <a:solidFill>
              <a:srgbClr val="33691E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32. ยโสธร               9.82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61554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Box 309">
            <a:extLst>
              <a:ext uri="{FF2B5EF4-FFF2-40B4-BE49-F238E27FC236}">
                <a16:creationId xmlns:a16="http://schemas.microsoft.com/office/drawing/2014/main" id="{DBACCF46-71A4-4F98-A38C-1A0BF97B3D16}"/>
              </a:ext>
            </a:extLst>
          </p:cNvPr>
          <p:cNvSpPr txBox="1"/>
          <p:nvPr/>
        </p:nvSpPr>
        <p:spPr>
          <a:xfrm>
            <a:off x="4903319" y="66662"/>
            <a:ext cx="499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1600" b="1" dirty="0">
                <a:ln w="9525">
                  <a:noFill/>
                  <a:prstDash val="solid"/>
                </a:ln>
                <a:latin typeface="Chulabhorn Likit Text" panose="00000500000000000000" pitchFamily="50" charset="-34"/>
                <a:ea typeface="Noto Sans" panose="020B0502040504020204" pitchFamily="34"/>
                <a:cs typeface="Chulabhorn Likit Text" panose="00000500000000000000" pitchFamily="50" charset="-34"/>
              </a:rPr>
              <a:t>หนี้เกินกำหนดชำระคงเหลือมากที่สุด </a:t>
            </a:r>
            <a:r>
              <a:rPr lang="th-TH" sz="1600" b="1" dirty="0" smtClean="0">
                <a:ln w="9525">
                  <a:noFill/>
                  <a:prstDash val="solid"/>
                </a:ln>
                <a:latin typeface="Chulabhorn Likit Text" panose="00000500000000000000" pitchFamily="50" charset="-34"/>
                <a:ea typeface="Noto Sans" panose="020B0502040504020204" pitchFamily="34"/>
                <a:cs typeface="Chulabhorn Likit Text" panose="00000500000000000000" pitchFamily="50" charset="-34"/>
              </a:rPr>
              <a:t>20 </a:t>
            </a:r>
            <a:r>
              <a:rPr lang="th-TH" sz="1600" b="1" dirty="0">
                <a:ln w="9525">
                  <a:noFill/>
                  <a:prstDash val="solid"/>
                </a:ln>
                <a:latin typeface="Chulabhorn Likit Text" panose="00000500000000000000" pitchFamily="50" charset="-34"/>
                <a:ea typeface="Noto Sans" panose="020B0502040504020204" pitchFamily="34"/>
                <a:cs typeface="Chulabhorn Likit Text" panose="00000500000000000000" pitchFamily="50" charset="-34"/>
              </a:rPr>
              <a:t>อันดับแรก</a:t>
            </a:r>
            <a:endParaRPr lang="en-GB" sz="1600" b="1" dirty="0">
              <a:ln w="9525">
                <a:noFill/>
                <a:prstDash val="solid"/>
              </a:ln>
              <a:latin typeface="Chulabhorn Likit Text" panose="00000500000000000000" pitchFamily="50" charset="-34"/>
              <a:ea typeface="Noto Sans" panose="020B0502040504020204" pitchFamily="34"/>
              <a:cs typeface="Chulabhorn Likit Text" panose="00000500000000000000" pitchFamily="50" charset="-34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28974180-6070-44BD-AC14-CCCE448CDEE1}"/>
              </a:ext>
            </a:extLst>
          </p:cNvPr>
          <p:cNvSpPr/>
          <p:nvPr/>
        </p:nvSpPr>
        <p:spPr>
          <a:xfrm>
            <a:off x="4787881" y="818824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นนทบุรี	      </a:t>
            </a:r>
            <a:r>
              <a:rPr lang="th-TH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28.64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0933F02F-A3F8-494E-9FF5-B6D135377883}"/>
              </a:ext>
            </a:extLst>
          </p:cNvPr>
          <p:cNvSpPr/>
          <p:nvPr/>
        </p:nvSpPr>
        <p:spPr>
          <a:xfrm>
            <a:off x="4781955" y="1195823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ปทุมธานี               </a:t>
            </a:r>
            <a:r>
              <a:rPr lang="th-TH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26.06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4FE5A391-DBB6-4DDB-8095-9B9D563C4A95}"/>
              </a:ext>
            </a:extLst>
          </p:cNvPr>
          <p:cNvSpPr/>
          <p:nvPr/>
        </p:nvSpPr>
        <p:spPr>
          <a:xfrm>
            <a:off x="4775784" y="1577118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ฉะเชิงเทรา            </a:t>
            </a:r>
            <a:r>
              <a:rPr lang="th-TH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25.64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3FFE8F4D-AB84-41AA-95CC-5887B3C251B1}"/>
              </a:ext>
            </a:extLst>
          </p:cNvPr>
          <p:cNvSpPr/>
          <p:nvPr/>
        </p:nvSpPr>
        <p:spPr>
          <a:xfrm>
            <a:off x="4781955" y="1957843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 สุราษฏร์ธานี         </a:t>
            </a:r>
            <a:r>
              <a:rPr lang="th-TH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24.02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D55F9375-7B34-46F4-AB8B-FA005F5ED7F8}"/>
              </a:ext>
            </a:extLst>
          </p:cNvPr>
          <p:cNvSpPr/>
          <p:nvPr/>
        </p:nvSpPr>
        <p:spPr>
          <a:xfrm>
            <a:off x="6557223" y="445252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0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8. นครศรีธรรมราช    </a:t>
            </a:r>
            <a:r>
              <a:rPr lang="th-TH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22.75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2A259952-148A-42F3-AFE5-1717ED7D795E}"/>
              </a:ext>
            </a:extLst>
          </p:cNvPr>
          <p:cNvSpPr/>
          <p:nvPr/>
        </p:nvSpPr>
        <p:spPr>
          <a:xfrm>
            <a:off x="6557223" y="815677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9. นครพนม              </a:t>
            </a:r>
            <a:r>
              <a:rPr lang="th-TH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20.97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6756F16-0119-4E12-9808-FFC8CC88F427}"/>
              </a:ext>
            </a:extLst>
          </p:cNvPr>
          <p:cNvSpPr/>
          <p:nvPr/>
        </p:nvSpPr>
        <p:spPr>
          <a:xfrm>
            <a:off x="6554137" y="2707622"/>
            <a:ext cx="1710000" cy="297443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14. หนองบัวลำภู       </a:t>
            </a:r>
            <a:r>
              <a:rPr lang="th-TH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19.24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A568B1DC-B20B-49F5-976F-EA1175ADD48C}"/>
              </a:ext>
            </a:extLst>
          </p:cNvPr>
          <p:cNvSpPr/>
          <p:nvPr/>
        </p:nvSpPr>
        <p:spPr>
          <a:xfrm>
            <a:off x="6545482" y="1185617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10. บึงกาฬ               </a:t>
            </a:r>
            <a:r>
              <a:rPr lang="th-TH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20.95</a:t>
            </a:r>
            <a:endParaRPr lang="th-TH" sz="10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9C20FBB0-5367-45F1-99E8-E5864753B0C9}"/>
              </a:ext>
            </a:extLst>
          </p:cNvPr>
          <p:cNvSpPr/>
          <p:nvPr/>
        </p:nvSpPr>
        <p:spPr>
          <a:xfrm>
            <a:off x="8332490" y="441001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15. ชุมพร                  </a:t>
            </a:r>
            <a:r>
              <a:rPr lang="th-TH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19.02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78B7DE45-8693-4028-87D4-0B26B1B3F932}"/>
              </a:ext>
            </a:extLst>
          </p:cNvPr>
          <p:cNvSpPr/>
          <p:nvPr/>
        </p:nvSpPr>
        <p:spPr>
          <a:xfrm>
            <a:off x="8349497" y="818215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16. สมุทรสาคร          </a:t>
            </a:r>
            <a:r>
              <a:rPr lang="th-TH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18.35</a:t>
            </a:r>
            <a:endParaRPr lang="th-TH" sz="10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9" name="Rectangle: Rounded Corners 420">
            <a:extLst>
              <a:ext uri="{FF2B5EF4-FFF2-40B4-BE49-F238E27FC236}">
                <a16:creationId xmlns:a16="http://schemas.microsoft.com/office/drawing/2014/main" id="{F8671A55-510B-43B1-B69A-4A12F62B9EEF}"/>
              </a:ext>
            </a:extLst>
          </p:cNvPr>
          <p:cNvSpPr/>
          <p:nvPr/>
        </p:nvSpPr>
        <p:spPr>
          <a:xfrm>
            <a:off x="6554137" y="1949038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12. ร้อยเอ็ด               </a:t>
            </a:r>
            <a:r>
              <a:rPr lang="th-TH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20.52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0" name="Rectangle: Rounded Corners 420">
            <a:extLst>
              <a:ext uri="{FF2B5EF4-FFF2-40B4-BE49-F238E27FC236}">
                <a16:creationId xmlns:a16="http://schemas.microsoft.com/office/drawing/2014/main" id="{F5DB57D5-3A50-4589-9CF7-5E9B8C4E4028}"/>
              </a:ext>
            </a:extLst>
          </p:cNvPr>
          <p:cNvSpPr/>
          <p:nvPr/>
        </p:nvSpPr>
        <p:spPr>
          <a:xfrm>
            <a:off x="6554137" y="2328401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13. จันทบุรี                </a:t>
            </a:r>
            <a:r>
              <a:rPr lang="th-TH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19.53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1" name="Rectangle: Rounded Corners 420">
            <a:extLst>
              <a:ext uri="{FF2B5EF4-FFF2-40B4-BE49-F238E27FC236}">
                <a16:creationId xmlns:a16="http://schemas.microsoft.com/office/drawing/2014/main" id="{8876AECC-B961-413F-9E90-7E383B22A5DA}"/>
              </a:ext>
            </a:extLst>
          </p:cNvPr>
          <p:cNvSpPr/>
          <p:nvPr/>
        </p:nvSpPr>
        <p:spPr>
          <a:xfrm>
            <a:off x="4775784" y="2333789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0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6. เลย 	             </a:t>
            </a:r>
            <a:r>
              <a:rPr lang="th-TH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23.41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2" name="Rectangle: Rounded Corners 420">
            <a:extLst>
              <a:ext uri="{FF2B5EF4-FFF2-40B4-BE49-F238E27FC236}">
                <a16:creationId xmlns:a16="http://schemas.microsoft.com/office/drawing/2014/main" id="{CA471F3E-56E1-4E63-BBED-B5F8C622C11C}"/>
              </a:ext>
            </a:extLst>
          </p:cNvPr>
          <p:cNvSpPr/>
          <p:nvPr/>
        </p:nvSpPr>
        <p:spPr>
          <a:xfrm>
            <a:off x="8349497" y="1190066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17. พัทลุง                  </a:t>
            </a:r>
            <a:r>
              <a:rPr lang="th-TH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17.94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33" name="Rectangle: Rounded Corners 420">
            <a:extLst>
              <a:ext uri="{FF2B5EF4-FFF2-40B4-BE49-F238E27FC236}">
                <a16:creationId xmlns:a16="http://schemas.microsoft.com/office/drawing/2014/main" id="{80B8E962-CF8E-47A0-8D7F-6AC395C73EB4}"/>
              </a:ext>
            </a:extLst>
          </p:cNvPr>
          <p:cNvSpPr/>
          <p:nvPr/>
        </p:nvSpPr>
        <p:spPr>
          <a:xfrm>
            <a:off x="4775784" y="2707622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7. อุดรธานี                </a:t>
            </a:r>
            <a:r>
              <a:rPr lang="th-TH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22.83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34" name="Rectangle: Rounded Corners 420">
            <a:extLst>
              <a:ext uri="{FF2B5EF4-FFF2-40B4-BE49-F238E27FC236}">
                <a16:creationId xmlns:a16="http://schemas.microsoft.com/office/drawing/2014/main" id="{687102BE-BF22-47B6-B323-082ACC52C61D}"/>
              </a:ext>
            </a:extLst>
          </p:cNvPr>
          <p:cNvSpPr/>
          <p:nvPr/>
        </p:nvSpPr>
        <p:spPr>
          <a:xfrm>
            <a:off x="6545482" y="1561604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11. ยะลา                    </a:t>
            </a:r>
            <a:r>
              <a:rPr lang="th-TH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20.71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35" name="Rectangle: Rounded Corners 420">
            <a:extLst>
              <a:ext uri="{FF2B5EF4-FFF2-40B4-BE49-F238E27FC236}">
                <a16:creationId xmlns:a16="http://schemas.microsoft.com/office/drawing/2014/main" id="{35716768-5231-4D98-B265-C4F310990B2A}"/>
              </a:ext>
            </a:extLst>
          </p:cNvPr>
          <p:cNvSpPr/>
          <p:nvPr/>
        </p:nvSpPr>
        <p:spPr>
          <a:xfrm>
            <a:off x="8349497" y="1566901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18. นครสวรรค์          </a:t>
            </a:r>
            <a:r>
              <a:rPr lang="th-TH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17.34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36" name="Rectangle: Rounded Corners 420">
            <a:extLst>
              <a:ext uri="{FF2B5EF4-FFF2-40B4-BE49-F238E27FC236}">
                <a16:creationId xmlns:a16="http://schemas.microsoft.com/office/drawing/2014/main" id="{C3F5B463-2B37-48DD-983E-BCEF288E7BCA}"/>
              </a:ext>
            </a:extLst>
          </p:cNvPr>
          <p:cNvSpPr/>
          <p:nvPr/>
        </p:nvSpPr>
        <p:spPr>
          <a:xfrm>
            <a:off x="8349497" y="1944301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19. ศรีสะเกษ             </a:t>
            </a:r>
            <a:r>
              <a:rPr lang="th-TH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17.30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37" name="Rectangle: Rounded Corners 420">
            <a:extLst>
              <a:ext uri="{FF2B5EF4-FFF2-40B4-BE49-F238E27FC236}">
                <a16:creationId xmlns:a16="http://schemas.microsoft.com/office/drawing/2014/main" id="{F4EB20F7-C649-40B5-9FC1-4CC2052399D1}"/>
              </a:ext>
            </a:extLst>
          </p:cNvPr>
          <p:cNvSpPr/>
          <p:nvPr/>
        </p:nvSpPr>
        <p:spPr>
          <a:xfrm>
            <a:off x="8349497" y="2321887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20. หนองคาย           </a:t>
            </a:r>
            <a:r>
              <a:rPr lang="th-TH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16.96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38" name="Rectangle: Rounded Corners 420">
            <a:extLst>
              <a:ext uri="{FF2B5EF4-FFF2-40B4-BE49-F238E27FC236}">
                <a16:creationId xmlns:a16="http://schemas.microsoft.com/office/drawing/2014/main" id="{9AB2B3E4-A7FD-4D87-B1C7-00CAF61EBF17}"/>
              </a:ext>
            </a:extLst>
          </p:cNvPr>
          <p:cNvSpPr/>
          <p:nvPr/>
        </p:nvSpPr>
        <p:spPr>
          <a:xfrm>
            <a:off x="4781955" y="445252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กรุงเทพมหานคร   </a:t>
            </a:r>
            <a:r>
              <a:rPr lang="th-TH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69.19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72FFB031-CDC9-41AE-8DB7-34C22BE9B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/>
          <a:stretch/>
        </p:blipFill>
        <p:spPr>
          <a:xfrm>
            <a:off x="133546" y="109408"/>
            <a:ext cx="4582541" cy="5484788"/>
          </a:xfrm>
          <a:prstGeom prst="rect">
            <a:avLst/>
          </a:prstGeom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C208563-4A97-45CA-82F6-51517A6D988B}"/>
              </a:ext>
            </a:extLst>
          </p:cNvPr>
          <p:cNvGrpSpPr/>
          <p:nvPr/>
        </p:nvGrpSpPr>
        <p:grpSpPr>
          <a:xfrm>
            <a:off x="1253493" y="227844"/>
            <a:ext cx="3246271" cy="5179043"/>
            <a:chOff x="1504191" y="273413"/>
            <a:chExt cx="3895525" cy="6214851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F2275572-85DD-4644-975D-C89FFEDC8207}"/>
                </a:ext>
              </a:extLst>
            </p:cNvPr>
            <p:cNvGrpSpPr/>
            <p:nvPr/>
          </p:nvGrpSpPr>
          <p:grpSpPr>
            <a:xfrm>
              <a:off x="1504191" y="273413"/>
              <a:ext cx="3470882" cy="6214851"/>
              <a:chOff x="1472920" y="289117"/>
              <a:chExt cx="3470881" cy="6214851"/>
            </a:xfrm>
          </p:grpSpPr>
          <p:sp>
            <p:nvSpPr>
              <p:cNvPr id="177" name="TextBox 189">
                <a:extLst>
                  <a:ext uri="{FF2B5EF4-FFF2-40B4-BE49-F238E27FC236}">
                    <a16:creationId xmlns:a16="http://schemas.microsoft.com/office/drawing/2014/main" id="{45EDCFC6-7CAD-42B8-ACEF-8851E664F764}"/>
                  </a:ext>
                </a:extLst>
              </p:cNvPr>
              <p:cNvSpPr txBox="1"/>
              <p:nvPr/>
            </p:nvSpPr>
            <p:spPr>
              <a:xfrm>
                <a:off x="1900205" y="289117"/>
                <a:ext cx="681341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เชียงราย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78" name="TextBox 228">
                <a:extLst>
                  <a:ext uri="{FF2B5EF4-FFF2-40B4-BE49-F238E27FC236}">
                    <a16:creationId xmlns:a16="http://schemas.microsoft.com/office/drawing/2014/main" id="{AFBABA26-6A48-49D7-BFFC-49BCCB220F63}"/>
                  </a:ext>
                </a:extLst>
              </p:cNvPr>
              <p:cNvSpPr txBox="1"/>
              <p:nvPr/>
            </p:nvSpPr>
            <p:spPr>
              <a:xfrm>
                <a:off x="1497678" y="3652296"/>
                <a:ext cx="1016048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ประจวบคีรีขันธ์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79" name="TextBox 231">
                <a:extLst>
                  <a:ext uri="{FF2B5EF4-FFF2-40B4-BE49-F238E27FC236}">
                    <a16:creationId xmlns:a16="http://schemas.microsoft.com/office/drawing/2014/main" id="{A42B32F8-391E-4C41-9BD9-DE49B8E3F055}"/>
                  </a:ext>
                </a:extLst>
              </p:cNvPr>
              <p:cNvSpPr txBox="1"/>
              <p:nvPr/>
            </p:nvSpPr>
            <p:spPr>
              <a:xfrm>
                <a:off x="2588095" y="1390821"/>
                <a:ext cx="421653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เลย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80" name="TextBox 265">
                <a:extLst>
                  <a:ext uri="{FF2B5EF4-FFF2-40B4-BE49-F238E27FC236}">
                    <a16:creationId xmlns:a16="http://schemas.microsoft.com/office/drawing/2014/main" id="{8D70AAD3-164A-40F9-A380-F459E7D6160F}"/>
                  </a:ext>
                </a:extLst>
              </p:cNvPr>
              <p:cNvSpPr txBox="1"/>
              <p:nvPr/>
            </p:nvSpPr>
            <p:spPr>
              <a:xfrm>
                <a:off x="3092438" y="1396085"/>
                <a:ext cx="658257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อุดรธานี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81" name="TextBox 190">
                <a:extLst>
                  <a:ext uri="{FF2B5EF4-FFF2-40B4-BE49-F238E27FC236}">
                    <a16:creationId xmlns:a16="http://schemas.microsoft.com/office/drawing/2014/main" id="{FC9132EF-94BF-4C5C-9DF5-20CC9ABBF16A}"/>
                  </a:ext>
                </a:extLst>
              </p:cNvPr>
              <p:cNvSpPr txBox="1"/>
              <p:nvPr/>
            </p:nvSpPr>
            <p:spPr>
              <a:xfrm>
                <a:off x="2649456" y="1968223"/>
                <a:ext cx="538994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ชัยภูมิ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BFA21FA8-9DE2-41F8-A339-97C224865A5C}"/>
                  </a:ext>
                </a:extLst>
              </p:cNvPr>
              <p:cNvSpPr txBox="1"/>
              <p:nvPr/>
            </p:nvSpPr>
            <p:spPr>
              <a:xfrm>
                <a:off x="2471650" y="2800973"/>
                <a:ext cx="362023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</a:t>
                </a:r>
                <a:r>
                  <a:rPr lang="en-US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9</a:t>
                </a: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E53F6631-EF96-4394-B2D8-64F281D0BD02}"/>
                  </a:ext>
                </a:extLst>
              </p:cNvPr>
              <p:cNvSpPr txBox="1"/>
              <p:nvPr/>
            </p:nvSpPr>
            <p:spPr>
              <a:xfrm>
                <a:off x="2171887" y="2627226"/>
                <a:ext cx="300468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7309F2EC-595C-4F75-A06D-B08DDC1C6CF6}"/>
                  </a:ext>
                </a:extLst>
              </p:cNvPr>
              <p:cNvSpPr txBox="1"/>
              <p:nvPr/>
            </p:nvSpPr>
            <p:spPr>
              <a:xfrm>
                <a:off x="1969023" y="3202667"/>
                <a:ext cx="365870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</a:t>
                </a:r>
                <a:r>
                  <a:rPr lang="en-US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DB80D82B-03EC-40AB-A1D8-D685AA4D93E0}"/>
                  </a:ext>
                </a:extLst>
              </p:cNvPr>
              <p:cNvSpPr txBox="1"/>
              <p:nvPr/>
            </p:nvSpPr>
            <p:spPr>
              <a:xfrm>
                <a:off x="2227141" y="2757525"/>
                <a:ext cx="352404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</a:t>
                </a:r>
                <a:r>
                  <a:rPr lang="en-US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</a:t>
                </a:r>
              </a:p>
            </p:txBody>
          </p:sp>
          <p:sp>
            <p:nvSpPr>
              <p:cNvPr id="186" name="TextBox 268">
                <a:extLst>
                  <a:ext uri="{FF2B5EF4-FFF2-40B4-BE49-F238E27FC236}">
                    <a16:creationId xmlns:a16="http://schemas.microsoft.com/office/drawing/2014/main" id="{26EFF981-E213-43CA-B63F-5F31A882C703}"/>
                  </a:ext>
                </a:extLst>
              </p:cNvPr>
              <p:cNvSpPr txBox="1"/>
              <p:nvPr/>
            </p:nvSpPr>
            <p:spPr>
              <a:xfrm>
                <a:off x="2380235" y="3215147"/>
                <a:ext cx="513986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ชลบุรี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87" name="TextBox 198">
                <a:extLst>
                  <a:ext uri="{FF2B5EF4-FFF2-40B4-BE49-F238E27FC236}">
                    <a16:creationId xmlns:a16="http://schemas.microsoft.com/office/drawing/2014/main" id="{2B8E5649-5D43-4084-98FD-8892236BD207}"/>
                  </a:ext>
                </a:extLst>
              </p:cNvPr>
              <p:cNvSpPr txBox="1"/>
              <p:nvPr/>
            </p:nvSpPr>
            <p:spPr>
              <a:xfrm>
                <a:off x="2885503" y="2936597"/>
                <a:ext cx="642869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สระแก้ว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88" name="TextBox 239">
                <a:extLst>
                  <a:ext uri="{FF2B5EF4-FFF2-40B4-BE49-F238E27FC236}">
                    <a16:creationId xmlns:a16="http://schemas.microsoft.com/office/drawing/2014/main" id="{243566B3-0C0B-4E62-A5F7-04866308DE78}"/>
                  </a:ext>
                </a:extLst>
              </p:cNvPr>
              <p:cNvSpPr txBox="1"/>
              <p:nvPr/>
            </p:nvSpPr>
            <p:spPr>
              <a:xfrm>
                <a:off x="3485281" y="1070369"/>
                <a:ext cx="602473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บึงกาฬ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89" name="TextBox 271">
                <a:extLst>
                  <a:ext uri="{FF2B5EF4-FFF2-40B4-BE49-F238E27FC236}">
                    <a16:creationId xmlns:a16="http://schemas.microsoft.com/office/drawing/2014/main" id="{86FA72F8-481A-48A3-8546-C4C611C305DE}"/>
                  </a:ext>
                </a:extLst>
              </p:cNvPr>
              <p:cNvSpPr txBox="1"/>
              <p:nvPr/>
            </p:nvSpPr>
            <p:spPr>
              <a:xfrm>
                <a:off x="4073948" y="2382401"/>
                <a:ext cx="869853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อุบลราชธานี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0" name="TextBox 274">
                <a:extLst>
                  <a:ext uri="{FF2B5EF4-FFF2-40B4-BE49-F238E27FC236}">
                    <a16:creationId xmlns:a16="http://schemas.microsoft.com/office/drawing/2014/main" id="{D5455D11-4134-4C45-828B-B888B86465FB}"/>
                  </a:ext>
                </a:extLst>
              </p:cNvPr>
              <p:cNvSpPr txBox="1"/>
              <p:nvPr/>
            </p:nvSpPr>
            <p:spPr>
              <a:xfrm>
                <a:off x="1472920" y="4975010"/>
                <a:ext cx="867930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สุราษฎร์ธานี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1" name="TextBox 270">
                <a:extLst>
                  <a:ext uri="{FF2B5EF4-FFF2-40B4-BE49-F238E27FC236}">
                    <a16:creationId xmlns:a16="http://schemas.microsoft.com/office/drawing/2014/main" id="{C5DB4CC0-8867-4FA0-8390-07E15A662BE9}"/>
                  </a:ext>
                </a:extLst>
              </p:cNvPr>
              <p:cNvSpPr txBox="1"/>
              <p:nvPr/>
            </p:nvSpPr>
            <p:spPr>
              <a:xfrm>
                <a:off x="2704769" y="6245435"/>
                <a:ext cx="700577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นราธิวาส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2" name="TextBox 272">
                <a:extLst>
                  <a:ext uri="{FF2B5EF4-FFF2-40B4-BE49-F238E27FC236}">
                    <a16:creationId xmlns:a16="http://schemas.microsoft.com/office/drawing/2014/main" id="{78F0D11A-D876-4800-BAD4-036DB9E51805}"/>
                  </a:ext>
                </a:extLst>
              </p:cNvPr>
              <p:cNvSpPr txBox="1"/>
              <p:nvPr/>
            </p:nvSpPr>
            <p:spPr>
              <a:xfrm>
                <a:off x="3339492" y="2398075"/>
                <a:ext cx="590931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สุรินทร์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3" name="TextBox 228">
                <a:extLst>
                  <a:ext uri="{FF2B5EF4-FFF2-40B4-BE49-F238E27FC236}">
                    <a16:creationId xmlns:a16="http://schemas.microsoft.com/office/drawing/2014/main" id="{CC6EE9CE-E9F0-4EAE-9FEB-FEA69FA05212}"/>
                  </a:ext>
                </a:extLst>
              </p:cNvPr>
              <p:cNvSpPr txBox="1"/>
              <p:nvPr/>
            </p:nvSpPr>
            <p:spPr>
              <a:xfrm>
                <a:off x="1501806" y="1576732"/>
                <a:ext cx="440889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ตาก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4" name="TextBox 190">
                <a:extLst>
                  <a:ext uri="{FF2B5EF4-FFF2-40B4-BE49-F238E27FC236}">
                    <a16:creationId xmlns:a16="http://schemas.microsoft.com/office/drawing/2014/main" id="{FC58F3CD-9819-4E3F-BD0E-A30213FA40B4}"/>
                  </a:ext>
                </a:extLst>
              </p:cNvPr>
              <p:cNvSpPr txBox="1"/>
              <p:nvPr/>
            </p:nvSpPr>
            <p:spPr>
              <a:xfrm>
                <a:off x="1778169" y="1446235"/>
                <a:ext cx="589008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สุโขทัย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5" name="TextBox 190">
                <a:extLst>
                  <a:ext uri="{FF2B5EF4-FFF2-40B4-BE49-F238E27FC236}">
                    <a16:creationId xmlns:a16="http://schemas.microsoft.com/office/drawing/2014/main" id="{64C2677A-D565-4EA2-8A55-09F593407A76}"/>
                  </a:ext>
                </a:extLst>
              </p:cNvPr>
              <p:cNvSpPr txBox="1"/>
              <p:nvPr/>
            </p:nvSpPr>
            <p:spPr>
              <a:xfrm>
                <a:off x="2075826" y="1572490"/>
                <a:ext cx="721736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พิษณุโลก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6" name="TextBox 198">
                <a:extLst>
                  <a:ext uri="{FF2B5EF4-FFF2-40B4-BE49-F238E27FC236}">
                    <a16:creationId xmlns:a16="http://schemas.microsoft.com/office/drawing/2014/main" id="{8F5883B8-5300-48BF-A071-F07C8C761ECE}"/>
                  </a:ext>
                </a:extLst>
              </p:cNvPr>
              <p:cNvSpPr txBox="1"/>
              <p:nvPr/>
            </p:nvSpPr>
            <p:spPr>
              <a:xfrm>
                <a:off x="3069941" y="2545942"/>
                <a:ext cx="589008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บุรีรัมย์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7" name="TextBox 190">
                <a:extLst>
                  <a:ext uri="{FF2B5EF4-FFF2-40B4-BE49-F238E27FC236}">
                    <a16:creationId xmlns:a16="http://schemas.microsoft.com/office/drawing/2014/main" id="{318E90E7-481D-4226-820E-8C9096A1AE5F}"/>
                  </a:ext>
                </a:extLst>
              </p:cNvPr>
              <p:cNvSpPr txBox="1"/>
              <p:nvPr/>
            </p:nvSpPr>
            <p:spPr>
              <a:xfrm>
                <a:off x="1497800" y="2329582"/>
                <a:ext cx="685188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อุทัยธานี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8" name="TextBox 268">
                <a:extLst>
                  <a:ext uri="{FF2B5EF4-FFF2-40B4-BE49-F238E27FC236}">
                    <a16:creationId xmlns:a16="http://schemas.microsoft.com/office/drawing/2014/main" id="{A88DC3ED-8242-440B-95E8-2D0A87D474CF}"/>
                  </a:ext>
                </a:extLst>
              </p:cNvPr>
              <p:cNvSpPr txBox="1"/>
              <p:nvPr/>
            </p:nvSpPr>
            <p:spPr>
              <a:xfrm>
                <a:off x="2426047" y="3055446"/>
                <a:ext cx="789062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ฉะเชิงเทรา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9" name="TextBox 190">
                <a:extLst>
                  <a:ext uri="{FF2B5EF4-FFF2-40B4-BE49-F238E27FC236}">
                    <a16:creationId xmlns:a16="http://schemas.microsoft.com/office/drawing/2014/main" id="{B6E7A118-DBBF-448D-8D05-D33B5B7CA067}"/>
                  </a:ext>
                </a:extLst>
              </p:cNvPr>
              <p:cNvSpPr txBox="1"/>
              <p:nvPr/>
            </p:nvSpPr>
            <p:spPr>
              <a:xfrm>
                <a:off x="2359679" y="1729850"/>
                <a:ext cx="744819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เพชรบูรณ์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00" name="TextBox 271">
                <a:extLst>
                  <a:ext uri="{FF2B5EF4-FFF2-40B4-BE49-F238E27FC236}">
                    <a16:creationId xmlns:a16="http://schemas.microsoft.com/office/drawing/2014/main" id="{D96C9557-E0A6-46B9-A5BC-73CEB388F445}"/>
                  </a:ext>
                </a:extLst>
              </p:cNvPr>
              <p:cNvSpPr txBox="1"/>
              <p:nvPr/>
            </p:nvSpPr>
            <p:spPr>
              <a:xfrm>
                <a:off x="3426262" y="1736590"/>
                <a:ext cx="690959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กาฬสินธุ์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01" name="TextBox 271">
                <a:extLst>
                  <a:ext uri="{FF2B5EF4-FFF2-40B4-BE49-F238E27FC236}">
                    <a16:creationId xmlns:a16="http://schemas.microsoft.com/office/drawing/2014/main" id="{1C18B8D2-5BCC-4900-95D0-33CA55CDCE8D}"/>
                  </a:ext>
                </a:extLst>
              </p:cNvPr>
              <p:cNvSpPr txBox="1"/>
              <p:nvPr/>
            </p:nvSpPr>
            <p:spPr>
              <a:xfrm>
                <a:off x="2924751" y="1759798"/>
                <a:ext cx="706347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ขอนแก่น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02" name="TextBox 271">
                <a:extLst>
                  <a:ext uri="{FF2B5EF4-FFF2-40B4-BE49-F238E27FC236}">
                    <a16:creationId xmlns:a16="http://schemas.microsoft.com/office/drawing/2014/main" id="{84D146E2-0079-4DFF-BC2D-24C25546B540}"/>
                  </a:ext>
                </a:extLst>
              </p:cNvPr>
              <p:cNvSpPr txBox="1"/>
              <p:nvPr/>
            </p:nvSpPr>
            <p:spPr>
              <a:xfrm>
                <a:off x="2067514" y="1920208"/>
                <a:ext cx="525528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พิจิตร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E0AB8B7B-F15F-4B7F-A25B-F0F6279FA4E0}"/>
                  </a:ext>
                </a:extLst>
              </p:cNvPr>
              <p:cNvSpPr txBox="1"/>
              <p:nvPr/>
            </p:nvSpPr>
            <p:spPr>
              <a:xfrm>
                <a:off x="2188536" y="2944192"/>
                <a:ext cx="292773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EE9D31A2-779A-40C8-975F-628698C02EF7}"/>
                  </a:ext>
                </a:extLst>
              </p:cNvPr>
              <p:cNvSpPr txBox="1"/>
              <p:nvPr/>
            </p:nvSpPr>
            <p:spPr>
              <a:xfrm>
                <a:off x="2317699" y="2877787"/>
                <a:ext cx="296621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05" name="TextBox 270">
                <a:extLst>
                  <a:ext uri="{FF2B5EF4-FFF2-40B4-BE49-F238E27FC236}">
                    <a16:creationId xmlns:a16="http://schemas.microsoft.com/office/drawing/2014/main" id="{6E37D5BE-EE5E-48E6-BB4D-7BC9079F29CF}"/>
                  </a:ext>
                </a:extLst>
              </p:cNvPr>
              <p:cNvSpPr txBox="1"/>
              <p:nvPr/>
            </p:nvSpPr>
            <p:spPr>
              <a:xfrm>
                <a:off x="2365885" y="6178086"/>
                <a:ext cx="496675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ยะลา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06" name="TextBox 274">
                <a:extLst>
                  <a:ext uri="{FF2B5EF4-FFF2-40B4-BE49-F238E27FC236}">
                    <a16:creationId xmlns:a16="http://schemas.microsoft.com/office/drawing/2014/main" id="{1C1DAFB6-3FAA-4683-B0A8-108EECDE6B0B}"/>
                  </a:ext>
                </a:extLst>
              </p:cNvPr>
              <p:cNvSpPr txBox="1"/>
              <p:nvPr/>
            </p:nvSpPr>
            <p:spPr>
              <a:xfrm>
                <a:off x="1742082" y="5332625"/>
                <a:ext cx="1058367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นครศรีธรรมราช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07" name="TextBox 274">
                <a:extLst>
                  <a:ext uri="{FF2B5EF4-FFF2-40B4-BE49-F238E27FC236}">
                    <a16:creationId xmlns:a16="http://schemas.microsoft.com/office/drawing/2014/main" id="{311BB6E4-E3D3-42F3-B133-7930177FDA33}"/>
                  </a:ext>
                </a:extLst>
              </p:cNvPr>
              <p:cNvSpPr txBox="1"/>
              <p:nvPr/>
            </p:nvSpPr>
            <p:spPr>
              <a:xfrm>
                <a:off x="1599646" y="4315238"/>
                <a:ext cx="531300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ชุมพร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08" name="TextBox 271">
                <a:extLst>
                  <a:ext uri="{FF2B5EF4-FFF2-40B4-BE49-F238E27FC236}">
                    <a16:creationId xmlns:a16="http://schemas.microsoft.com/office/drawing/2014/main" id="{A1DD4CA4-B867-424F-A79E-3907B422E068}"/>
                  </a:ext>
                </a:extLst>
              </p:cNvPr>
              <p:cNvSpPr txBox="1"/>
              <p:nvPr/>
            </p:nvSpPr>
            <p:spPr>
              <a:xfrm>
                <a:off x="3937413" y="2093000"/>
                <a:ext cx="852541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อำนาจเจริญ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09" name="TextBox 268">
                <a:extLst>
                  <a:ext uri="{FF2B5EF4-FFF2-40B4-BE49-F238E27FC236}">
                    <a16:creationId xmlns:a16="http://schemas.microsoft.com/office/drawing/2014/main" id="{9233F338-7667-4392-90BA-68FF53302D21}"/>
                  </a:ext>
                </a:extLst>
              </p:cNvPr>
              <p:cNvSpPr txBox="1"/>
              <p:nvPr/>
            </p:nvSpPr>
            <p:spPr>
              <a:xfrm>
                <a:off x="2432578" y="3393822"/>
                <a:ext cx="562077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ระยอง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634BE882-917C-4408-A1D7-1CD972220972}"/>
                  </a:ext>
                </a:extLst>
              </p:cNvPr>
              <p:cNvSpPr txBox="1"/>
              <p:nvPr/>
            </p:nvSpPr>
            <p:spPr>
              <a:xfrm>
                <a:off x="2135673" y="2496753"/>
                <a:ext cx="367793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</a:t>
                </a:r>
                <a:r>
                  <a:rPr lang="en-US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</a:t>
                </a:r>
              </a:p>
            </p:txBody>
          </p:sp>
          <p:sp>
            <p:nvSpPr>
              <p:cNvPr id="211" name="TextBox 228">
                <a:extLst>
                  <a:ext uri="{FF2B5EF4-FFF2-40B4-BE49-F238E27FC236}">
                    <a16:creationId xmlns:a16="http://schemas.microsoft.com/office/drawing/2014/main" id="{31FA15C9-D65B-4CF0-B8C9-5A5A0331A3F7}"/>
                  </a:ext>
                </a:extLst>
              </p:cNvPr>
              <p:cNvSpPr txBox="1"/>
              <p:nvPr/>
            </p:nvSpPr>
            <p:spPr>
              <a:xfrm>
                <a:off x="1677069" y="3076855"/>
                <a:ext cx="558230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ราชบุรี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12" name="TextBox 270">
                <a:extLst>
                  <a:ext uri="{FF2B5EF4-FFF2-40B4-BE49-F238E27FC236}">
                    <a16:creationId xmlns:a16="http://schemas.microsoft.com/office/drawing/2014/main" id="{67A36F6A-1BF3-43C5-8035-3A962FEF5810}"/>
                  </a:ext>
                </a:extLst>
              </p:cNvPr>
              <p:cNvSpPr txBox="1"/>
              <p:nvPr/>
            </p:nvSpPr>
            <p:spPr>
              <a:xfrm>
                <a:off x="1845495" y="5974800"/>
                <a:ext cx="454356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สตูล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13" name="TextBox 270">
                <a:extLst>
                  <a:ext uri="{FF2B5EF4-FFF2-40B4-BE49-F238E27FC236}">
                    <a16:creationId xmlns:a16="http://schemas.microsoft.com/office/drawing/2014/main" id="{AC20B379-8196-487E-B1EF-2D8F4DEABA31}"/>
                  </a:ext>
                </a:extLst>
              </p:cNvPr>
              <p:cNvSpPr txBox="1"/>
              <p:nvPr/>
            </p:nvSpPr>
            <p:spPr>
              <a:xfrm>
                <a:off x="2826845" y="3345339"/>
                <a:ext cx="608244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จันทบุรี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14" name="TextBox 239">
                <a:extLst>
                  <a:ext uri="{FF2B5EF4-FFF2-40B4-BE49-F238E27FC236}">
                    <a16:creationId xmlns:a16="http://schemas.microsoft.com/office/drawing/2014/main" id="{DCF0E622-F14A-423C-A0D0-427338CBD9D1}"/>
                  </a:ext>
                </a:extLst>
              </p:cNvPr>
              <p:cNvSpPr txBox="1"/>
              <p:nvPr/>
            </p:nvSpPr>
            <p:spPr>
              <a:xfrm>
                <a:off x="3847139" y="1384497"/>
                <a:ext cx="712118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นครพนม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15" name="TextBox 239">
                <a:extLst>
                  <a:ext uri="{FF2B5EF4-FFF2-40B4-BE49-F238E27FC236}">
                    <a16:creationId xmlns:a16="http://schemas.microsoft.com/office/drawing/2014/main" id="{E2C3372E-B224-4226-A92E-2E2334CB18E3}"/>
                  </a:ext>
                </a:extLst>
              </p:cNvPr>
              <p:cNvSpPr txBox="1"/>
              <p:nvPr/>
            </p:nvSpPr>
            <p:spPr>
              <a:xfrm>
                <a:off x="2867601" y="1600186"/>
                <a:ext cx="715965" cy="21844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583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หนองบัวลำภู</a:t>
                </a:r>
                <a:endParaRPr lang="en-US" sz="583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16" name="TextBox 270">
                <a:extLst>
                  <a:ext uri="{FF2B5EF4-FFF2-40B4-BE49-F238E27FC236}">
                    <a16:creationId xmlns:a16="http://schemas.microsoft.com/office/drawing/2014/main" id="{31CB3CFD-841C-4BAF-BB1A-6040116F1859}"/>
                  </a:ext>
                </a:extLst>
              </p:cNvPr>
              <p:cNvSpPr txBox="1"/>
              <p:nvPr/>
            </p:nvSpPr>
            <p:spPr>
              <a:xfrm>
                <a:off x="1996827" y="5681529"/>
                <a:ext cx="540917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พัทลุง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17" name="TextBox 271">
                <a:extLst>
                  <a:ext uri="{FF2B5EF4-FFF2-40B4-BE49-F238E27FC236}">
                    <a16:creationId xmlns:a16="http://schemas.microsoft.com/office/drawing/2014/main" id="{F4409876-BFB3-4DFB-A50C-A9E7B9AF4243}"/>
                  </a:ext>
                </a:extLst>
              </p:cNvPr>
              <p:cNvSpPr txBox="1"/>
              <p:nvPr/>
            </p:nvSpPr>
            <p:spPr>
              <a:xfrm>
                <a:off x="3433520" y="2191072"/>
                <a:ext cx="567847" cy="23398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6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ร้อยเอ็ด</a:t>
                </a:r>
                <a:endParaRPr lang="en-US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3151D866-2D22-4E60-A22F-A694DA8A23CE}"/>
                  </a:ext>
                </a:extLst>
              </p:cNvPr>
              <p:cNvSpPr txBox="1"/>
              <p:nvPr/>
            </p:nvSpPr>
            <p:spPr>
              <a:xfrm>
                <a:off x="2071515" y="3110172"/>
                <a:ext cx="362023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</a:t>
                </a:r>
                <a:r>
                  <a:rPr lang="en-US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</a:t>
                </a:r>
              </a:p>
            </p:txBody>
          </p:sp>
          <p:sp>
            <p:nvSpPr>
              <p:cNvPr id="219" name="TextBox 272">
                <a:extLst>
                  <a:ext uri="{FF2B5EF4-FFF2-40B4-BE49-F238E27FC236}">
                    <a16:creationId xmlns:a16="http://schemas.microsoft.com/office/drawing/2014/main" id="{11CF43B8-5E7F-4663-B0E8-8635017BB911}"/>
                  </a:ext>
                </a:extLst>
              </p:cNvPr>
              <p:cNvSpPr txBox="1"/>
              <p:nvPr/>
            </p:nvSpPr>
            <p:spPr>
              <a:xfrm>
                <a:off x="3587952" y="2625792"/>
                <a:ext cx="714042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ศรีสะเกษ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20" name="TextBox 200">
                <a:extLst>
                  <a:ext uri="{FF2B5EF4-FFF2-40B4-BE49-F238E27FC236}">
                    <a16:creationId xmlns:a16="http://schemas.microsoft.com/office/drawing/2014/main" id="{BF07C4F2-23D3-4845-9D12-6F2F44DDA9F4}"/>
                  </a:ext>
                </a:extLst>
              </p:cNvPr>
              <p:cNvSpPr txBox="1"/>
              <p:nvPr/>
            </p:nvSpPr>
            <p:spPr>
              <a:xfrm>
                <a:off x="1798228" y="2132649"/>
                <a:ext cx="789062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นครสวรรค์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531700B7-52DA-4D3C-95E9-6307470EE5F9}"/>
                  </a:ext>
                </a:extLst>
              </p:cNvPr>
              <p:cNvSpPr txBox="1"/>
              <p:nvPr/>
            </p:nvSpPr>
            <p:spPr>
              <a:xfrm>
                <a:off x="2307977" y="3003892"/>
                <a:ext cx="287001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43" name="TextBox 194">
              <a:extLst>
                <a:ext uri="{FF2B5EF4-FFF2-40B4-BE49-F238E27FC236}">
                  <a16:creationId xmlns:a16="http://schemas.microsoft.com/office/drawing/2014/main" id="{A6EB18AE-353A-4D2A-83D1-390C9A386946}"/>
                </a:ext>
              </a:extLst>
            </p:cNvPr>
            <p:cNvSpPr txBox="1"/>
            <p:nvPr/>
          </p:nvSpPr>
          <p:spPr>
            <a:xfrm>
              <a:off x="4490773" y="4063047"/>
              <a:ext cx="648640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อ่างทอง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5" name="Google Shape;246;p33">
              <a:extLst>
                <a:ext uri="{FF2B5EF4-FFF2-40B4-BE49-F238E27FC236}">
                  <a16:creationId xmlns:a16="http://schemas.microsoft.com/office/drawing/2014/main" id="{7D0BDD7B-C184-4EC7-AAE5-6B7D492335CA}"/>
                </a:ext>
              </a:extLst>
            </p:cNvPr>
            <p:cNvSpPr/>
            <p:nvPr/>
          </p:nvSpPr>
          <p:spPr>
            <a:xfrm>
              <a:off x="4187556" y="4024083"/>
              <a:ext cx="313102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 b="1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6" name="Google Shape;246;p33">
              <a:extLst>
                <a:ext uri="{FF2B5EF4-FFF2-40B4-BE49-F238E27FC236}">
                  <a16:creationId xmlns:a16="http://schemas.microsoft.com/office/drawing/2014/main" id="{5A52DD64-8820-4AC8-9A55-4EFB142B2953}"/>
                </a:ext>
              </a:extLst>
            </p:cNvPr>
            <p:cNvSpPr/>
            <p:nvPr/>
          </p:nvSpPr>
          <p:spPr>
            <a:xfrm>
              <a:off x="3129142" y="4016323"/>
              <a:ext cx="304760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rgbClr val="E84E40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24695A6-02F3-4EEA-9BDD-402742B33133}"/>
                </a:ext>
              </a:extLst>
            </p:cNvPr>
            <p:cNvSpPr txBox="1"/>
            <p:nvPr/>
          </p:nvSpPr>
          <p:spPr>
            <a:xfrm>
              <a:off x="3150227" y="4036609"/>
              <a:ext cx="294696" cy="2769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8" name="TextBox 194">
              <a:extLst>
                <a:ext uri="{FF2B5EF4-FFF2-40B4-BE49-F238E27FC236}">
                  <a16:creationId xmlns:a16="http://schemas.microsoft.com/office/drawing/2014/main" id="{F8AA12A0-4BD4-4BD8-9AAE-F0C23C0E8AA8}"/>
                </a:ext>
              </a:extLst>
            </p:cNvPr>
            <p:cNvSpPr txBox="1"/>
            <p:nvPr/>
          </p:nvSpPr>
          <p:spPr>
            <a:xfrm>
              <a:off x="3376728" y="4045482"/>
              <a:ext cx="717889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กรุงเทพฯ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9" name="Google Shape;246;p33">
              <a:extLst>
                <a:ext uri="{FF2B5EF4-FFF2-40B4-BE49-F238E27FC236}">
                  <a16:creationId xmlns:a16="http://schemas.microsoft.com/office/drawing/2014/main" id="{FFC554C7-83C5-4D99-8E3E-126793B6CBFE}"/>
                </a:ext>
              </a:extLst>
            </p:cNvPr>
            <p:cNvSpPr/>
            <p:nvPr/>
          </p:nvSpPr>
          <p:spPr>
            <a:xfrm>
              <a:off x="4194247" y="4447203"/>
              <a:ext cx="313102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50" name="Google Shape;246;p33">
              <a:extLst>
                <a:ext uri="{FF2B5EF4-FFF2-40B4-BE49-F238E27FC236}">
                  <a16:creationId xmlns:a16="http://schemas.microsoft.com/office/drawing/2014/main" id="{29798ACF-1698-4D50-BCA2-450CEEAB424F}"/>
                </a:ext>
              </a:extLst>
            </p:cNvPr>
            <p:cNvSpPr/>
            <p:nvPr/>
          </p:nvSpPr>
          <p:spPr>
            <a:xfrm>
              <a:off x="3121414" y="4422734"/>
              <a:ext cx="304760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rgbClr val="E84E40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51" name="TextBox 194">
              <a:extLst>
                <a:ext uri="{FF2B5EF4-FFF2-40B4-BE49-F238E27FC236}">
                  <a16:creationId xmlns:a16="http://schemas.microsoft.com/office/drawing/2014/main" id="{C92E5664-8E83-427F-81DE-F20919799662}"/>
                </a:ext>
              </a:extLst>
            </p:cNvPr>
            <p:cNvSpPr txBox="1"/>
            <p:nvPr/>
          </p:nvSpPr>
          <p:spPr>
            <a:xfrm>
              <a:off x="4502646" y="4490943"/>
              <a:ext cx="592855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อยุธยา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2" name="TextBox 194">
              <a:extLst>
                <a:ext uri="{FF2B5EF4-FFF2-40B4-BE49-F238E27FC236}">
                  <a16:creationId xmlns:a16="http://schemas.microsoft.com/office/drawing/2014/main" id="{1530CDC2-ACAC-4AE3-ABFF-4F0B9783164C}"/>
                </a:ext>
              </a:extLst>
            </p:cNvPr>
            <p:cNvSpPr txBox="1"/>
            <p:nvPr/>
          </p:nvSpPr>
          <p:spPr>
            <a:xfrm>
              <a:off x="3396798" y="4458037"/>
              <a:ext cx="625556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นนทบุรี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CA8C473-3132-4515-9503-FE1BA80E7528}"/>
                </a:ext>
              </a:extLst>
            </p:cNvPr>
            <p:cNvSpPr txBox="1"/>
            <p:nvPr/>
          </p:nvSpPr>
          <p:spPr>
            <a:xfrm>
              <a:off x="4166705" y="4470237"/>
              <a:ext cx="352404" cy="25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r>
                <a: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D239D55-95AF-43E8-9530-DF3964B73F1E}"/>
                </a:ext>
              </a:extLst>
            </p:cNvPr>
            <p:cNvSpPr txBox="1"/>
            <p:nvPr/>
          </p:nvSpPr>
          <p:spPr>
            <a:xfrm>
              <a:off x="3135122" y="4435982"/>
              <a:ext cx="300468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5" name="Google Shape;246;p33">
              <a:extLst>
                <a:ext uri="{FF2B5EF4-FFF2-40B4-BE49-F238E27FC236}">
                  <a16:creationId xmlns:a16="http://schemas.microsoft.com/office/drawing/2014/main" id="{AE8FA2B7-894F-4D90-9007-8A95EEC50D4D}"/>
                </a:ext>
              </a:extLst>
            </p:cNvPr>
            <p:cNvSpPr/>
            <p:nvPr/>
          </p:nvSpPr>
          <p:spPr>
            <a:xfrm>
              <a:off x="4158016" y="5305043"/>
              <a:ext cx="313102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56" name="TextBox 194">
              <a:extLst>
                <a:ext uri="{FF2B5EF4-FFF2-40B4-BE49-F238E27FC236}">
                  <a16:creationId xmlns:a16="http://schemas.microsoft.com/office/drawing/2014/main" id="{401946FD-A870-4A2F-8F5E-AD62E1FA25AB}"/>
                </a:ext>
              </a:extLst>
            </p:cNvPr>
            <p:cNvSpPr txBox="1"/>
            <p:nvPr/>
          </p:nvSpPr>
          <p:spPr>
            <a:xfrm>
              <a:off x="4433082" y="5369174"/>
              <a:ext cx="75443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นครนายก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988991D6-DE6C-4A05-A10E-5C8B657295D8}"/>
                </a:ext>
              </a:extLst>
            </p:cNvPr>
            <p:cNvSpPr txBox="1"/>
            <p:nvPr/>
          </p:nvSpPr>
          <p:spPr>
            <a:xfrm>
              <a:off x="4129766" y="5329562"/>
              <a:ext cx="38886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r>
                <a:rPr lang="en-US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</a:t>
              </a:r>
            </a:p>
          </p:txBody>
        </p:sp>
        <p:sp>
          <p:nvSpPr>
            <p:cNvPr id="158" name="Google Shape;246;p33">
              <a:extLst>
                <a:ext uri="{FF2B5EF4-FFF2-40B4-BE49-F238E27FC236}">
                  <a16:creationId xmlns:a16="http://schemas.microsoft.com/office/drawing/2014/main" id="{587142D6-8D41-41F2-8D45-B92809B95E43}"/>
                </a:ext>
              </a:extLst>
            </p:cNvPr>
            <p:cNvSpPr/>
            <p:nvPr/>
          </p:nvSpPr>
          <p:spPr>
            <a:xfrm>
              <a:off x="3139261" y="4842393"/>
              <a:ext cx="304760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rgbClr val="E84E40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5F9AFF13-C2B5-4B63-8528-AE6CCB32F175}"/>
                </a:ext>
              </a:extLst>
            </p:cNvPr>
            <p:cNvSpPr txBox="1"/>
            <p:nvPr/>
          </p:nvSpPr>
          <p:spPr>
            <a:xfrm>
              <a:off x="3154726" y="4866702"/>
              <a:ext cx="220520" cy="2769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0" name="TextBox 194">
              <a:extLst>
                <a:ext uri="{FF2B5EF4-FFF2-40B4-BE49-F238E27FC236}">
                  <a16:creationId xmlns:a16="http://schemas.microsoft.com/office/drawing/2014/main" id="{4CA72D30-906D-4A4F-9498-367EAFB5D932}"/>
                </a:ext>
              </a:extLst>
            </p:cNvPr>
            <p:cNvSpPr txBox="1"/>
            <p:nvPr/>
          </p:nvSpPr>
          <p:spPr>
            <a:xfrm>
              <a:off x="3386844" y="4871553"/>
              <a:ext cx="694806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ปทุมธานี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1" name="Google Shape;246;p33">
              <a:extLst>
                <a:ext uri="{FF2B5EF4-FFF2-40B4-BE49-F238E27FC236}">
                  <a16:creationId xmlns:a16="http://schemas.microsoft.com/office/drawing/2014/main" id="{6C5C7145-78E9-461E-A6DC-C1DEE44DD54F}"/>
                </a:ext>
              </a:extLst>
            </p:cNvPr>
            <p:cNvSpPr/>
            <p:nvPr/>
          </p:nvSpPr>
          <p:spPr>
            <a:xfrm>
              <a:off x="4164521" y="4865084"/>
              <a:ext cx="313102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042633FC-29FD-4BB3-B086-862CE172122A}"/>
                </a:ext>
              </a:extLst>
            </p:cNvPr>
            <p:cNvSpPr txBox="1"/>
            <p:nvPr/>
          </p:nvSpPr>
          <p:spPr>
            <a:xfrm>
              <a:off x="4151317" y="4902146"/>
              <a:ext cx="383182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r>
                <a:rPr lang="en-US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</a:p>
          </p:txBody>
        </p:sp>
        <p:sp>
          <p:nvSpPr>
            <p:cNvPr id="163" name="TextBox 194">
              <a:extLst>
                <a:ext uri="{FF2B5EF4-FFF2-40B4-BE49-F238E27FC236}">
                  <a16:creationId xmlns:a16="http://schemas.microsoft.com/office/drawing/2014/main" id="{42133466-B04B-4143-A276-832A98CDDAE7}"/>
                </a:ext>
              </a:extLst>
            </p:cNvPr>
            <p:cNvSpPr txBox="1"/>
            <p:nvPr/>
          </p:nvSpPr>
          <p:spPr>
            <a:xfrm>
              <a:off x="4450995" y="4918787"/>
              <a:ext cx="948721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สมุทรสงคราม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4" name="Google Shape;246;p33">
              <a:extLst>
                <a:ext uri="{FF2B5EF4-FFF2-40B4-BE49-F238E27FC236}">
                  <a16:creationId xmlns:a16="http://schemas.microsoft.com/office/drawing/2014/main" id="{B083CE4D-6B88-4ACF-AF43-997BCA546A61}"/>
                </a:ext>
              </a:extLst>
            </p:cNvPr>
            <p:cNvSpPr/>
            <p:nvPr/>
          </p:nvSpPr>
          <p:spPr>
            <a:xfrm>
              <a:off x="4167648" y="5732455"/>
              <a:ext cx="313102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65" name="TextBox 194">
              <a:extLst>
                <a:ext uri="{FF2B5EF4-FFF2-40B4-BE49-F238E27FC236}">
                  <a16:creationId xmlns:a16="http://schemas.microsoft.com/office/drawing/2014/main" id="{B719BEF3-0F9E-47B6-BDAC-28C3ADE83855}"/>
                </a:ext>
              </a:extLst>
            </p:cNvPr>
            <p:cNvSpPr txBox="1"/>
            <p:nvPr/>
          </p:nvSpPr>
          <p:spPr>
            <a:xfrm>
              <a:off x="4450995" y="5785858"/>
              <a:ext cx="590932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สิงห์บุรี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51C3EE42-8824-421E-B5FF-362D2FC881F5}"/>
                </a:ext>
              </a:extLst>
            </p:cNvPr>
            <p:cNvSpPr txBox="1"/>
            <p:nvPr/>
          </p:nvSpPr>
          <p:spPr>
            <a:xfrm>
              <a:off x="4134442" y="5767393"/>
              <a:ext cx="385106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r>
                <a:rPr lang="en-US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</a:p>
          </p:txBody>
        </p:sp>
        <p:sp>
          <p:nvSpPr>
            <p:cNvPr id="167" name="Google Shape;246;p33">
              <a:extLst>
                <a:ext uri="{FF2B5EF4-FFF2-40B4-BE49-F238E27FC236}">
                  <a16:creationId xmlns:a16="http://schemas.microsoft.com/office/drawing/2014/main" id="{671C299B-2160-437E-9EAB-F220AE7379B0}"/>
                </a:ext>
              </a:extLst>
            </p:cNvPr>
            <p:cNvSpPr/>
            <p:nvPr/>
          </p:nvSpPr>
          <p:spPr>
            <a:xfrm>
              <a:off x="3154556" y="5265855"/>
              <a:ext cx="304760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rgbClr val="E84E40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6EA84D0F-2EBB-412D-9883-034DAFC7322F}"/>
                </a:ext>
              </a:extLst>
            </p:cNvPr>
            <p:cNvSpPr txBox="1"/>
            <p:nvPr/>
          </p:nvSpPr>
          <p:spPr>
            <a:xfrm>
              <a:off x="3129142" y="5306808"/>
              <a:ext cx="379334" cy="2769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r>
                <a:rPr lang="en-US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</a:t>
              </a:r>
            </a:p>
          </p:txBody>
        </p:sp>
        <p:sp>
          <p:nvSpPr>
            <p:cNvPr id="169" name="TextBox 194">
              <a:extLst>
                <a:ext uri="{FF2B5EF4-FFF2-40B4-BE49-F238E27FC236}">
                  <a16:creationId xmlns:a16="http://schemas.microsoft.com/office/drawing/2014/main" id="{C5D1544A-79E6-4659-B4B2-5BADEEBBCEAA}"/>
                </a:ext>
              </a:extLst>
            </p:cNvPr>
            <p:cNvSpPr txBox="1"/>
            <p:nvPr/>
          </p:nvSpPr>
          <p:spPr>
            <a:xfrm>
              <a:off x="3387314" y="5289561"/>
              <a:ext cx="804451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สมุทรสาคร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70" name="TextBox 189">
              <a:extLst>
                <a:ext uri="{FF2B5EF4-FFF2-40B4-BE49-F238E27FC236}">
                  <a16:creationId xmlns:a16="http://schemas.microsoft.com/office/drawing/2014/main" id="{D3DDAAE6-9592-4649-88B6-730811A391EE}"/>
                </a:ext>
              </a:extLst>
            </p:cNvPr>
            <p:cNvSpPr txBox="1"/>
            <p:nvPr/>
          </p:nvSpPr>
          <p:spPr>
            <a:xfrm>
              <a:off x="2058405" y="617307"/>
              <a:ext cx="560153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พะเยา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71" name="TextBox 239">
              <a:extLst>
                <a:ext uri="{FF2B5EF4-FFF2-40B4-BE49-F238E27FC236}">
                  <a16:creationId xmlns:a16="http://schemas.microsoft.com/office/drawing/2014/main" id="{3D1059AC-5620-4486-9A00-F22053776B60}"/>
                </a:ext>
              </a:extLst>
            </p:cNvPr>
            <p:cNvSpPr txBox="1"/>
            <p:nvPr/>
          </p:nvSpPr>
          <p:spPr>
            <a:xfrm>
              <a:off x="2991817" y="1167708"/>
              <a:ext cx="756361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หนองคาย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72" name="TextBox 271">
              <a:extLst>
                <a:ext uri="{FF2B5EF4-FFF2-40B4-BE49-F238E27FC236}">
                  <a16:creationId xmlns:a16="http://schemas.microsoft.com/office/drawing/2014/main" id="{5D9D080E-C8E8-42A3-B8C2-C32D245A1CC0}"/>
                </a:ext>
              </a:extLst>
            </p:cNvPr>
            <p:cNvSpPr txBox="1"/>
            <p:nvPr/>
          </p:nvSpPr>
          <p:spPr>
            <a:xfrm>
              <a:off x="3953742" y="1787896"/>
              <a:ext cx="729431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มุกดาหาร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73" name="TextBox 271">
              <a:extLst>
                <a:ext uri="{FF2B5EF4-FFF2-40B4-BE49-F238E27FC236}">
                  <a16:creationId xmlns:a16="http://schemas.microsoft.com/office/drawing/2014/main" id="{7DABD698-F6CC-4C91-8DE1-DD76D35D4908}"/>
                </a:ext>
              </a:extLst>
            </p:cNvPr>
            <p:cNvSpPr txBox="1"/>
            <p:nvPr/>
          </p:nvSpPr>
          <p:spPr>
            <a:xfrm>
              <a:off x="3168530" y="1927411"/>
              <a:ext cx="760208" cy="23398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มหาสารคาม</a:t>
              </a:r>
              <a:endParaRPr lang="en-US" sz="667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74" name="TextBox 271">
              <a:extLst>
                <a:ext uri="{FF2B5EF4-FFF2-40B4-BE49-F238E27FC236}">
                  <a16:creationId xmlns:a16="http://schemas.microsoft.com/office/drawing/2014/main" id="{6407B583-B01F-4094-8489-4520AA6596C9}"/>
                </a:ext>
              </a:extLst>
            </p:cNvPr>
            <p:cNvSpPr txBox="1"/>
            <p:nvPr/>
          </p:nvSpPr>
          <p:spPr>
            <a:xfrm>
              <a:off x="3752355" y="1967222"/>
              <a:ext cx="504370" cy="23398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ยโสธร</a:t>
              </a:r>
              <a:endParaRPr lang="en-US" sz="667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75" name="TextBox 270">
              <a:extLst>
                <a:ext uri="{FF2B5EF4-FFF2-40B4-BE49-F238E27FC236}">
                  <a16:creationId xmlns:a16="http://schemas.microsoft.com/office/drawing/2014/main" id="{9018162B-1CFC-41B6-86EA-331F92F6554C}"/>
                </a:ext>
              </a:extLst>
            </p:cNvPr>
            <p:cNvSpPr txBox="1"/>
            <p:nvPr/>
          </p:nvSpPr>
          <p:spPr>
            <a:xfrm>
              <a:off x="3029717" y="3592062"/>
              <a:ext cx="502445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ตราด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76" name="TextBox 198">
              <a:extLst>
                <a:ext uri="{FF2B5EF4-FFF2-40B4-BE49-F238E27FC236}">
                  <a16:creationId xmlns:a16="http://schemas.microsoft.com/office/drawing/2014/main" id="{323FC9CB-7407-4092-8F1D-7BFA70EA7B03}"/>
                </a:ext>
              </a:extLst>
            </p:cNvPr>
            <p:cNvSpPr txBox="1"/>
            <p:nvPr/>
          </p:nvSpPr>
          <p:spPr>
            <a:xfrm>
              <a:off x="2337793" y="2387659"/>
              <a:ext cx="535147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ลพบุรี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48774EE-8CC6-489A-B074-172724A45B53}"/>
                </a:ext>
              </a:extLst>
            </p:cNvPr>
            <p:cNvSpPr txBox="1"/>
            <p:nvPr/>
          </p:nvSpPr>
          <p:spPr>
            <a:xfrm>
              <a:off x="4198840" y="4057015"/>
              <a:ext cx="300468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90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9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52857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18AFEDB-AFB2-5AC3-AE56-B3D8B60F4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33495"/>
              </p:ext>
            </p:extLst>
          </p:nvPr>
        </p:nvGraphicFramePr>
        <p:xfrm>
          <a:off x="99448" y="767666"/>
          <a:ext cx="10005397" cy="4491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05">
                  <a:extLst>
                    <a:ext uri="{9D8B030D-6E8A-4147-A177-3AD203B41FA5}">
                      <a16:colId xmlns:a16="http://schemas.microsoft.com/office/drawing/2014/main" val="3952550476"/>
                    </a:ext>
                  </a:extLst>
                </a:gridCol>
                <a:gridCol w="767111">
                  <a:extLst>
                    <a:ext uri="{9D8B030D-6E8A-4147-A177-3AD203B41FA5}">
                      <a16:colId xmlns:a16="http://schemas.microsoft.com/office/drawing/2014/main" val="2490489024"/>
                    </a:ext>
                  </a:extLst>
                </a:gridCol>
                <a:gridCol w="761272">
                  <a:extLst>
                    <a:ext uri="{9D8B030D-6E8A-4147-A177-3AD203B41FA5}">
                      <a16:colId xmlns:a16="http://schemas.microsoft.com/office/drawing/2014/main" val="2602076316"/>
                    </a:ext>
                  </a:extLst>
                </a:gridCol>
                <a:gridCol w="728192">
                  <a:extLst>
                    <a:ext uri="{9D8B030D-6E8A-4147-A177-3AD203B41FA5}">
                      <a16:colId xmlns:a16="http://schemas.microsoft.com/office/drawing/2014/main" val="1605280982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1380282958"/>
                    </a:ext>
                  </a:extLst>
                </a:gridCol>
                <a:gridCol w="240027">
                  <a:extLst>
                    <a:ext uri="{9D8B030D-6E8A-4147-A177-3AD203B41FA5}">
                      <a16:colId xmlns:a16="http://schemas.microsoft.com/office/drawing/2014/main" val="338365436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86590358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68699037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825258399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4107178332"/>
                    </a:ext>
                  </a:extLst>
                </a:gridCol>
                <a:gridCol w="300033">
                  <a:extLst>
                    <a:ext uri="{9D8B030D-6E8A-4147-A177-3AD203B41FA5}">
                      <a16:colId xmlns:a16="http://schemas.microsoft.com/office/drawing/2014/main" val="1838736925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2399242051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3845887104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706290948"/>
                    </a:ext>
                  </a:extLst>
                </a:gridCol>
                <a:gridCol w="764369">
                  <a:extLst>
                    <a:ext uri="{9D8B030D-6E8A-4147-A177-3AD203B41FA5}">
                      <a16:colId xmlns:a16="http://schemas.microsoft.com/office/drawing/2014/main" val="4059278194"/>
                    </a:ext>
                  </a:extLst>
                </a:gridCol>
              </a:tblGrid>
              <a:tr h="87553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 </a:t>
                      </a:r>
                      <a:b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ต.ค. 65</a:t>
                      </a:r>
                      <a:endParaRPr lang="en-GB" sz="9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28 ก.ย.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28 ก.ย. 66</a:t>
                      </a:r>
                      <a:endParaRPr lang="en-GB" sz="9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 </a:t>
                      </a:r>
                      <a:b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ต.ค. 65</a:t>
                      </a:r>
                      <a:endParaRPr lang="en-GB" sz="9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28 ก.ย.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28 ก.ย. 66</a:t>
                      </a:r>
                      <a:endParaRPr lang="en-GB" sz="9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 </a:t>
                      </a:r>
                      <a:b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ต.ค. 65</a:t>
                      </a:r>
                      <a:endParaRPr lang="en-GB" sz="9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28 ก.ย.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28 ก.ย. 66</a:t>
                      </a:r>
                      <a:endParaRPr lang="en-GB" sz="9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44233"/>
                  </a:ext>
                </a:extLst>
              </a:tr>
              <a:tr h="28772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▼33.35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 spc="-4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▼16.83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▼11.38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620945"/>
                  </a:ext>
                </a:extLst>
              </a:tr>
              <a:tr h="23761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▼32.52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▼16.82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▼10.97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814410"/>
                  </a:ext>
                </a:extLst>
              </a:tr>
              <a:tr h="25788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▼30.12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▼15.74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▼10.42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33125"/>
                  </a:ext>
                </a:extLst>
              </a:tr>
              <a:tr h="2686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▼27.83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▼15.10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▼10.42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090703"/>
                  </a:ext>
                </a:extLst>
              </a:tr>
              <a:tr h="26478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▼26.83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▼14.92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▼10.35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947480"/>
                  </a:ext>
                </a:extLst>
              </a:tr>
              <a:tr h="2743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▼26.16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▼14.91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▼10.35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401133"/>
                  </a:ext>
                </a:extLst>
              </a:tr>
              <a:tr h="2400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▼23.51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▼14.84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▼9.57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184613"/>
                  </a:ext>
                </a:extLst>
              </a:tr>
              <a:tr h="2400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▼20.74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▼8.89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762985"/>
                  </a:ext>
                </a:extLst>
              </a:tr>
              <a:tr h="27027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▼20.57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▼13.39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▼8.80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93587"/>
                  </a:ext>
                </a:extLst>
              </a:tr>
              <a:tr h="24910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▼19.35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▼12.96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▼8.08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59996"/>
                  </a:ext>
                </a:extLst>
              </a:tr>
              <a:tr h="24250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▼18.88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▼12.94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▼7.36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60378"/>
                  </a:ext>
                </a:extLst>
              </a:tr>
              <a:tr h="24844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▼18.83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▼12.58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▼7.12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64859"/>
                  </a:ext>
                </a:extLst>
              </a:tr>
              <a:tr h="2856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▼18.80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▼12.36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▼6.76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61697"/>
                  </a:ext>
                </a:extLst>
              </a:tr>
              <a:tr h="24844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▼17.76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▼11.40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▼6.64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602335"/>
                  </a:ext>
                </a:extLst>
              </a:tr>
            </a:tbl>
          </a:graphicData>
        </a:graphic>
      </p:graphicFrame>
      <p:grpSp>
        <p:nvGrpSpPr>
          <p:cNvPr id="3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36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7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ผลการบริหารจัดการหนี้ เปรียบเทียบ 1 ตุลาคม 2565 กับ </a:t>
              </a:r>
              <a:r>
                <a:rPr lang="th-TH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28 </a:t>
              </a:r>
              <a:r>
                <a:rPr lang="th-TH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กันยายน 2566</a:t>
              </a:r>
            </a:p>
          </p:txBody>
        </p:sp>
      </p:grpSp>
      <p:sp>
        <p:nvSpPr>
          <p:cNvPr id="38" name="สี่เหลี่ยมผืนผ้ามุมมน 31"/>
          <p:cNvSpPr/>
          <p:nvPr/>
        </p:nvSpPr>
        <p:spPr>
          <a:xfrm>
            <a:off x="7553000" y="5320341"/>
            <a:ext cx="2454598" cy="343859"/>
          </a:xfrm>
          <a:prstGeom prst="rect">
            <a:avLst/>
          </a:prstGeom>
          <a:solidFill>
            <a:srgbClr val="D1D7E1">
              <a:alpha val="80000"/>
            </a:srgbClr>
          </a:solidFill>
          <a:ln w="158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333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28 ก.ย. </a:t>
            </a: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</a:p>
        </p:txBody>
      </p:sp>
    </p:spTree>
    <p:extLst>
      <p:ext uri="{BB962C8B-B14F-4D97-AF65-F5344CB8AC3E}">
        <p14:creationId xmlns:p14="http://schemas.microsoft.com/office/powerpoint/2010/main" val="25713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18AFEDB-AFB2-5AC3-AE56-B3D8B60F4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034073"/>
              </p:ext>
            </p:extLst>
          </p:nvPr>
        </p:nvGraphicFramePr>
        <p:xfrm>
          <a:off x="99448" y="767666"/>
          <a:ext cx="10005397" cy="4401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05">
                  <a:extLst>
                    <a:ext uri="{9D8B030D-6E8A-4147-A177-3AD203B41FA5}">
                      <a16:colId xmlns:a16="http://schemas.microsoft.com/office/drawing/2014/main" val="3952550476"/>
                    </a:ext>
                  </a:extLst>
                </a:gridCol>
                <a:gridCol w="767111">
                  <a:extLst>
                    <a:ext uri="{9D8B030D-6E8A-4147-A177-3AD203B41FA5}">
                      <a16:colId xmlns:a16="http://schemas.microsoft.com/office/drawing/2014/main" val="2490489024"/>
                    </a:ext>
                  </a:extLst>
                </a:gridCol>
                <a:gridCol w="761272">
                  <a:extLst>
                    <a:ext uri="{9D8B030D-6E8A-4147-A177-3AD203B41FA5}">
                      <a16:colId xmlns:a16="http://schemas.microsoft.com/office/drawing/2014/main" val="2602076316"/>
                    </a:ext>
                  </a:extLst>
                </a:gridCol>
                <a:gridCol w="728192">
                  <a:extLst>
                    <a:ext uri="{9D8B030D-6E8A-4147-A177-3AD203B41FA5}">
                      <a16:colId xmlns:a16="http://schemas.microsoft.com/office/drawing/2014/main" val="1605280982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1380282958"/>
                    </a:ext>
                  </a:extLst>
                </a:gridCol>
                <a:gridCol w="240027">
                  <a:extLst>
                    <a:ext uri="{9D8B030D-6E8A-4147-A177-3AD203B41FA5}">
                      <a16:colId xmlns:a16="http://schemas.microsoft.com/office/drawing/2014/main" val="338365436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86590358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68699037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825258399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4107178332"/>
                    </a:ext>
                  </a:extLst>
                </a:gridCol>
                <a:gridCol w="300033">
                  <a:extLst>
                    <a:ext uri="{9D8B030D-6E8A-4147-A177-3AD203B41FA5}">
                      <a16:colId xmlns:a16="http://schemas.microsoft.com/office/drawing/2014/main" val="1838736925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2399242051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3845887104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706290948"/>
                    </a:ext>
                  </a:extLst>
                </a:gridCol>
                <a:gridCol w="764369">
                  <a:extLst>
                    <a:ext uri="{9D8B030D-6E8A-4147-A177-3AD203B41FA5}">
                      <a16:colId xmlns:a16="http://schemas.microsoft.com/office/drawing/2014/main" val="4059278194"/>
                    </a:ext>
                  </a:extLst>
                </a:gridCol>
              </a:tblGrid>
              <a:tr h="8480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 </a:t>
                      </a:r>
                      <a:b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ต.ค. 65</a:t>
                      </a:r>
                      <a:endParaRPr lang="en-GB" sz="9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28 ก.ย.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28 ก.ย. 66</a:t>
                      </a:r>
                      <a:endParaRPr lang="en-GB" sz="9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 </a:t>
                      </a:r>
                      <a:b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ต.ค. 65</a:t>
                      </a:r>
                      <a:endParaRPr lang="en-GB" sz="9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28 ก.ย.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28 ก.ย. 66</a:t>
                      </a:r>
                      <a:endParaRPr lang="en-GB" sz="9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 </a:t>
                      </a:r>
                      <a:b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ต.ค. 65</a:t>
                      </a:r>
                      <a:endParaRPr lang="en-GB" sz="9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28 ก.ย.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28 ก.ย. 66</a:t>
                      </a:r>
                      <a:endParaRPr lang="en-GB" sz="9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44233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▼6.51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▲1.80</a:t>
                      </a:r>
                      <a:endParaRPr lang="th-TH" sz="10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620945"/>
                  </a:ext>
                </a:extLst>
              </a:tr>
              <a:tr h="28110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▼6.36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▲4.18</a:t>
                      </a:r>
                      <a:endParaRPr lang="th-TH" sz="10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814410"/>
                  </a:ext>
                </a:extLst>
              </a:tr>
              <a:tr h="24980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▼6.25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▲4.61</a:t>
                      </a:r>
                      <a:endParaRPr lang="th-TH" sz="10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33125"/>
                  </a:ext>
                </a:extLst>
              </a:tr>
              <a:tr h="26022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▼6.18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▲5.01</a:t>
                      </a:r>
                      <a:endParaRPr lang="th-TH" sz="10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090703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▼6.04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▲5.97</a:t>
                      </a:r>
                      <a:endParaRPr lang="th-TH" sz="10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947480"/>
                  </a:ext>
                </a:extLst>
              </a:tr>
              <a:tr h="2657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▼5.20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▲14.30</a:t>
                      </a:r>
                      <a:endParaRPr lang="th-TH" sz="10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401133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▼5.05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▲18.86</a:t>
                      </a:r>
                      <a:endParaRPr lang="th-TH" sz="10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184613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▼4.78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▼8.77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6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762985"/>
                  </a:ext>
                </a:extLst>
              </a:tr>
              <a:tr h="26180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▼4.53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93587"/>
                  </a:ext>
                </a:extLst>
              </a:tr>
              <a:tr h="2412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▼4.07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59996"/>
                  </a:ext>
                </a:extLst>
              </a:tr>
              <a:tr h="23490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▲0.05</a:t>
                      </a:r>
                      <a:endParaRPr lang="th-TH" sz="10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60378"/>
                  </a:ext>
                </a:extLst>
              </a:tr>
              <a:tr h="24065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▲0.65</a:t>
                      </a:r>
                      <a:endParaRPr lang="th-TH" sz="10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64859"/>
                  </a:ext>
                </a:extLst>
              </a:tr>
              <a:tr h="2766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▲0.81</a:t>
                      </a:r>
                      <a:endParaRPr lang="th-TH" sz="10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61697"/>
                  </a:ext>
                </a:extLst>
              </a:tr>
              <a:tr h="24065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▲1.53</a:t>
                      </a:r>
                      <a:endParaRPr lang="th-TH" sz="10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602335"/>
                  </a:ext>
                </a:extLst>
              </a:tr>
            </a:tbl>
          </a:graphicData>
        </a:graphic>
      </p:graphicFrame>
      <p:grpSp>
        <p:nvGrpSpPr>
          <p:cNvPr id="3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36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7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ผลการบริหารจัดการหนี้ เปรียบเทียบ 1 ตุลาคม 2565 กับ </a:t>
              </a:r>
              <a:r>
                <a:rPr lang="th-TH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28 </a:t>
              </a:r>
              <a:r>
                <a:rPr lang="th-TH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กันยายน </a:t>
              </a:r>
              <a:r>
                <a:rPr lang="th-TH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2566 </a:t>
              </a:r>
              <a:r>
                <a:rPr lang="th-TH" sz="1700" b="1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(ต่อ)</a:t>
              </a:r>
              <a:endParaRPr lang="th-TH" sz="17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38" name="สี่เหลี่ยมผืนผ้ามุมมน 31"/>
          <p:cNvSpPr/>
          <p:nvPr/>
        </p:nvSpPr>
        <p:spPr>
          <a:xfrm>
            <a:off x="7527600" y="5258742"/>
            <a:ext cx="2454598" cy="343859"/>
          </a:xfrm>
          <a:prstGeom prst="rect">
            <a:avLst/>
          </a:prstGeom>
          <a:solidFill>
            <a:srgbClr val="D1D7E1">
              <a:alpha val="80000"/>
            </a:srgbClr>
          </a:solidFill>
          <a:ln w="158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333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28 ก.ย. </a:t>
            </a: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</a:p>
        </p:txBody>
      </p:sp>
      <p:graphicFrame>
        <p:nvGraphicFramePr>
          <p:cNvPr id="1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708473"/>
              </p:ext>
            </p:extLst>
          </p:nvPr>
        </p:nvGraphicFramePr>
        <p:xfrm>
          <a:off x="7438700" y="3731469"/>
          <a:ext cx="1898974" cy="1448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8197421" y="4474220"/>
            <a:ext cx="676746" cy="2259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85.71</a:t>
            </a:r>
            <a:endParaRPr lang="th-TH" b="1" dirty="0">
              <a:solidFill>
                <a:schemeClr val="accent1">
                  <a:lumMod val="50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8874167" y="4587182"/>
            <a:ext cx="1311234" cy="4800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จังหวัดหนี้</a:t>
            </a:r>
            <a:r>
              <a:rPr lang="th-TH" sz="9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เกิน</a:t>
            </a:r>
            <a:br>
              <a:rPr lang="th-TH" sz="9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กำหนดชำระลดลง</a:t>
            </a:r>
            <a:r>
              <a:rPr lang="th-TH" sz="9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9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</a:t>
            </a:r>
            <a:r>
              <a:rPr lang="th-TH" sz="9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66 </a:t>
            </a:r>
            <a:r>
              <a:rPr lang="th-TH" sz="9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A5FF0B-A882-66AD-65F3-27806C7401F6}"/>
              </a:ext>
            </a:extLst>
          </p:cNvPr>
          <p:cNvSpPr/>
          <p:nvPr/>
        </p:nvSpPr>
        <p:spPr>
          <a:xfrm>
            <a:off x="6582145" y="3795287"/>
            <a:ext cx="1536700" cy="459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จังหวัดหนี้</a:t>
            </a:r>
            <a:r>
              <a:rPr lang="th-TH" sz="9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เกิน</a:t>
            </a:r>
            <a:br>
              <a:rPr lang="th-TH" sz="9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กำหนดชำระ</a:t>
            </a:r>
            <a: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  <a:b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</a:t>
            </a:r>
            <a:r>
              <a:rPr lang="th-TH" sz="9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 จังหวัด</a:t>
            </a:r>
          </a:p>
        </p:txBody>
      </p:sp>
      <p:cxnSp>
        <p:nvCxnSpPr>
          <p:cNvPr id="20" name="ลูกศรเชื่อมต่อแบบตรง 8"/>
          <p:cNvCxnSpPr/>
          <p:nvPr/>
        </p:nvCxnSpPr>
        <p:spPr>
          <a:xfrm>
            <a:off x="7895891" y="3914077"/>
            <a:ext cx="282054" cy="1111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8"/>
          <p:cNvCxnSpPr/>
          <p:nvPr/>
        </p:nvCxnSpPr>
        <p:spPr>
          <a:xfrm flipH="1" flipV="1">
            <a:off x="8874167" y="4587182"/>
            <a:ext cx="277343" cy="11296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สี่เหลี่ยมผืนผ้ามุมมน 18">
            <a:extLst>
              <a:ext uri="{FF2B5EF4-FFF2-40B4-BE49-F238E27FC236}">
                <a16:creationId xmlns:a16="http://schemas.microsoft.com/office/drawing/2014/main" id="{96552DD4-F90C-0D85-4951-5260121F63F4}"/>
              </a:ext>
            </a:extLst>
          </p:cNvPr>
          <p:cNvSpPr/>
          <p:nvPr/>
        </p:nvSpPr>
        <p:spPr>
          <a:xfrm>
            <a:off x="6761376" y="4679087"/>
            <a:ext cx="2946925" cy="36517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40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28 </a:t>
            </a:r>
            <a: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กันยายน 2566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2958836" y="476193"/>
          <a:ext cx="3321298" cy="220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58326"/>
              </p:ext>
            </p:extLst>
          </p:nvPr>
        </p:nvGraphicFramePr>
        <p:xfrm>
          <a:off x="1604380" y="1011125"/>
          <a:ext cx="6431380" cy="3494197"/>
        </p:xfrm>
        <a:graphic>
          <a:graphicData uri="http://schemas.openxmlformats.org/drawingml/2006/table">
            <a:tbl>
              <a:tblPr/>
              <a:tblGrid>
                <a:gridCol w="1213810">
                  <a:extLst>
                    <a:ext uri="{9D8B030D-6E8A-4147-A177-3AD203B41FA5}">
                      <a16:colId xmlns:a16="http://schemas.microsoft.com/office/drawing/2014/main" val="3869585143"/>
                    </a:ext>
                  </a:extLst>
                </a:gridCol>
                <a:gridCol w="1970176">
                  <a:extLst>
                    <a:ext uri="{9D8B030D-6E8A-4147-A177-3AD203B41FA5}">
                      <a16:colId xmlns:a16="http://schemas.microsoft.com/office/drawing/2014/main" val="1217338615"/>
                    </a:ext>
                  </a:extLst>
                </a:gridCol>
                <a:gridCol w="1277218">
                  <a:extLst>
                    <a:ext uri="{9D8B030D-6E8A-4147-A177-3AD203B41FA5}">
                      <a16:colId xmlns:a16="http://schemas.microsoft.com/office/drawing/2014/main" val="181784069"/>
                    </a:ext>
                  </a:extLst>
                </a:gridCol>
                <a:gridCol w="1970176">
                  <a:extLst>
                    <a:ext uri="{9D8B030D-6E8A-4147-A177-3AD203B41FA5}">
                      <a16:colId xmlns:a16="http://schemas.microsoft.com/office/drawing/2014/main" val="2640053446"/>
                    </a:ext>
                  </a:extLst>
                </a:gridCol>
              </a:tblGrid>
              <a:tr h="4991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ปีงบประมาณ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เงินต้นรับชำระคืน</a:t>
                      </a:r>
                      <a:r>
                        <a:rPr lang="th-TH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89781"/>
                  </a:ext>
                </a:extLst>
              </a:tr>
              <a:tr h="49917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r>
                        <a:rPr lang="th-TH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รับชำระคืน</a:t>
                      </a:r>
                      <a:r>
                        <a:rPr lang="th-TH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117393"/>
                  </a:ext>
                </a:extLst>
              </a:tr>
              <a:tr h="4991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ต.ค.</a:t>
                      </a:r>
                      <a:r>
                        <a:rPr lang="th-TH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2562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2,148,836,091.90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53.51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1,149,536,512.00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315273"/>
                  </a:ext>
                </a:extLst>
              </a:tr>
              <a:tr h="4991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ต.ค.</a:t>
                      </a:r>
                      <a:r>
                        <a:rPr lang="th-TH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1,052,752,432.84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23.29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632,875,385.77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595801"/>
                  </a:ext>
                </a:extLst>
              </a:tr>
              <a:tr h="4991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ต.ค.</a:t>
                      </a:r>
                      <a:r>
                        <a:rPr lang="th-TH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509,681,949.43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9.88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457,415,150.74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925552"/>
                  </a:ext>
                </a:extLst>
              </a:tr>
              <a:tr h="4991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ต.ค.</a:t>
                      </a:r>
                      <a:r>
                        <a:rPr lang="th-TH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1,053,362,536.16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23.24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1,173,799,966.85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840774"/>
                  </a:ext>
                </a:extLst>
              </a:tr>
              <a:tr h="4991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 ก.ย. </a:t>
                      </a:r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655,719,257.34 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14.46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1,458,372,528.51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51925"/>
                  </a:ext>
                </a:extLst>
              </a:tr>
            </a:tbl>
          </a:graphicData>
        </a:graphic>
      </p:graphicFrame>
      <p:grpSp>
        <p:nvGrpSpPr>
          <p:cNvPr id="2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33050" y="-34993"/>
            <a:ext cx="10193050" cy="575427"/>
            <a:chOff x="-29746" y="-164554"/>
            <a:chExt cx="9173747" cy="517884"/>
          </a:xfrm>
        </p:grpSpPr>
        <p:sp>
          <p:nvSpPr>
            <p:cNvPr id="23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2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ผลการบริหารจัดการหนี้และการรับชำระคืน ตั้งแต่ พ.ศ. 2562 - </a:t>
              </a:r>
              <a:r>
                <a:rPr lang="th-TH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2566</a:t>
              </a:r>
              <a:endPara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27" name="กลุ่ม 1">
            <a:extLst>
              <a:ext uri="{FF2B5EF4-FFF2-40B4-BE49-F238E27FC236}">
                <a16:creationId xmlns:a16="http://schemas.microsoft.com/office/drawing/2014/main" id="{9DD680C8-E79D-681D-0BCB-72BB9B0FE957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8" name="Group 47">
              <a:extLst>
                <a:ext uri="{FF2B5EF4-FFF2-40B4-BE49-F238E27FC236}">
                  <a16:creationId xmlns:a16="http://schemas.microsoft.com/office/drawing/2014/main" id="{F0D25DF4-7CE9-3B0F-0B0E-38BEC27615D4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51" name="กลุ่ม 1">
                <a:extLst>
                  <a:ext uri="{FF2B5EF4-FFF2-40B4-BE49-F238E27FC236}">
                    <a16:creationId xmlns:a16="http://schemas.microsoft.com/office/drawing/2014/main" id="{C0A206A9-88C2-EF94-8454-996338918E2C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53" name="กลุ่ม 7">
                  <a:extLst>
                    <a:ext uri="{FF2B5EF4-FFF2-40B4-BE49-F238E27FC236}">
                      <a16:creationId xmlns:a16="http://schemas.microsoft.com/office/drawing/2014/main" id="{B9FE4441-1965-323B-012F-CBFE76272334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57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E565925-4D60-16B5-81CE-560E5FBFC7DF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58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F60D78CE-7434-44CA-5E58-68663B9AB01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59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2BB26B22-10AF-9D93-F743-80185547E221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54" name="กลุ่ม 4">
                  <a:extLst>
                    <a:ext uri="{FF2B5EF4-FFF2-40B4-BE49-F238E27FC236}">
                      <a16:creationId xmlns:a16="http://schemas.microsoft.com/office/drawing/2014/main" id="{A29417D1-EF4E-5AEE-8311-82D9BF8DD044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55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927F6E37-41BE-F660-61B2-8A41B00EA0EE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56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AB80A5D7-9982-126B-9561-65A747CA362F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52" name="รูปแบบอิสระ: รูปร่าง 49">
                <a:extLst>
                  <a:ext uri="{FF2B5EF4-FFF2-40B4-BE49-F238E27FC236}">
                    <a16:creationId xmlns:a16="http://schemas.microsoft.com/office/drawing/2014/main" id="{C15A6E99-71C1-1A26-B520-BFF86D9A2845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43" name="TextBox 7">
              <a:extLst>
                <a:ext uri="{FF2B5EF4-FFF2-40B4-BE49-F238E27FC236}">
                  <a16:creationId xmlns:a16="http://schemas.microsoft.com/office/drawing/2014/main" id="{B46878B7-33BD-823B-10D7-0160C2529E29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44" name="กลุ่ม 5">
              <a:extLst>
                <a:ext uri="{FF2B5EF4-FFF2-40B4-BE49-F238E27FC236}">
                  <a16:creationId xmlns:a16="http://schemas.microsoft.com/office/drawing/2014/main" id="{B177C50E-F549-9009-B2B3-DA99655EBE35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45" name="Group 7">
                <a:extLst>
                  <a:ext uri="{FF2B5EF4-FFF2-40B4-BE49-F238E27FC236}">
                    <a16:creationId xmlns:a16="http://schemas.microsoft.com/office/drawing/2014/main" id="{AFEF8F95-16B4-6148-0BAC-216ABC79B91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A9516614-EBA8-B9BD-C1E5-0611F3045ABB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BAA4BA7A-DC86-FBB9-34EE-E5E1EE50C922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1D67E798-24F5-244A-ACED-9CB74DD3520C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50" name="Freeform 12">
                  <a:extLst>
                    <a:ext uri="{FF2B5EF4-FFF2-40B4-BE49-F238E27FC236}">
                      <a16:creationId xmlns:a16="http://schemas.microsoft.com/office/drawing/2014/main" id="{812CFC50-962C-D54A-91D1-6FFA858A55BC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46" name="Picture 24">
                <a:extLst>
                  <a:ext uri="{FF2B5EF4-FFF2-40B4-BE49-F238E27FC236}">
                    <a16:creationId xmlns:a16="http://schemas.microsoft.com/office/drawing/2014/main" id="{79C3EA3D-2B8F-9686-0506-E90DA3843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900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สี่เหลี่ยมผืนผ้ามุมมน 18">
            <a:extLst>
              <a:ext uri="{FF2B5EF4-FFF2-40B4-BE49-F238E27FC236}">
                <a16:creationId xmlns:a16="http://schemas.microsoft.com/office/drawing/2014/main" id="{96552DD4-F90C-0D85-4951-5260121F63F4}"/>
              </a:ext>
            </a:extLst>
          </p:cNvPr>
          <p:cNvSpPr/>
          <p:nvPr/>
        </p:nvSpPr>
        <p:spPr>
          <a:xfrm>
            <a:off x="7152935" y="4980799"/>
            <a:ext cx="2946925" cy="284712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40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28 </a:t>
            </a:r>
            <a: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กันยายน 2566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2958836" y="476193"/>
          <a:ext cx="3321298" cy="220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233829"/>
              </p:ext>
            </p:extLst>
          </p:nvPr>
        </p:nvGraphicFramePr>
        <p:xfrm>
          <a:off x="38100" y="580350"/>
          <a:ext cx="3305657" cy="4342773"/>
        </p:xfrm>
        <a:graphic>
          <a:graphicData uri="http://schemas.openxmlformats.org/drawingml/2006/table">
            <a:tbl>
              <a:tblPr/>
              <a:tblGrid>
                <a:gridCol w="660073">
                  <a:extLst>
                    <a:ext uri="{9D8B030D-6E8A-4147-A177-3AD203B41FA5}">
                      <a16:colId xmlns:a16="http://schemas.microsoft.com/office/drawing/2014/main" val="320740706"/>
                    </a:ext>
                  </a:extLst>
                </a:gridCol>
                <a:gridCol w="1183590">
                  <a:extLst>
                    <a:ext uri="{9D8B030D-6E8A-4147-A177-3AD203B41FA5}">
                      <a16:colId xmlns:a16="http://schemas.microsoft.com/office/drawing/2014/main" val="1389968211"/>
                    </a:ext>
                  </a:extLst>
                </a:gridCol>
                <a:gridCol w="1461994">
                  <a:extLst>
                    <a:ext uri="{9D8B030D-6E8A-4147-A177-3AD203B41FA5}">
                      <a16:colId xmlns:a16="http://schemas.microsoft.com/office/drawing/2014/main" val="67297774"/>
                    </a:ext>
                  </a:extLst>
                </a:gridCol>
              </a:tblGrid>
              <a:tr h="4213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เงินต้นรับคืน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58868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44,117,749.08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56797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43,478,074.84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09548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38,620,226.28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28017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34,703,069.74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2107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33,853,265.40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68767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33,477,530.54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463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30,670,754.78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431066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30,395,653.48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61027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29,208,737.58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4622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28,734,645.58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63749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28,476,733.16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91758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28,315,352.53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6272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27,932,009.22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425811"/>
                  </a:ext>
                </a:extLst>
              </a:tr>
            </a:tbl>
          </a:graphicData>
        </a:graphic>
      </p:graphicFrame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8856075B-D45D-BC51-9C3A-2D0DBFFAC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258485"/>
              </p:ext>
            </p:extLst>
          </p:nvPr>
        </p:nvGraphicFramePr>
        <p:xfrm>
          <a:off x="3398474" y="589230"/>
          <a:ext cx="3305657" cy="4342773"/>
        </p:xfrm>
        <a:graphic>
          <a:graphicData uri="http://schemas.openxmlformats.org/drawingml/2006/table">
            <a:tbl>
              <a:tblPr/>
              <a:tblGrid>
                <a:gridCol w="660073">
                  <a:extLst>
                    <a:ext uri="{9D8B030D-6E8A-4147-A177-3AD203B41FA5}">
                      <a16:colId xmlns:a16="http://schemas.microsoft.com/office/drawing/2014/main" val="320740706"/>
                    </a:ext>
                  </a:extLst>
                </a:gridCol>
                <a:gridCol w="1183590">
                  <a:extLst>
                    <a:ext uri="{9D8B030D-6E8A-4147-A177-3AD203B41FA5}">
                      <a16:colId xmlns:a16="http://schemas.microsoft.com/office/drawing/2014/main" val="1389968211"/>
                    </a:ext>
                  </a:extLst>
                </a:gridCol>
                <a:gridCol w="1461994">
                  <a:extLst>
                    <a:ext uri="{9D8B030D-6E8A-4147-A177-3AD203B41FA5}">
                      <a16:colId xmlns:a16="http://schemas.microsoft.com/office/drawing/2014/main" val="67297774"/>
                    </a:ext>
                  </a:extLst>
                </a:gridCol>
              </a:tblGrid>
              <a:tr h="4213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เงินต้นรับคืน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58868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25,601,735.52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56797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25,394,769.53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09548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24,343,723.90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28017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23,869,504.68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2107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23,332,076.60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68767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23,320,628.13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463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23,037,256.87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431066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22,835,674.11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61027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22,656,343.18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4622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22,238,361.66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63749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22,179,047.94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91758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22,025,717.55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6272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21,402,303.91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425811"/>
                  </a:ext>
                </a:extLst>
              </a:tr>
            </a:tbl>
          </a:graphicData>
        </a:graphic>
      </p:graphicFrame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0BB4F666-D9A3-1B15-B9DF-9A0578CB3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205948"/>
              </p:ext>
            </p:extLst>
          </p:nvPr>
        </p:nvGraphicFramePr>
        <p:xfrm>
          <a:off x="6758847" y="589230"/>
          <a:ext cx="3305657" cy="4342773"/>
        </p:xfrm>
        <a:graphic>
          <a:graphicData uri="http://schemas.openxmlformats.org/drawingml/2006/table">
            <a:tbl>
              <a:tblPr/>
              <a:tblGrid>
                <a:gridCol w="660073">
                  <a:extLst>
                    <a:ext uri="{9D8B030D-6E8A-4147-A177-3AD203B41FA5}">
                      <a16:colId xmlns:a16="http://schemas.microsoft.com/office/drawing/2014/main" val="320740706"/>
                    </a:ext>
                  </a:extLst>
                </a:gridCol>
                <a:gridCol w="1183590">
                  <a:extLst>
                    <a:ext uri="{9D8B030D-6E8A-4147-A177-3AD203B41FA5}">
                      <a16:colId xmlns:a16="http://schemas.microsoft.com/office/drawing/2014/main" val="1389968211"/>
                    </a:ext>
                  </a:extLst>
                </a:gridCol>
                <a:gridCol w="1461994">
                  <a:extLst>
                    <a:ext uri="{9D8B030D-6E8A-4147-A177-3AD203B41FA5}">
                      <a16:colId xmlns:a16="http://schemas.microsoft.com/office/drawing/2014/main" val="67297774"/>
                    </a:ext>
                  </a:extLst>
                </a:gridCol>
              </a:tblGrid>
              <a:tr h="4213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เงินต้นรับคืน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58868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21,216,601.00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56797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20,447,841.02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09548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19,803,129.13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28017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19,768,420.89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2107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19,669,477.49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68767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18,937,346.48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463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18,888,760.48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431066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18,205,419.95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61027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17,803,651.19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4622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17,758,463.65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63749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17,652,982.05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91758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17,488,455.93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6272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17,481,750.06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425811"/>
                  </a:ext>
                </a:extLst>
              </a:tr>
            </a:tbl>
          </a:graphicData>
        </a:graphic>
      </p:graphicFrame>
      <p:grpSp>
        <p:nvGrpSpPr>
          <p:cNvPr id="60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33050" y="-34993"/>
            <a:ext cx="10193050" cy="575427"/>
            <a:chOff x="-29746" y="-164554"/>
            <a:chExt cx="9173747" cy="517884"/>
          </a:xfrm>
        </p:grpSpPr>
        <p:sp>
          <p:nvSpPr>
            <p:cNvPr id="61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62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ผลการรับชำระคืนเงินต้น ตั้งแต่ 1 ตุลาคม 2565 -</a:t>
              </a:r>
              <a:r>
                <a:rPr lang="th-TH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28 </a:t>
              </a:r>
              <a:r>
                <a:rPr lang="th-TH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กันยายน </a:t>
              </a:r>
              <a:r>
                <a:rPr lang="th-TH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2566</a:t>
              </a:r>
              <a:endPara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64" name="กลุ่ม 1">
            <a:extLst>
              <a:ext uri="{FF2B5EF4-FFF2-40B4-BE49-F238E27FC236}">
                <a16:creationId xmlns:a16="http://schemas.microsoft.com/office/drawing/2014/main" id="{9DD680C8-E79D-681D-0BCB-72BB9B0FE957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65" name="Group 47">
              <a:extLst>
                <a:ext uri="{FF2B5EF4-FFF2-40B4-BE49-F238E27FC236}">
                  <a16:creationId xmlns:a16="http://schemas.microsoft.com/office/drawing/2014/main" id="{F0D25DF4-7CE9-3B0F-0B0E-38BEC27615D4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74" name="กลุ่ม 1">
                <a:extLst>
                  <a:ext uri="{FF2B5EF4-FFF2-40B4-BE49-F238E27FC236}">
                    <a16:creationId xmlns:a16="http://schemas.microsoft.com/office/drawing/2014/main" id="{C0A206A9-88C2-EF94-8454-996338918E2C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76" name="กลุ่ม 7">
                  <a:extLst>
                    <a:ext uri="{FF2B5EF4-FFF2-40B4-BE49-F238E27FC236}">
                      <a16:creationId xmlns:a16="http://schemas.microsoft.com/office/drawing/2014/main" id="{B9FE4441-1965-323B-012F-CBFE76272334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8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E565925-4D60-16B5-81CE-560E5FBFC7DF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8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F60D78CE-7434-44CA-5E58-68663B9AB01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8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2BB26B22-10AF-9D93-F743-80185547E221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77" name="กลุ่ม 4">
                  <a:extLst>
                    <a:ext uri="{FF2B5EF4-FFF2-40B4-BE49-F238E27FC236}">
                      <a16:creationId xmlns:a16="http://schemas.microsoft.com/office/drawing/2014/main" id="{A29417D1-EF4E-5AEE-8311-82D9BF8DD044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7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927F6E37-41BE-F660-61B2-8A41B00EA0EE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7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AB80A5D7-9982-126B-9561-65A747CA362F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75" name="รูปแบบอิสระ: รูปร่าง 49">
                <a:extLst>
                  <a:ext uri="{FF2B5EF4-FFF2-40B4-BE49-F238E27FC236}">
                    <a16:creationId xmlns:a16="http://schemas.microsoft.com/office/drawing/2014/main" id="{C15A6E99-71C1-1A26-B520-BFF86D9A2845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66" name="TextBox 7">
              <a:extLst>
                <a:ext uri="{FF2B5EF4-FFF2-40B4-BE49-F238E27FC236}">
                  <a16:creationId xmlns:a16="http://schemas.microsoft.com/office/drawing/2014/main" id="{B46878B7-33BD-823B-10D7-0160C2529E29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7" name="กลุ่ม 5">
              <a:extLst>
                <a:ext uri="{FF2B5EF4-FFF2-40B4-BE49-F238E27FC236}">
                  <a16:creationId xmlns:a16="http://schemas.microsoft.com/office/drawing/2014/main" id="{B177C50E-F549-9009-B2B3-DA99655EBE35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68" name="Group 7">
                <a:extLst>
                  <a:ext uri="{FF2B5EF4-FFF2-40B4-BE49-F238E27FC236}">
                    <a16:creationId xmlns:a16="http://schemas.microsoft.com/office/drawing/2014/main" id="{AFEF8F95-16B4-6148-0BAC-216ABC79B91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A9516614-EBA8-B9BD-C1E5-0611F3045ABB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BAA4BA7A-DC86-FBB9-34EE-E5E1EE50C922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1D67E798-24F5-244A-ACED-9CB74DD3520C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73" name="Freeform 12">
                  <a:extLst>
                    <a:ext uri="{FF2B5EF4-FFF2-40B4-BE49-F238E27FC236}">
                      <a16:creationId xmlns:a16="http://schemas.microsoft.com/office/drawing/2014/main" id="{812CFC50-962C-D54A-91D1-6FFA858A55BC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69" name="Picture 24">
                <a:extLst>
                  <a:ext uri="{FF2B5EF4-FFF2-40B4-BE49-F238E27FC236}">
                    <a16:creationId xmlns:a16="http://schemas.microsoft.com/office/drawing/2014/main" id="{79C3EA3D-2B8F-9686-0506-E90DA3843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2304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สี่เหลี่ยมผืนผ้ามุมมน 18">
            <a:extLst>
              <a:ext uri="{FF2B5EF4-FFF2-40B4-BE49-F238E27FC236}">
                <a16:creationId xmlns:a16="http://schemas.microsoft.com/office/drawing/2014/main" id="{96552DD4-F90C-0D85-4951-5260121F63F4}"/>
              </a:ext>
            </a:extLst>
          </p:cNvPr>
          <p:cNvSpPr/>
          <p:nvPr/>
        </p:nvSpPr>
        <p:spPr>
          <a:xfrm>
            <a:off x="7094830" y="4994459"/>
            <a:ext cx="2946925" cy="265153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34">
              <a:lnSpc>
                <a:spcPct val="150000"/>
              </a:lnSpc>
              <a:defRPr/>
            </a:pPr>
            <a:r>
              <a:rPr lang="th-TH" sz="1400" dirty="0">
                <a:solidFill>
                  <a:prstClr val="white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400" dirty="0" smtClean="0">
                <a:solidFill>
                  <a:prstClr val="white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28 </a:t>
            </a:r>
            <a:r>
              <a:rPr lang="th-TH" sz="1400" dirty="0">
                <a:solidFill>
                  <a:prstClr val="white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กันยายน 2566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2958836" y="476193"/>
          <a:ext cx="3321298" cy="220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779669"/>
              </p:ext>
            </p:extLst>
          </p:nvPr>
        </p:nvGraphicFramePr>
        <p:xfrm>
          <a:off x="39440" y="572319"/>
          <a:ext cx="3305657" cy="4342773"/>
        </p:xfrm>
        <a:graphic>
          <a:graphicData uri="http://schemas.openxmlformats.org/drawingml/2006/table">
            <a:tbl>
              <a:tblPr/>
              <a:tblGrid>
                <a:gridCol w="660073">
                  <a:extLst>
                    <a:ext uri="{9D8B030D-6E8A-4147-A177-3AD203B41FA5}">
                      <a16:colId xmlns:a16="http://schemas.microsoft.com/office/drawing/2014/main" val="320740706"/>
                    </a:ext>
                  </a:extLst>
                </a:gridCol>
                <a:gridCol w="1183590">
                  <a:extLst>
                    <a:ext uri="{9D8B030D-6E8A-4147-A177-3AD203B41FA5}">
                      <a16:colId xmlns:a16="http://schemas.microsoft.com/office/drawing/2014/main" val="1389968211"/>
                    </a:ext>
                  </a:extLst>
                </a:gridCol>
                <a:gridCol w="1461994">
                  <a:extLst>
                    <a:ext uri="{9D8B030D-6E8A-4147-A177-3AD203B41FA5}">
                      <a16:colId xmlns:a16="http://schemas.microsoft.com/office/drawing/2014/main" val="67297774"/>
                    </a:ext>
                  </a:extLst>
                </a:gridCol>
              </a:tblGrid>
              <a:tr h="4213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เงินต้นรับคืน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58868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17,285,959.00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56797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16,813,911.06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09548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16,754,126.99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28017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16,635,542.66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2107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16,608,379.35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68767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16,231,462.70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463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16,208,940.59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431066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16,041,608.76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61027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15,689,454.30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4622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15,203,869.68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63749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15,122,197.76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91758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15,068,158.24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6272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14,121,604.96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425811"/>
                  </a:ext>
                </a:extLst>
              </a:tr>
            </a:tbl>
          </a:graphicData>
        </a:graphic>
      </p:graphicFrame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8856075B-D45D-BC51-9C3A-2D0DBFFAC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710990"/>
              </p:ext>
            </p:extLst>
          </p:nvPr>
        </p:nvGraphicFramePr>
        <p:xfrm>
          <a:off x="3399814" y="581199"/>
          <a:ext cx="3305657" cy="4342773"/>
        </p:xfrm>
        <a:graphic>
          <a:graphicData uri="http://schemas.openxmlformats.org/drawingml/2006/table">
            <a:tbl>
              <a:tblPr/>
              <a:tblGrid>
                <a:gridCol w="660073">
                  <a:extLst>
                    <a:ext uri="{9D8B030D-6E8A-4147-A177-3AD203B41FA5}">
                      <a16:colId xmlns:a16="http://schemas.microsoft.com/office/drawing/2014/main" val="320740706"/>
                    </a:ext>
                  </a:extLst>
                </a:gridCol>
                <a:gridCol w="1183590">
                  <a:extLst>
                    <a:ext uri="{9D8B030D-6E8A-4147-A177-3AD203B41FA5}">
                      <a16:colId xmlns:a16="http://schemas.microsoft.com/office/drawing/2014/main" val="1389968211"/>
                    </a:ext>
                  </a:extLst>
                </a:gridCol>
                <a:gridCol w="1461994">
                  <a:extLst>
                    <a:ext uri="{9D8B030D-6E8A-4147-A177-3AD203B41FA5}">
                      <a16:colId xmlns:a16="http://schemas.microsoft.com/office/drawing/2014/main" val="67297774"/>
                    </a:ext>
                  </a:extLst>
                </a:gridCol>
              </a:tblGrid>
              <a:tr h="4213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เงินต้นรับคืน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58868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14,097,911.51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56797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14,068,690.67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09548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14,042,230.46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28017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13,856,853.64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2107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13,503,615.45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68767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13,369,649.36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463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13,287,788.55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431066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13,052,510.25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61027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12,563,037.26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4622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12,543,605.29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63749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11,643,031.97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91758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11,425,107.82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6272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11,159,602.31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425811"/>
                  </a:ext>
                </a:extLst>
              </a:tr>
            </a:tbl>
          </a:graphicData>
        </a:graphic>
      </p:graphicFrame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0BB4F666-D9A3-1B15-B9DF-9A0578CB3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042112"/>
              </p:ext>
            </p:extLst>
          </p:nvPr>
        </p:nvGraphicFramePr>
        <p:xfrm>
          <a:off x="6760187" y="581199"/>
          <a:ext cx="3305657" cy="4342773"/>
        </p:xfrm>
        <a:graphic>
          <a:graphicData uri="http://schemas.openxmlformats.org/drawingml/2006/table">
            <a:tbl>
              <a:tblPr/>
              <a:tblGrid>
                <a:gridCol w="660073">
                  <a:extLst>
                    <a:ext uri="{9D8B030D-6E8A-4147-A177-3AD203B41FA5}">
                      <a16:colId xmlns:a16="http://schemas.microsoft.com/office/drawing/2014/main" val="320740706"/>
                    </a:ext>
                  </a:extLst>
                </a:gridCol>
                <a:gridCol w="1183590">
                  <a:extLst>
                    <a:ext uri="{9D8B030D-6E8A-4147-A177-3AD203B41FA5}">
                      <a16:colId xmlns:a16="http://schemas.microsoft.com/office/drawing/2014/main" val="1389968211"/>
                    </a:ext>
                  </a:extLst>
                </a:gridCol>
                <a:gridCol w="1461994">
                  <a:extLst>
                    <a:ext uri="{9D8B030D-6E8A-4147-A177-3AD203B41FA5}">
                      <a16:colId xmlns:a16="http://schemas.microsoft.com/office/drawing/2014/main" val="67297774"/>
                    </a:ext>
                  </a:extLst>
                </a:gridCol>
              </a:tblGrid>
              <a:tr h="4213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เงินต้นรับคืน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58868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11,089,462.09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56797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10,632,300.80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09548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10,227,000.94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28017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9,973,704.75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2107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9,309,024.66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68767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9,005,708.03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463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8,863,704.70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431066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8,734,142.68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61027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7,543,480.22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4622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7,172,831.23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63749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5,898,414.57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91758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4,180,658.14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52809"/>
                  </a:ext>
                </a:extLst>
              </a:tr>
              <a:tr h="3016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รวม</a:t>
                      </a:r>
                      <a:endParaRPr lang="en-GB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8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1,458,372,528.51 </a:t>
                      </a:r>
                      <a:endParaRPr lang="en-GB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62724"/>
                  </a:ext>
                </a:extLst>
              </a:tr>
            </a:tbl>
          </a:graphicData>
        </a:graphic>
      </p:graphicFrame>
      <p:grpSp>
        <p:nvGrpSpPr>
          <p:cNvPr id="27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33050" y="-34993"/>
            <a:ext cx="10193050" cy="575427"/>
            <a:chOff x="-29746" y="-164554"/>
            <a:chExt cx="9173747" cy="517884"/>
          </a:xfrm>
        </p:grpSpPr>
        <p:sp>
          <p:nvSpPr>
            <p:cNvPr id="28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3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ผลการรับชำระคืนเงินต้น ตั้งแต่ 1 ตุลาคม 2565 -</a:t>
              </a:r>
              <a:r>
                <a:rPr lang="th-TH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28 </a:t>
              </a:r>
              <a:r>
                <a:rPr lang="th-TH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กันยายน </a:t>
              </a:r>
              <a:r>
                <a:rPr lang="th-TH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2566 (ต่อ)</a:t>
              </a:r>
              <a:endPara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44" name="กลุ่ม 1">
            <a:extLst>
              <a:ext uri="{FF2B5EF4-FFF2-40B4-BE49-F238E27FC236}">
                <a16:creationId xmlns:a16="http://schemas.microsoft.com/office/drawing/2014/main" id="{9DD680C8-E79D-681D-0BCB-72BB9B0FE957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45" name="Group 47">
              <a:extLst>
                <a:ext uri="{FF2B5EF4-FFF2-40B4-BE49-F238E27FC236}">
                  <a16:creationId xmlns:a16="http://schemas.microsoft.com/office/drawing/2014/main" id="{F0D25DF4-7CE9-3B0F-0B0E-38BEC27615D4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54" name="กลุ่ม 1">
                <a:extLst>
                  <a:ext uri="{FF2B5EF4-FFF2-40B4-BE49-F238E27FC236}">
                    <a16:creationId xmlns:a16="http://schemas.microsoft.com/office/drawing/2014/main" id="{C0A206A9-88C2-EF94-8454-996338918E2C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56" name="กลุ่ม 7">
                  <a:extLst>
                    <a:ext uri="{FF2B5EF4-FFF2-40B4-BE49-F238E27FC236}">
                      <a16:creationId xmlns:a16="http://schemas.microsoft.com/office/drawing/2014/main" id="{B9FE4441-1965-323B-012F-CBFE76272334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6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E565925-4D60-16B5-81CE-560E5FBFC7DF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6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F60D78CE-7434-44CA-5E58-68663B9AB01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6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2BB26B22-10AF-9D93-F743-80185547E221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57" name="กลุ่ม 4">
                  <a:extLst>
                    <a:ext uri="{FF2B5EF4-FFF2-40B4-BE49-F238E27FC236}">
                      <a16:creationId xmlns:a16="http://schemas.microsoft.com/office/drawing/2014/main" id="{A29417D1-EF4E-5AEE-8311-82D9BF8DD044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5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927F6E37-41BE-F660-61B2-8A41B00EA0EE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5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AB80A5D7-9982-126B-9561-65A747CA362F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55" name="รูปแบบอิสระ: รูปร่าง 49">
                <a:extLst>
                  <a:ext uri="{FF2B5EF4-FFF2-40B4-BE49-F238E27FC236}">
                    <a16:creationId xmlns:a16="http://schemas.microsoft.com/office/drawing/2014/main" id="{C15A6E99-71C1-1A26-B520-BFF86D9A2845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46" name="TextBox 7">
              <a:extLst>
                <a:ext uri="{FF2B5EF4-FFF2-40B4-BE49-F238E27FC236}">
                  <a16:creationId xmlns:a16="http://schemas.microsoft.com/office/drawing/2014/main" id="{B46878B7-33BD-823B-10D7-0160C2529E29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47" name="กลุ่ม 5">
              <a:extLst>
                <a:ext uri="{FF2B5EF4-FFF2-40B4-BE49-F238E27FC236}">
                  <a16:creationId xmlns:a16="http://schemas.microsoft.com/office/drawing/2014/main" id="{B177C50E-F549-9009-B2B3-DA99655EBE35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48" name="Group 7">
                <a:extLst>
                  <a:ext uri="{FF2B5EF4-FFF2-40B4-BE49-F238E27FC236}">
                    <a16:creationId xmlns:a16="http://schemas.microsoft.com/office/drawing/2014/main" id="{AFEF8F95-16B4-6148-0BAC-216ABC79B91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A9516614-EBA8-B9BD-C1E5-0611F3045ABB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BAA4BA7A-DC86-FBB9-34EE-E5E1EE50C922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1D67E798-24F5-244A-ACED-9CB74DD3520C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53" name="Freeform 12">
                  <a:extLst>
                    <a:ext uri="{FF2B5EF4-FFF2-40B4-BE49-F238E27FC236}">
                      <a16:creationId xmlns:a16="http://schemas.microsoft.com/office/drawing/2014/main" id="{812CFC50-962C-D54A-91D1-6FFA858A55BC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49" name="Picture 24">
                <a:extLst>
                  <a:ext uri="{FF2B5EF4-FFF2-40B4-BE49-F238E27FC236}">
                    <a16:creationId xmlns:a16="http://schemas.microsoft.com/office/drawing/2014/main" id="{79C3EA3D-2B8F-9686-0506-E90DA3843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545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392710"/>
              </p:ext>
            </p:extLst>
          </p:nvPr>
        </p:nvGraphicFramePr>
        <p:xfrm>
          <a:off x="0" y="606206"/>
          <a:ext cx="10153534" cy="5108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19549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GB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9375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132,509,924.00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63,009,231.54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80,132,993.26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52,376,930.74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51,024,326.39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520,256.71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832,347.64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412,404,824.00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49,513,240.56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385,129,945.10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27,274,878.90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22,585,241.40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2,876,278.80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1,813,358.70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191,615,425.00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53,653,500.44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160,618,267.74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30,997,157.26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25,303,492.74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3,363,479.68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2,330,184.84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169,847,655.00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46,968,436.45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137,000,823.51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32,846,831.49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23,075,271.92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7,664,643.67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2,106,915.90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184,696,931.00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48,227,202.96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157,872,031.95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26,824,899.05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23,602,593.61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736,628.43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2,485,677.01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164,289,065.00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47,340,856.41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134,234,167.59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30,054,897.41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13,208,459.38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14,382,127.91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2,464,310.12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140,632,865.00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45,943,981.18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116,867,931.76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23,764,933.24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19,255,748.78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2,008,780.91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2,500,403.55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310,169,615.00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38,380,170.52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291,557,865.37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18,611,749.63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15,168,305.14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1,147,042.12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2,296,402.37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281,142,803.00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64,094,636.47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255,668,392.81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25,474,410.19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20,358,744.39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1,221,208.80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3,894,457.00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347,377,020.00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96,992,801.30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294,501,967.78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52,875,052.22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46,478,028.46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405,500.00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5,991,523.76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grpSp>
        <p:nvGrpSpPr>
          <p:cNvPr id="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ผลการจัดอันดับการบริหารหนี้ของจังหวัด ประจำปีงบประมาณ พ.ศ. 2566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37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176268"/>
              </p:ext>
            </p:extLst>
          </p:nvPr>
        </p:nvGraphicFramePr>
        <p:xfrm>
          <a:off x="0" y="629355"/>
          <a:ext cx="10153534" cy="503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14663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</a:t>
                      </a:r>
                      <a:r>
                        <a:rPr lang="en-GB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6937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8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167,018,951.00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57,228,896.90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123,159,703.46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43,859,247.54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34,794,780.21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4,964,048.27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4,100,419.06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303,621,520.00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82,767,193.34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248,786,335.88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54,835,184.12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48,030,486.73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806,286.90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5,998,410.49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142,410,770.00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43,786,157.99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112,481,465.65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29,929,304.35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22,010,983.24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4,647,643.46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3,270,677.65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spc="-7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88,523,258.00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31,511,204.29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64,555,533.93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23,967,724.07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14,254,392.23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7,330,473.54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2,382,858.30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319,046,962.00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73,753,155.69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273,609,158.84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45,437,803.16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39,019,849.96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790,272.00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5,627,681.20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220,098,056.00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52,552,679.61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190,582,633.26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29,515,422.74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24,290,216.66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1,211,734.00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4,013,472.08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332,788,065.00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93,371,879.84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282,894,260.00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49,893,805.00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41,735,922.11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935,188.00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7,222,694.89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273,948,330.00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73,668,792.27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224,623,261.63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49,325,068.37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43,624,090.42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5,700,977.95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118,404,719.00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42,594,167.23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81,708,966.34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36,695,752.66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27,862,910.62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5,530,748.10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3,302,093.94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221,205,480.00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49,666,267.09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184,102,250.17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37,103,229.83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22,438,737.23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10,692,011.95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3,972,480.65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grpSp>
        <p:nvGrpSpPr>
          <p:cNvPr id="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ผลการจัดอันดับการบริหารหนี้ของจังหวัด ประจำปีงบประมาณ พ.ศ. 2566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06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445846" y="2567827"/>
            <a:ext cx="9022702" cy="73095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th-TH" sz="2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3.1 เรื่องสืบเนื่องจากการประชุม</a:t>
            </a:r>
          </a:p>
        </p:txBody>
      </p:sp>
      <p:grpSp>
        <p:nvGrpSpPr>
          <p:cNvPr id="30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33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b="1" dirty="0">
                  <a:ln w="0"/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    ระเบียบวาระที่ 3 เรื่อง สืบเนื่องจากการประชุม</a:t>
              </a: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FF5915B-48CB-AB92-37F9-BC0390E9D607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3" name="Group 47">
              <a:extLst>
                <a:ext uri="{FF2B5EF4-FFF2-40B4-BE49-F238E27FC236}">
                  <a16:creationId xmlns:a16="http://schemas.microsoft.com/office/drawing/2014/main" id="{9557E095-8194-3099-6F18-E4530C8FB104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3" name="กลุ่ม 1">
                <a:extLst>
                  <a:ext uri="{FF2B5EF4-FFF2-40B4-BE49-F238E27FC236}">
                    <a16:creationId xmlns:a16="http://schemas.microsoft.com/office/drawing/2014/main" id="{EFD85DFF-6C4C-7F65-837F-0049F1CD1747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5" name="กลุ่ม 7">
                  <a:extLst>
                    <a:ext uri="{FF2B5EF4-FFF2-40B4-BE49-F238E27FC236}">
                      <a16:creationId xmlns:a16="http://schemas.microsoft.com/office/drawing/2014/main" id="{51F0189A-CB39-31A9-B93E-46765CBB6BD2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1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E10E9CF4-8EF4-3C91-B502-47FF8DC40F8C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ABCFEA2A-4015-8944-A55E-23162A146003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E5BAE372-F7E3-9FF9-19E4-CE6257D6FF1D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6" name="กลุ่ม 4">
                  <a:extLst>
                    <a:ext uri="{FF2B5EF4-FFF2-40B4-BE49-F238E27FC236}">
                      <a16:creationId xmlns:a16="http://schemas.microsoft.com/office/drawing/2014/main" id="{79E9158C-3802-5AE2-3822-95B86E64B592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95FA6EF2-8775-4ABA-2769-6C42DE64EBCA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EAED3FD-D05C-8501-6A54-D86442BF531E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4" name="รูปแบบอิสระ: รูปร่าง 49">
                <a:extLst>
                  <a:ext uri="{FF2B5EF4-FFF2-40B4-BE49-F238E27FC236}">
                    <a16:creationId xmlns:a16="http://schemas.microsoft.com/office/drawing/2014/main" id="{6AFEDE4A-129D-93D3-F454-9912F92FA1B3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E57E826E-BB0F-4373-6B74-E16A500AB6BE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EAD9C91E-65E5-62CC-BFFD-50E42AE0E29D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3EFA7E62-3616-1117-B773-AA27191DB0BB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55DED81E-88B6-9398-5F8B-641B624283DE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CE6F87E0-6AE4-4132-E56E-5EB313153D44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18D3EC2-DAEE-5254-2298-4973CC2CCAD2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B4986DDF-883D-715D-085B-058BE1C12CB7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8" name="Picture 24">
                <a:extLst>
                  <a:ext uri="{FF2B5EF4-FFF2-40B4-BE49-F238E27FC236}">
                    <a16:creationId xmlns:a16="http://schemas.microsoft.com/office/drawing/2014/main" id="{CD171357-F27D-698D-540D-06CFFADA7C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153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969554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</a:t>
                      </a:r>
                      <a:r>
                        <a:rPr lang="en-GB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189,778,438.00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35,952,745.93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167,113,480.62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22,664,957.38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19,674,988.04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2,989,969.34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178,214,624.00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69,277,564.26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127,825,820.22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50,388,803.78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33,520,359.49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11,048,276.54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5,820,167.75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108,981,237.00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37,115,686.47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76,046,208.67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32,935,028.33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29,086,766.01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572,099.19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3,276,163.13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113,896,898.00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35,178,473.32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87,582,129.38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26,314,768.62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15,504,193.21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7,655,202.91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3,155,372.50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254,761,415.00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51,936,172.82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226,694,746.86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28,066,668.14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23,271,637.60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4,795,030.54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169,200,044.00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49,174,158.38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135,715,339.92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33,484,704.08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22,875,267.18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6,002,140.51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4,607,296.39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167,818,719.00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29,331,352.48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149,912,474.34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17,906,244.66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12,480,241.72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2,667,884.74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2,758,118.20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171,656,575.00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55,008,845.83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135,585,075.65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36,071,499.35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29,155,949.89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1,731,717.95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5,183,831.51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169,592,702.00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56,592,210.28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128,068,649.96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41,524,052.04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36,124,029.37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5,400,022.67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253,621,748.00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58,466,428.00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216,371,921.00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37,249,827.00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30,570,550.00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1,006,565.00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5,672,712.00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grpSp>
        <p:nvGrpSpPr>
          <p:cNvPr id="7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ผลการจัดอันดับการบริหารหนี้ของจังหวัด ประจำปีงบประมาณ พ.ศ. 2566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4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158955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</a:t>
                      </a:r>
                      <a:r>
                        <a:rPr lang="en-GB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185,681,515.00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28,138,106.41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168,632,870.68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17,048,644.32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12,793,746.38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1,506,435.00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2,748,462.94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189,249,139.00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43,135,160.31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161,236,176.45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28,012,962.55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22,780,788.86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997,541.47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4,234,632.22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183,402,513.00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47,312,509.41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153,578,459.52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29,824,053.48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25,082,596.37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4,741,457.11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132,961,494.00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68,232,432.07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81,542,972.99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51,418,521.01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36,528,604.62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8,023,837.61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6,866,078.78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216,441,698.00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68,703,441.60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164,492,383.39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51,949,314.61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43,422,700.64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1,356,546.49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7,170,067.48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215,965,701.00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29,182,065.99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203,392,014.36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12,573,686.64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9,018,313.30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469,508.02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3,085,865.32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281,204,710.00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60,860,833.44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254,197,141.96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27,007,568.04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18,325,608.93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2,208,341.52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6,473,617.59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265,690,519.00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51,470,845.49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239,614,443.04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26,076,075.96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18,555,445.42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1,768,866.47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5,751,764.07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371,691,521.00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107,039,989.59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295,322,286.19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76,369,234.81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63,313,432.24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651,257.83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12,404,544.74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118,798,200.00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54,285,543.40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76,155,688.57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42,642,511.43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25,015,772.31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11,237,299.53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6,389,439.59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grpSp>
        <p:nvGrpSpPr>
          <p:cNvPr id="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ผลการจัดอันดับการบริหารหนี้ของจังหวัด ประจำปีงบประมาณ พ.ศ. 2566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81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718385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</a:t>
                      </a:r>
                      <a:r>
                        <a:rPr lang="en-GB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200,490,380.00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67,313,796.49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150,935,047.16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49,555,332.84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41,396,654.29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7,945,008.55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271,154,720.00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45,973,847.67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244,984,001.46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26,170,718.54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18,100,550.27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2,633,701.00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5,436,467.27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140,004,241.00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63,376,774.66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92,858,929.04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47,145,311.96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23,956,906.95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15,411,994.60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7,776,410.41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116,802,670.00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44,959,882.49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85,911,478.18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30,891,191.82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24,994,413.16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192,871.88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5,703,906.78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297,131,334.00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117,098,919.44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210,428,068.04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86,703,265.96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44,649,935.88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25,817,103.31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16,236,226.77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169,829,500.00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35,666,888.15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150,371,552.44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19,457,947.56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14,313,089.01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64,418.02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5,080,440.53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187,679,452.00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70,033,715.76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130,189,341.53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57,490,110.47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44,833,974.97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2,612,857.67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10,043,277.83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432,861,490.00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64,589,843.92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397,480,383.66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35,381,106.34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23,735,048.63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2,364,265.71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9,281,792.00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231,474,140.00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45,067,752.74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206,854,228.28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24,619,911.72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17,954,025.68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52,065.00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6,613,821.04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168,248,718.00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76,212,270.60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101,345,472.06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66,903,245.94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33,475,694.28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21,636,988.19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11,790,563.47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grpSp>
        <p:nvGrpSpPr>
          <p:cNvPr id="7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ผลการจัดอันดับการบริหารหนี้ของจังหวัด ประจำปีงบประมาณ พ.ศ. 2566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52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883670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</a:t>
                      </a:r>
                      <a:r>
                        <a:rPr lang="en-GB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184,153,330.00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79,134,483.94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127,044,563.61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57,108,766.39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43,232,593.04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1,382,787.17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12,493,386.18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181,451,740.00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44,391,002.57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145,794,880.11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35,656,859.89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23,627,452.87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4,858,485.85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7,170,921.17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164,521,225.00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43,388,624.22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134,636,216.23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29,885,008.77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21,838,518.24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963,850.00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7,082,640.53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102,371,122.00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36,742,981.29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72,800,971.94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29,570,150.06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13,525,905.00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10,025,161.13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6,019,083.93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210,836,300.00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54,883,808.86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175,621,968.63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35,214,331.37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22,679,885.12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3,320,936.50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9,213,509.75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198,996,399.00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31,771,857.86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181,266,771.60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17,729,627.40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12,239,496.11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140,500.00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5,349,631.29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203,184,994.00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65,460,846.88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161,056,223.72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42,128,770.28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29,360,305.03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1,689,361.00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11,079,104.25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248,253,040.00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80,039,257.45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185,695,532.61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62,557,507.39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48,986,163.40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13,571,343.99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378,043,128.00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85,158,517.15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327,587,680.59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50,455,447.41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32,132,279.32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3,589,734.35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14,733,433.74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282,254,698.00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75,628,971.03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235,360,372.55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46,894,325.45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31,476,982.26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2,301,514.00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13,115,829.19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grpSp>
        <p:nvGrpSpPr>
          <p:cNvPr id="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ผลการจัดอันดับการบริหารหนี้ของจังหวัด ประจำปีงบประมาณ พ.ศ. 2566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9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464285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</a:t>
                      </a:r>
                      <a:r>
                        <a:rPr lang="en-GB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113,769,649.00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44,669,620.23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84,303,898.45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29,465,750.55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15,745,274.13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5,705,375.36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8,015,101.06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103,687,864.00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41,574,583.45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72,340,281.49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31,347,582.51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19,338,584.67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4,380,363.31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7,628,634.53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164,603,670.00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44,209,232.56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138,047,419.49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26,556,250.51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17,984,674.07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164,271.56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8,407,304.88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172,709,293.00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64,818,021.03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124,526,814.63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48,182,478.37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34,194,526.24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1,519,215.00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12,468,737.13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140,135,656.75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55,625,230.87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98,608,337.39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41,527,319.36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29,099,551.98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1,562,565.97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10,865,201.41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346,732,600.00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35,060,327.13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329,475,924.06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17,256,675.94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8,282,996.98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1,780,329.00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7,193,349.96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134,219,990.00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63,042,244.11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82,337,348.20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51,882,641.80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35,309,197.14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3,520,504.77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13,052,939.89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167,586,580.00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59,414,216.12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124,213,972.64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43,372,607.36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30,655,554.15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267,169.64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12,449,883.57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355,450,366.00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67,306,822.44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311,464,171.69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43,986,194.31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29,869,577.03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14,116,617.28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309,231,400.00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99,567,419.16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243,141,511.38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66,089,888.62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38,728,236.74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4,710,744.24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22,650,907.64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grpSp>
        <p:nvGrpSpPr>
          <p:cNvPr id="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ผลการจัดอันดับการบริหารหนี้ของจังหวัด ประจำปีงบประมาณ พ.ศ. 2566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51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11487"/>
              </p:ext>
            </p:extLst>
          </p:nvPr>
        </p:nvGraphicFramePr>
        <p:xfrm>
          <a:off x="0" y="606199"/>
          <a:ext cx="10153534" cy="469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36907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</a:t>
                      </a:r>
                      <a:r>
                        <a:rPr lang="en-GB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62687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278,747,880.00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85,416,467.65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221,808,145.51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56,939,734.49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37,106,394.41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332,631.60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19,500,708.48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279,416,342.00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95,233,665.76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207,018,350.35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72,397,991.65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47,637,606.94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2,468,137.00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22,292,247.71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222,637,833.00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90,143,731.85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158,095,836.67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64,541,996.33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35,938,938.84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6,950,420.31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21,652,637.18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228,420,235.00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54,588,388.46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192,037,266.49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36,382,968.51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20,930,056.82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1,454,086.10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13,998,825.59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142,032,383.00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39,434,910.68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111,603,180.35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30,429,202.65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19,156,231.45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995,790.99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10,277,180.21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7463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203,778,443.00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77,470,736.32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139,360,216.93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64,418,226.07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39,486,588.48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2,742,215.60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22,189,421.99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216,533,676.94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97,397,554.80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129,109,826.89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87,423,850.05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20,033,050.86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67,390,799.19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36907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16,409,798,130.69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4,533,286,233.35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13,334,884,425.85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7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3,074,913,704.84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7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2,151,230,487.64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7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267,963,959.86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655,719,257.34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</a:tbl>
          </a:graphicData>
        </a:graphic>
      </p:graphicFrame>
      <p:grpSp>
        <p:nvGrpSpPr>
          <p:cNvPr id="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ผลการจัดอันดับการบริหารหนี้ของจังหวัด ประจำปีงบประมาณ พ.ศ. 2566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82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ระเบียบวาระที่ 5.2 โครงการที่ดำเนินการเบิกจ่ายเงินเหลื่อมปี ประจำปีงบประมาณ พ.ศ. 2566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งบลงทุน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โครงการ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พัฒนาระบบบัญชีการเงินและระบบโปรแกรมทะเบียนลูกหนี้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</a:t>
            </a:r>
          </a:p>
        </p:txBody>
      </p:sp>
      <p:grpSp>
        <p:nvGrpSpPr>
          <p:cNvPr id="63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6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7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6BB91F2E-B5D7-3DDA-D8F1-B5E057896C19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3" name="Group 47">
              <a:extLst>
                <a:ext uri="{FF2B5EF4-FFF2-40B4-BE49-F238E27FC236}">
                  <a16:creationId xmlns:a16="http://schemas.microsoft.com/office/drawing/2014/main" id="{D1F9A33B-DC36-A411-2609-CDDA0C5F066A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3" name="กลุ่ม 1">
                <a:extLst>
                  <a:ext uri="{FF2B5EF4-FFF2-40B4-BE49-F238E27FC236}">
                    <a16:creationId xmlns:a16="http://schemas.microsoft.com/office/drawing/2014/main" id="{8D7914BF-E470-D486-6E17-D74B73F02395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5" name="กลุ่ม 7">
                  <a:extLst>
                    <a:ext uri="{FF2B5EF4-FFF2-40B4-BE49-F238E27FC236}">
                      <a16:creationId xmlns:a16="http://schemas.microsoft.com/office/drawing/2014/main" id="{E4B1BD6B-663D-0327-7A94-508D54B91C9C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1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3BB1BF70-3DCB-4104-2500-E3250C12ABC0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AF354D4E-C8CC-8B1E-4916-BF7F79B3E4AF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2F72092F-5707-EE67-64E4-E6EB2D3C023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6" name="กลุ่ม 4">
                  <a:extLst>
                    <a:ext uri="{FF2B5EF4-FFF2-40B4-BE49-F238E27FC236}">
                      <a16:creationId xmlns:a16="http://schemas.microsoft.com/office/drawing/2014/main" id="{FF7FBB85-F5BB-C321-C4DB-E0049187E8FF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96009CDD-983E-1A0E-01C9-78F528672A4F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30211447-DCEE-E395-3786-B77EB87DB868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4" name="รูปแบบอิสระ: รูปร่าง 49">
                <a:extLst>
                  <a:ext uri="{FF2B5EF4-FFF2-40B4-BE49-F238E27FC236}">
                    <a16:creationId xmlns:a16="http://schemas.microsoft.com/office/drawing/2014/main" id="{BBE0F6B1-DC3E-80C3-8F39-D76A4B311DA9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4E2E798D-A7F8-2E8F-7CAF-9C1FB49C3B78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BE621CCE-86E3-958B-A021-D4D013571B88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D2B556BD-ABFA-46AE-7BFF-BB75410931C5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D1473DA0-9EA9-5CEB-5742-0CA550B08D9A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3D274468-FEA9-D2FC-F2DE-271220D4BAE4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37B8CC3D-0DE0-4E3D-9698-8984BEEF0734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FCAC2D1E-6439-0BD4-C6A2-3C0C85ADF82A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8" name="Picture 24">
                <a:extLst>
                  <a:ext uri="{FF2B5EF4-FFF2-40B4-BE49-F238E27FC236}">
                    <a16:creationId xmlns:a16="http://schemas.microsoft.com/office/drawing/2014/main" id="{11F9A2C1-35FE-134E-0458-17D1F530B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23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1"/>
            <a:ext cx="10201628" cy="562646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5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โครงการการเบิกจ่ายเงินเหลื่อมปี ประจำปีงบประมาณ พ.ศ. 2566 (งบลงทุน)</a:t>
              </a:r>
            </a:p>
          </p:txBody>
        </p:sp>
      </p:grpSp>
      <p:grpSp>
        <p:nvGrpSpPr>
          <p:cNvPr id="2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4" y="5154907"/>
            <a:ext cx="10183585" cy="694388"/>
            <a:chOff x="-23585" y="5154909"/>
            <a:chExt cx="10183585" cy="694389"/>
          </a:xfrm>
        </p:grpSpPr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</p:grpSp>
          <p:pic>
            <p:nvPicPr>
              <p:cNvPr id="2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34DB107F-5BBE-3C61-13C5-B695750DE176}"/>
              </a:ext>
            </a:extLst>
          </p:cNvPr>
          <p:cNvSpPr txBox="1"/>
          <p:nvPr/>
        </p:nvSpPr>
        <p:spPr>
          <a:xfrm>
            <a:off x="625948" y="1123209"/>
            <a:ext cx="9182494" cy="3488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sz="1667" b="1" dirty="0">
                <a:latin typeface="Chulabhorn Likit Text" panose="00000500000000000000" pitchFamily="50" charset="-34"/>
                <a:ea typeface="SimSun" panose="02010600030101010101" pitchFamily="2" charset="-122"/>
                <a:cs typeface="Chulabhorn Likit Text" panose="00000500000000000000" pitchFamily="50" charset="-34"/>
              </a:rPr>
              <a:t>โครงการพัฒนาระบบบัญชีการเงินและระบบโปรแกรมทะเบียนลูกหนี้ กองทุนพัฒนาบทบาท</a:t>
            </a:r>
            <a:r>
              <a:rPr lang="th-TH" sz="1667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สตรี </a:t>
            </a:r>
            <a:endParaRPr lang="th-TH" sz="1667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6ECCF52C-05C0-36FC-180C-58209C5E0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855721"/>
              </p:ext>
            </p:extLst>
          </p:nvPr>
        </p:nvGraphicFramePr>
        <p:xfrm>
          <a:off x="1057644" y="1866784"/>
          <a:ext cx="7646583" cy="1613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846">
                  <a:extLst>
                    <a:ext uri="{9D8B030D-6E8A-4147-A177-3AD203B41FA5}">
                      <a16:colId xmlns:a16="http://schemas.microsoft.com/office/drawing/2014/main" val="1797238922"/>
                    </a:ext>
                  </a:extLst>
                </a:gridCol>
                <a:gridCol w="1792333">
                  <a:extLst>
                    <a:ext uri="{9D8B030D-6E8A-4147-A177-3AD203B41FA5}">
                      <a16:colId xmlns:a16="http://schemas.microsoft.com/office/drawing/2014/main" val="559341253"/>
                    </a:ext>
                  </a:extLst>
                </a:gridCol>
                <a:gridCol w="1718441">
                  <a:extLst>
                    <a:ext uri="{9D8B030D-6E8A-4147-A177-3AD203B41FA5}">
                      <a16:colId xmlns:a16="http://schemas.microsoft.com/office/drawing/2014/main" val="2564354182"/>
                    </a:ext>
                  </a:extLst>
                </a:gridCol>
                <a:gridCol w="2163963">
                  <a:extLst>
                    <a:ext uri="{9D8B030D-6E8A-4147-A177-3AD203B41FA5}">
                      <a16:colId xmlns:a16="http://schemas.microsoft.com/office/drawing/2014/main" val="744864629"/>
                    </a:ext>
                  </a:extLst>
                </a:gridCol>
              </a:tblGrid>
              <a:tr h="522430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วงเงินงบประมาณ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อนุมัติเบิกจ่าย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ยอดคงเหลือที่ต้องชำระ (งวดที่ 3)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424129"/>
                  </a:ext>
                </a:extLst>
              </a:tr>
              <a:tr h="548116">
                <a:tc vMerge="1"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วงเงินงบประมาณ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งวดที่ 1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งวดที่ 2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995309"/>
                  </a:ext>
                </a:extLst>
              </a:tr>
              <a:tr h="54246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500" b="1" spc="-8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SimSun" panose="02010600030101010101" pitchFamily="2" charset="-122"/>
                          <a:cs typeface="Chulabhorn Likit Text" panose="00000500000000000000" pitchFamily="50" charset="-34"/>
                        </a:rPr>
                        <a:t>20,891,356</a:t>
                      </a: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6,267,406.80</a:t>
                      </a: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8,356,542.40</a:t>
                      </a: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SimSun" panose="02010600030101010101" pitchFamily="2" charset="-122"/>
                          <a:cs typeface="Chulabhorn Likit Text" panose="00000500000000000000" pitchFamily="50" charset="-34"/>
                        </a:rPr>
                        <a:t>6,267,406.80</a:t>
                      </a: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345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0199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1"/>
            <a:ext cx="10201628" cy="562646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5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โครงการการเบิกจ่ายเงินเหลื่อมปี ประจำปีงบประมาณ พ.ศ. 2566 (งบลงทุน)</a:t>
              </a:r>
            </a:p>
          </p:txBody>
        </p:sp>
      </p:grpSp>
      <p:grpSp>
        <p:nvGrpSpPr>
          <p:cNvPr id="2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4" y="5154907"/>
            <a:ext cx="10183585" cy="694388"/>
            <a:chOff x="-23585" y="5154909"/>
            <a:chExt cx="10183585" cy="694389"/>
          </a:xfrm>
        </p:grpSpPr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</p:grpSp>
          <p:pic>
            <p:nvPicPr>
              <p:cNvPr id="2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09812AF-2340-2B29-6087-1423527F40F6}"/>
              </a:ext>
            </a:extLst>
          </p:cNvPr>
          <p:cNvSpPr txBox="1"/>
          <p:nvPr/>
        </p:nvSpPr>
        <p:spPr>
          <a:xfrm>
            <a:off x="473482" y="1124778"/>
            <a:ext cx="9207499" cy="367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  <a:spcAft>
                <a:spcPts val="667"/>
              </a:spcAft>
            </a:pPr>
            <a:r>
              <a:rPr lang="th-TH" sz="15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	สำนักงานกองทุนพัฒนาบทบาทสตรี พิจารณาความเห็นของคณะกรรมการตรวจรับ</a:t>
            </a:r>
            <a:r>
              <a:rPr lang="th-TH" sz="150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พัสดุงานจ้าง</a:t>
            </a:r>
            <a:r>
              <a:rPr lang="th-TH" sz="15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ดำเนินโครงการพัฒนาระบบบัญชีการเงินและระบบโปรแกรมทะเบียนลูกหนี้กองทุนพัฒนาบทบาทสตรีในงวดที่ 3 ที่ผู้รับจ้างได้ส่งมอบงานครบถ้วนแล้ว แต่มีประเด็นในรายละเอียดคุณลักษณะเฉพาะของพัสดุโครงการพัฒนาระบบบัญชีการเงินและระบบโปรแกรมทะเบียนลูกหนี้กองทุนพัฒนาบทบาทสตรี ข้อ 6.4.6 สอบทานข้อมูลพร้อมออกรายงานการปิดงบการเงินประจำเดือนของสกส. อกส.จ. และ อกส.กทม. ของปีงบประมาณ 2566 รวม 12 เดือน ที่เจ้าหน้าที่บัญชีของ สกส. ส่วนกลางตรวจทานข้อมูลแล้ว รวมทั้งสอบทานข้อมูลพร้อมออกรายงานการปิดงบการเงินรวมประจำปีงบประมาณ 2566 ของกองทุนพัฒนาบทบาทสตรีที่ต้องมีการจัดทำงบการเงินตามข้อบังคับคณะกรรมการบริหารกองทุนพัฒนาบทบาทสตรี </a:t>
            </a:r>
            <a:br>
              <a:rPr lang="th-TH" sz="15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500" spc="-1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ว่าด้วยการบริหารกองทุนพัฒนาบทบาทสตรี พ.ศ. 2559 หมวด 4 การบัญชี การตรวจสอบ และการรายงานผล</a:t>
            </a:r>
            <a:r>
              <a:rPr lang="th-TH" sz="15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ข้อ 24 </a:t>
            </a:r>
            <a:r>
              <a:rPr lang="th-TH" sz="150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50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50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ให้</a:t>
            </a:r>
            <a:r>
              <a:rPr lang="th-TH" sz="15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คณะกรรมการ</a:t>
            </a:r>
            <a:r>
              <a:rPr lang="th-TH" sz="1500" spc="-25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บริหารจัดทำรายงานการเงินของกองทุนส่งสำนักงานการตรวจเงินแผ่นดินหรือบุคคลที่</a:t>
            </a:r>
            <a:r>
              <a:rPr lang="th-TH" sz="1500" spc="-25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สำนักงาน</a:t>
            </a:r>
            <a:br>
              <a:rPr lang="th-TH" sz="1500" spc="-25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500" spc="-25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</a:t>
            </a:r>
            <a:r>
              <a:rPr lang="th-TH" sz="1500" spc="-25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ตรวจเงิน</a:t>
            </a:r>
            <a:r>
              <a:rPr lang="th-TH" sz="15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แผ่นดินให้ความเห็นชอบเป็นผู้สอบบัญชีของกองทุนภายในหกสิบวันนับแต่วันสิ้นปีบัญชี ทั้งนี้ สำนักงานกองทุนพัฒนาบทบาทสตรีจะดำเนินการเบิกจ่ายงบประมาณงวดที่ 3 ภายหลังจากที่ผู้รับจ้างดำเนินการตามรายละเอียดฯ ข้อ 6.4.6 เรียบร้อยแล้ว ภายใน 30 พฤศจิกายน </a:t>
            </a:r>
            <a:r>
              <a:rPr lang="th-TH" sz="150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2566</a:t>
            </a:r>
            <a:endParaRPr lang="en-US" sz="1500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94233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592774"/>
            <a:ext cx="10160000" cy="87614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spc="-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ระเบียบวาระที่ 5.3 การบริหารจัดการหนี้ของกองทุนพัฒนาบทบาทสตรีกรุงเทพมหานคร</a:t>
            </a:r>
          </a:p>
        </p:txBody>
      </p:sp>
      <p:grpSp>
        <p:nvGrpSpPr>
          <p:cNvPr id="63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6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7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6B2FEE26-4DA0-BD01-901A-D9CB20890A2C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3" name="Group 47">
              <a:extLst>
                <a:ext uri="{FF2B5EF4-FFF2-40B4-BE49-F238E27FC236}">
                  <a16:creationId xmlns:a16="http://schemas.microsoft.com/office/drawing/2014/main" id="{EEC3A9CE-8B0F-86AE-E9BD-76922E87E608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3" name="กลุ่ม 1">
                <a:extLst>
                  <a:ext uri="{FF2B5EF4-FFF2-40B4-BE49-F238E27FC236}">
                    <a16:creationId xmlns:a16="http://schemas.microsoft.com/office/drawing/2014/main" id="{BBD25AA9-1B66-9581-F404-DA7152ACF943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5" name="กลุ่ม 7">
                  <a:extLst>
                    <a:ext uri="{FF2B5EF4-FFF2-40B4-BE49-F238E27FC236}">
                      <a16:creationId xmlns:a16="http://schemas.microsoft.com/office/drawing/2014/main" id="{E35D8688-3C82-DD94-6AEE-7117FC99606B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1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F3A79E4-F691-29C4-CADC-6314AC2298B3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4A2BB273-80CC-8D86-76DB-4840498BE431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28542778-46C9-C370-5366-DC14E5F5BE2C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6" name="กลุ่ม 4">
                  <a:extLst>
                    <a:ext uri="{FF2B5EF4-FFF2-40B4-BE49-F238E27FC236}">
                      <a16:creationId xmlns:a16="http://schemas.microsoft.com/office/drawing/2014/main" id="{B24D1B2E-0CED-ACA0-2588-B1864962EF7B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EF8473A2-A796-45A7-110B-3C4FAEA218B7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4A22553D-41E4-B49E-9A0F-03B81ACA18DF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4" name="รูปแบบอิสระ: รูปร่าง 49">
                <a:extLst>
                  <a:ext uri="{FF2B5EF4-FFF2-40B4-BE49-F238E27FC236}">
                    <a16:creationId xmlns:a16="http://schemas.microsoft.com/office/drawing/2014/main" id="{48C8F68D-463F-06F7-26EA-AC3F3CA1ECF3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F44FD087-9BA4-0F15-8FE8-2E8D03D371DA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310D523D-56FC-737C-74F8-594B128A1C7D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41047D7F-F289-360D-3BB5-5C01323955E0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D3A9E59E-0E7E-54DD-2E16-86BC11104FAE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96FEF6DF-25CC-8D38-1FF8-248748AB6FF2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E20CAD2A-1416-440B-7D1B-494C4CB6451E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58720573-90D2-A8E7-B02D-B323E6ECD6BC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8" name="Picture 24">
                <a:extLst>
                  <a:ext uri="{FF2B5EF4-FFF2-40B4-BE49-F238E27FC236}">
                    <a16:creationId xmlns:a16="http://schemas.microsoft.com/office/drawing/2014/main" id="{1E08C798-67C6-28FD-7C27-BB5B19F770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944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737129"/>
              </p:ext>
            </p:extLst>
          </p:nvPr>
        </p:nvGraphicFramePr>
        <p:xfrm>
          <a:off x="216981" y="553783"/>
          <a:ext cx="9702158" cy="4667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6064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976094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638913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6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เรื่องเพื่อพิจารณา</a:t>
                      </a:r>
                      <a:endParaRPr lang="en-US" sz="1600" b="1" i="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400" b="1" kern="1200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5.1 การบริหารจัดการหนี้ของกองทุนพัฒนาบทบาทสตรี </a:t>
                      </a:r>
                      <a:endParaRPr lang="th-TH" sz="1400" b="1" kern="1200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2711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714132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7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63550" algn="l"/>
                        </a:tabLst>
                      </a:pPr>
                      <a:r>
                        <a:rPr lang="th-TH" sz="15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ให้สำนักงานเลขานุการคณะอนุกรรมการบริหารกองทุนพัฒนาบทบาทสตรีกรุงเทพมหานคร ดำเนินการ</a:t>
                      </a:r>
                      <a:b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เพื่อพิจารณาในการประชุมครั้งต่อไป ดังนี้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63550" algn="l"/>
                        </a:tabLst>
                      </a:pP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    1.1 วิเคราะห์สาเหตุของหนี้เกินกำหนดชำระ</a:t>
                      </a:r>
                      <a:b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ที่มีแนวโน้มที่สูงขึ้น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63550" algn="l"/>
                        </a:tabLst>
                      </a:pP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    1.2 วิเคราะห์มาตรการต่าง ๆ ที่กองทุนพัฒนาบทบาทสตรีมีประกาศใช้ และแนวทางการบริหารจัดการหนี้ว่ามีผลต่อการบริหารจัดการหนี้ของกรุงเทพมหานครอย่างไร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63550" algn="l"/>
                        </a:tabLst>
                      </a:pP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     1.3 จัดทำแผนบริหารจัดการหนี้เกินกำหนดชำระ ระหว่างเดือนกันยายน 2566 - กันยายน 2567 เพื่อเป็นเครื่องมือกำกับการติดตามหนี้ และลดหนี้เกินกำหนดชำระ</a:t>
                      </a:r>
                      <a:b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ให้เป็นไปตามเป้าหมายที่กำหนด  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ได้ดำเนินการตามข้อเสนอ และนำเข้าในระเบียบวาระที่ 5.3 การบริหารจัดการหนี้ของกองทุนพัฒนาบทบาทสตรีกรุงเทพมหานคร</a:t>
                      </a: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30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31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5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b="1" dirty="0">
                  <a:ln w="0"/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 ระเบียบวาระที่ 3 เรื่อง สืบเนื่องจากการประชุม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F5CF8FB7-CA10-9975-6473-5E9F0C9CC8A0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4" name="Group 47">
              <a:extLst>
                <a:ext uri="{FF2B5EF4-FFF2-40B4-BE49-F238E27FC236}">
                  <a16:creationId xmlns:a16="http://schemas.microsoft.com/office/drawing/2014/main" id="{9DDF5251-CCE5-ADA6-C809-B03D5953F7B7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3" name="กลุ่ม 1">
                <a:extLst>
                  <a:ext uri="{FF2B5EF4-FFF2-40B4-BE49-F238E27FC236}">
                    <a16:creationId xmlns:a16="http://schemas.microsoft.com/office/drawing/2014/main" id="{12A60A13-9418-DEDA-E01F-770D21535DE7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5" name="กลุ่ม 7">
                  <a:extLst>
                    <a:ext uri="{FF2B5EF4-FFF2-40B4-BE49-F238E27FC236}">
                      <a16:creationId xmlns:a16="http://schemas.microsoft.com/office/drawing/2014/main" id="{2F86A9D8-95EE-2AA3-6959-758AEDEB5BC5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1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E6BE76DD-49C2-A437-6114-DB6423A30482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F6413066-5874-2AEF-C302-E0A242BBDF4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6749148F-7585-E11B-DB85-D2B5D4FDCF1B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6" name="กลุ่ม 4">
                  <a:extLst>
                    <a:ext uri="{FF2B5EF4-FFF2-40B4-BE49-F238E27FC236}">
                      <a16:creationId xmlns:a16="http://schemas.microsoft.com/office/drawing/2014/main" id="{2B4992E8-BE32-14CD-33E0-9920BF9C4DA3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6A60092D-44C7-00A9-7B59-6CE3A3B9EA1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850952C-F3E0-D88D-D982-52B0978CB22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4" name="รูปแบบอิสระ: รูปร่าง 49">
                <a:extLst>
                  <a:ext uri="{FF2B5EF4-FFF2-40B4-BE49-F238E27FC236}">
                    <a16:creationId xmlns:a16="http://schemas.microsoft.com/office/drawing/2014/main" id="{1E9B0187-ED76-DCB8-27CF-10BBE7F9F3C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4A88347C-BB7E-53FF-A2D2-68F0AB92E663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E89769D4-35A8-58DD-6358-46BD9A2FFE1B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EFDEABA4-E62D-B24F-FC9C-8A79F8FD5DCB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B2BFFABA-743D-6BB5-F767-FA7011CD3C80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FF817C38-222E-548C-EF1C-CCE19080E487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A226BB2C-1272-14E4-8A09-4390E694A7F9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C0E8EDAA-5747-29BB-29E1-0B0BE934BD70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8" name="Picture 24">
                <a:extLst>
                  <a:ext uri="{FF2B5EF4-FFF2-40B4-BE49-F238E27FC236}">
                    <a16:creationId xmlns:a16="http://schemas.microsoft.com/office/drawing/2014/main" id="{28F9266F-4281-933C-42D7-BB5E2F65FB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557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743980"/>
            <a:ext cx="7924800" cy="537986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33" name="Pentagon 32"/>
          <p:cNvSpPr/>
          <p:nvPr/>
        </p:nvSpPr>
        <p:spPr>
          <a:xfrm>
            <a:off x="-23582" y="664495"/>
            <a:ext cx="7924800" cy="537986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04554" y="770875"/>
            <a:ext cx="7305514" cy="38932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457163"/>
            <a:r>
              <a:rPr lang="th-TH" sz="1667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การวิเคราะห์สาเหตุของหนี้เกินกำหนดชำระกองทุนพัฒนาบทบาทสตรีกรุงเทพมหานคร</a:t>
            </a:r>
          </a:p>
        </p:txBody>
      </p:sp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2421640570"/>
              </p:ext>
            </p:extLst>
          </p:nvPr>
        </p:nvGraphicFramePr>
        <p:xfrm>
          <a:off x="5088965" y="1287060"/>
          <a:ext cx="5080503" cy="3381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4026928477"/>
              </p:ext>
            </p:extLst>
          </p:nvPr>
        </p:nvGraphicFramePr>
        <p:xfrm>
          <a:off x="8965" y="1280176"/>
          <a:ext cx="5071035" cy="44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59490230"/>
              </p:ext>
            </p:extLst>
          </p:nvPr>
        </p:nvGraphicFramePr>
        <p:xfrm>
          <a:off x="8234839" y="4599552"/>
          <a:ext cx="1653159" cy="692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9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2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2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spc="-50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5.3 </a:t>
              </a:r>
              <a:r>
                <a:rPr lang="th-TH" sz="1600" b="1" spc="-50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การบริหารจัดการหนี้ของกองทุนพัฒนาบทบาทสตรี</a:t>
              </a:r>
              <a:r>
                <a:rPr lang="th-TH" sz="1600" b="1" spc="-50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กรุงเทพมหานคร</a:t>
              </a:r>
              <a:endParaRPr lang="th-TH" sz="16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22" name="กลุ่ม 1">
            <a:extLst>
              <a:ext uri="{FF2B5EF4-FFF2-40B4-BE49-F238E27FC236}">
                <a16:creationId xmlns:a16="http://schemas.microsoft.com/office/drawing/2014/main" id="{6B2FEE26-4DA0-BD01-901A-D9CB20890A2C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3" name="Group 47">
              <a:extLst>
                <a:ext uri="{FF2B5EF4-FFF2-40B4-BE49-F238E27FC236}">
                  <a16:creationId xmlns:a16="http://schemas.microsoft.com/office/drawing/2014/main" id="{EEC3A9CE-8B0F-86AE-E9BD-76922E87E608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4" name="กลุ่ม 1">
                <a:extLst>
                  <a:ext uri="{FF2B5EF4-FFF2-40B4-BE49-F238E27FC236}">
                    <a16:creationId xmlns:a16="http://schemas.microsoft.com/office/drawing/2014/main" id="{BBD25AA9-1B66-9581-F404-DA7152ACF943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8" name="กลุ่ม 7">
                  <a:extLst>
                    <a:ext uri="{FF2B5EF4-FFF2-40B4-BE49-F238E27FC236}">
                      <a16:creationId xmlns:a16="http://schemas.microsoft.com/office/drawing/2014/main" id="{E35D8688-3C82-DD94-6AEE-7117FC99606B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F3A79E4-F691-29C4-CADC-6314AC2298B3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4A2BB273-80CC-8D86-76DB-4840498BE431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28542778-46C9-C370-5366-DC14E5F5BE2C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9" name="กลุ่ม 4">
                  <a:extLst>
                    <a:ext uri="{FF2B5EF4-FFF2-40B4-BE49-F238E27FC236}">
                      <a16:creationId xmlns:a16="http://schemas.microsoft.com/office/drawing/2014/main" id="{B24D1B2E-0CED-ACA0-2588-B1864962EF7B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EF8473A2-A796-45A7-110B-3C4FAEA218B7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4A22553D-41E4-B49E-9A0F-03B81ACA18DF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6" name="รูปแบบอิสระ: รูปร่าง 49">
                <a:extLst>
                  <a:ext uri="{FF2B5EF4-FFF2-40B4-BE49-F238E27FC236}">
                    <a16:creationId xmlns:a16="http://schemas.microsoft.com/office/drawing/2014/main" id="{48C8F68D-463F-06F7-26EA-AC3F3CA1ECF3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F44FD087-9BA4-0F15-8FE8-2E8D03D371DA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5" name="กลุ่ม 5">
              <a:extLst>
                <a:ext uri="{FF2B5EF4-FFF2-40B4-BE49-F238E27FC236}">
                  <a16:creationId xmlns:a16="http://schemas.microsoft.com/office/drawing/2014/main" id="{310D523D-56FC-737C-74F8-594B128A1C7D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6" name="Group 7">
                <a:extLst>
                  <a:ext uri="{FF2B5EF4-FFF2-40B4-BE49-F238E27FC236}">
                    <a16:creationId xmlns:a16="http://schemas.microsoft.com/office/drawing/2014/main" id="{41047D7F-F289-360D-3BB5-5C01323955E0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D3A9E59E-0E7E-54DD-2E16-86BC11104FAE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96FEF6DF-25CC-8D38-1FF8-248748AB6FF2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E20CAD2A-1416-440B-7D1B-494C4CB6451E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58720573-90D2-A8E7-B02D-B323E6ECD6BC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1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7" name="Picture 24">
                <a:extLst>
                  <a:ext uri="{FF2B5EF4-FFF2-40B4-BE49-F238E27FC236}">
                    <a16:creationId xmlns:a16="http://schemas.microsoft.com/office/drawing/2014/main" id="{1E08C798-67C6-28FD-7C27-BB5B19F770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959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ntagon 32"/>
          <p:cNvSpPr/>
          <p:nvPr/>
        </p:nvSpPr>
        <p:spPr>
          <a:xfrm>
            <a:off x="-26569" y="697306"/>
            <a:ext cx="10108876" cy="53967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endParaRPr lang="th-TH" sz="2333" dirty="0">
              <a:solidFill>
                <a:prstClr val="white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827459"/>
            <a:ext cx="9738693" cy="30457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457163">
              <a:defRPr/>
            </a:pPr>
            <a:r>
              <a:rPr lang="th-TH" sz="1333" b="1" spc="-1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วิเคราะห์มาตรการและแนวทางการบริหารจัดการหนี้กองทุนพัฒนาบทบาทสตรีที่ส่งผลต่อการดำเนินงานกองทุนฯ กรุงเทพมหานคร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694189"/>
              </p:ext>
            </p:extLst>
          </p:nvPr>
        </p:nvGraphicFramePr>
        <p:xfrm>
          <a:off x="-26569" y="1294410"/>
          <a:ext cx="10158091" cy="39231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90683">
                  <a:extLst>
                    <a:ext uri="{9D8B030D-6E8A-4147-A177-3AD203B41FA5}">
                      <a16:colId xmlns:a16="http://schemas.microsoft.com/office/drawing/2014/main" val="4266621418"/>
                    </a:ext>
                  </a:extLst>
                </a:gridCol>
                <a:gridCol w="6267408">
                  <a:extLst>
                    <a:ext uri="{9D8B030D-6E8A-4147-A177-3AD203B41FA5}">
                      <a16:colId xmlns:a16="http://schemas.microsoft.com/office/drawing/2014/main" val="2520428139"/>
                    </a:ext>
                  </a:extLst>
                </a:gridCol>
              </a:tblGrid>
              <a:tr h="410938">
                <a:tc>
                  <a:txBody>
                    <a:bodyPr/>
                    <a:lstStyle/>
                    <a:p>
                      <a:pPr algn="ctr"/>
                      <a:r>
                        <a:rPr lang="th-TH" sz="15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มาตรการ/แนวทาง</a:t>
                      </a:r>
                      <a:endParaRPr lang="th-TH" sz="15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ผลการดำเนินงาน</a:t>
                      </a:r>
                      <a:endParaRPr lang="th-TH" sz="15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007570185"/>
                  </a:ext>
                </a:extLst>
              </a:tr>
              <a:tr h="123097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หลักเกณฑ์</a:t>
                      </a:r>
                      <a:r>
                        <a:rPr lang="th-TH" sz="120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วิธีการ และเงื่อนไขเกี่ยวกับการลดอัตราดอกเบี้ยเงินกู้และอัตราดอกเบี้ยผิดนัดกองทุนพัฒนาบทบาทสตรี </a:t>
                      </a:r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th-TH" sz="120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2563 และแก้ไขเพิ่มเติม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ลูกหนี้เข้าร่วมมาตรการ จำนวน 481 โครงการ เงินต้นคงค้าง 38,689,549.72 บาท </a:t>
                      </a:r>
                    </a:p>
                    <a:p>
                      <a:pPr marL="0" indent="0" algn="l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ลูกหนี้ไม่ได้เข้าร่วมมาตรการ จำนวน 586 โครงการ เงินต้นคงค้าง 41,726,121.05 บาท</a:t>
                      </a:r>
                    </a:p>
                    <a:p>
                      <a:pPr marL="0" indent="0" algn="l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สาเหตุ </a:t>
                      </a:r>
                      <a:r>
                        <a:rPr lang="en-US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:</a:t>
                      </a:r>
                    </a:p>
                    <a:p>
                      <a:pPr marL="0" indent="0" algn="l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ลูกหนี้บางรายไม่ได้อยู่ในพื้นที่กทม. ทำให้สมาชิกไม่ครบตามจำนวนคนที่ยื่นกู้ จึงไม่สามารถเข้าร่วมมาตรการได้</a:t>
                      </a:r>
                    </a:p>
                    <a:p>
                      <a:pPr marL="0" indent="0" algn="l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ลูกหนี้บางโครงการแยกย้ายกลับภูมิลำเนา ไม่สามารถติดต่อได้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951117655"/>
                  </a:ext>
                </a:extLst>
              </a:tr>
              <a:tr h="117626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มาตรการชั่วคราวพักชำระหนี้ให้แก่สมาชิกลูกหนี้กองทุนพัฒนาบทบาทสตรี กรณีการแพร่ระบาดของโรคติดเชื้อไวรัส</a:t>
                      </a:r>
                      <a:r>
                        <a:rPr lang="th-TH" sz="1200" spc="-4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โคโรนา 2019 (</a:t>
                      </a:r>
                      <a:r>
                        <a:rPr lang="en-US" sz="1200" spc="-4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COVID-19) </a:t>
                      </a:r>
                      <a:r>
                        <a:rPr lang="th-TH" sz="1200" spc="-4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2563 แก้ไขเพิ่มเติม (ฉบับที่ 2) </a:t>
                      </a: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2564 และแก้ไขเพิ่มเติม (ฉบับที่ 3) พ.ศ. 2564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ลูกหนี้เข้าร่วมมาตรการ</a:t>
                      </a:r>
                      <a:r>
                        <a:rPr lang="th-TH" sz="120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 446 โครงการ เงินต้นคงค้าง</a:t>
                      </a:r>
                      <a:r>
                        <a:rPr lang="th-TH" sz="120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38,938,268.99 บาท</a:t>
                      </a:r>
                    </a:p>
                    <a:p>
                      <a:pPr marL="0" indent="0" algn="l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ลูกหนี้เข้าร่วมมาตรการ</a:t>
                      </a: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สาเหตุ </a:t>
                      </a:r>
                      <a:r>
                        <a:rPr lang="en-US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:</a:t>
                      </a:r>
                    </a:p>
                    <a:p>
                      <a:pPr marL="0" indent="0" algn="thaiDist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ช่วงระยะเวลาดำเนินการเป็นช่วงสถานการณ์โควิด ทำให้ลูกหนี้ไม่สะดวกในการติดต่อเข้าร่วมมาตรการ</a:t>
                      </a:r>
                    </a:p>
                    <a:p>
                      <a:pPr marL="0" indent="0" algn="l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ลูกหนี้บางส่วนเดินทางกลับภูมิลำเนาจึงไม่สามารถติดต่อได้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702024139"/>
                  </a:ext>
                </a:extLst>
              </a:tr>
              <a:tr h="945838">
                <a:tc>
                  <a:txBody>
                    <a:bodyPr/>
                    <a:lstStyle/>
                    <a:p>
                      <a:pPr algn="thaiDist">
                        <a:lnSpc>
                          <a:spcPct val="110000"/>
                        </a:lnSpc>
                      </a:pPr>
                      <a:r>
                        <a:rPr lang="th-TH" sz="1200" spc="-4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หลักเกณฑ์ วิธีการ และเงื่อนไขเกี่ยวกับการลดหรืองดเบี้ยปรับ</a:t>
                      </a: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/</a:t>
                      </a:r>
                      <a:r>
                        <a:rPr lang="th-TH" sz="1200" spc="-7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ดอกเบี้ยผิดนัด ตามสัญญากู้ยืมเงินของกองทุนพัฒนาบทบาทสตรี </a:t>
                      </a: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2565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ลูกหนี้เข้าร่วมมาตรการ</a:t>
                      </a:r>
                      <a:r>
                        <a:rPr lang="th-TH" sz="120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 2 โครงการ เป็นเงิน 48,156.70 บาท </a:t>
                      </a:r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ลูกหนี้ไม่เข้าร่วมมาตรการ</a:t>
                      </a:r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สาเหตุ</a:t>
                      </a:r>
                      <a:r>
                        <a:rPr lang="th-TH" sz="120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:</a:t>
                      </a:r>
                      <a:endParaRPr lang="th-TH" sz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สมาชิกลูกหนี้ไม่สามารถนำเงินมาชำระหนี้เต็มจำนวนได้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610178507"/>
                  </a:ext>
                </a:extLst>
              </a:tr>
            </a:tbl>
          </a:graphicData>
        </a:graphic>
      </p:graphicFrame>
      <p:grpSp>
        <p:nvGrpSpPr>
          <p:cNvPr id="3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3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2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spc="-50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5.3 </a:t>
              </a:r>
              <a:r>
                <a:rPr lang="th-TH" sz="1600" b="1" spc="-50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การบริหารจัดการหนี้ของกองทุนพัฒนาบทบาทสตรี</a:t>
              </a:r>
              <a:r>
                <a:rPr lang="th-TH" sz="1600" b="1" spc="-50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กรุงเทพมหานคร</a:t>
              </a:r>
              <a:endParaRPr lang="th-TH" sz="16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43" name="กลุ่ม 1">
            <a:extLst>
              <a:ext uri="{FF2B5EF4-FFF2-40B4-BE49-F238E27FC236}">
                <a16:creationId xmlns:a16="http://schemas.microsoft.com/office/drawing/2014/main" id="{6B2FEE26-4DA0-BD01-901A-D9CB20890A2C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44" name="Group 47">
              <a:extLst>
                <a:ext uri="{FF2B5EF4-FFF2-40B4-BE49-F238E27FC236}">
                  <a16:creationId xmlns:a16="http://schemas.microsoft.com/office/drawing/2014/main" id="{EEC3A9CE-8B0F-86AE-E9BD-76922E87E608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63" name="กลุ่ม 1">
                <a:extLst>
                  <a:ext uri="{FF2B5EF4-FFF2-40B4-BE49-F238E27FC236}">
                    <a16:creationId xmlns:a16="http://schemas.microsoft.com/office/drawing/2014/main" id="{BBD25AA9-1B66-9581-F404-DA7152ACF943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65" name="กลุ่ม 7">
                  <a:extLst>
                    <a:ext uri="{FF2B5EF4-FFF2-40B4-BE49-F238E27FC236}">
                      <a16:creationId xmlns:a16="http://schemas.microsoft.com/office/drawing/2014/main" id="{E35D8688-3C82-DD94-6AEE-7117FC99606B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6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F3A79E4-F691-29C4-CADC-6314AC2298B3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4A2BB273-80CC-8D86-76DB-4840498BE431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28542778-46C9-C370-5366-DC14E5F5BE2C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66" name="กลุ่ม 4">
                  <a:extLst>
                    <a:ext uri="{FF2B5EF4-FFF2-40B4-BE49-F238E27FC236}">
                      <a16:creationId xmlns:a16="http://schemas.microsoft.com/office/drawing/2014/main" id="{B24D1B2E-0CED-ACA0-2588-B1864962EF7B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6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EF8473A2-A796-45A7-110B-3C4FAEA218B7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6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4A22553D-41E4-B49E-9A0F-03B81ACA18DF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64" name="รูปแบบอิสระ: รูปร่าง 49">
                <a:extLst>
                  <a:ext uri="{FF2B5EF4-FFF2-40B4-BE49-F238E27FC236}">
                    <a16:creationId xmlns:a16="http://schemas.microsoft.com/office/drawing/2014/main" id="{48C8F68D-463F-06F7-26EA-AC3F3CA1ECF3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5" name="TextBox 7">
              <a:extLst>
                <a:ext uri="{FF2B5EF4-FFF2-40B4-BE49-F238E27FC236}">
                  <a16:creationId xmlns:a16="http://schemas.microsoft.com/office/drawing/2014/main" id="{F44FD087-9BA4-0F15-8FE8-2E8D03D371DA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56" name="กลุ่ม 5">
              <a:extLst>
                <a:ext uri="{FF2B5EF4-FFF2-40B4-BE49-F238E27FC236}">
                  <a16:creationId xmlns:a16="http://schemas.microsoft.com/office/drawing/2014/main" id="{310D523D-56FC-737C-74F8-594B128A1C7D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57" name="Group 7">
                <a:extLst>
                  <a:ext uri="{FF2B5EF4-FFF2-40B4-BE49-F238E27FC236}">
                    <a16:creationId xmlns:a16="http://schemas.microsoft.com/office/drawing/2014/main" id="{41047D7F-F289-360D-3BB5-5C01323955E0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D3A9E59E-0E7E-54DD-2E16-86BC11104FAE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96FEF6DF-25CC-8D38-1FF8-248748AB6FF2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E20CAD2A-1416-440B-7D1B-494C4CB6451E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62" name="Freeform 12">
                  <a:extLst>
                    <a:ext uri="{FF2B5EF4-FFF2-40B4-BE49-F238E27FC236}">
                      <a16:creationId xmlns:a16="http://schemas.microsoft.com/office/drawing/2014/main" id="{58720573-90D2-A8E7-B02D-B323E6ECD6BC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58" name="Picture 24">
                <a:extLst>
                  <a:ext uri="{FF2B5EF4-FFF2-40B4-BE49-F238E27FC236}">
                    <a16:creationId xmlns:a16="http://schemas.microsoft.com/office/drawing/2014/main" id="{1E08C798-67C6-28FD-7C27-BB5B19F770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93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369475"/>
              </p:ext>
            </p:extLst>
          </p:nvPr>
        </p:nvGraphicFramePr>
        <p:xfrm>
          <a:off x="-6101" y="1365590"/>
          <a:ext cx="10158091" cy="38859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90683">
                  <a:extLst>
                    <a:ext uri="{9D8B030D-6E8A-4147-A177-3AD203B41FA5}">
                      <a16:colId xmlns:a16="http://schemas.microsoft.com/office/drawing/2014/main" val="4266621418"/>
                    </a:ext>
                  </a:extLst>
                </a:gridCol>
                <a:gridCol w="6267408">
                  <a:extLst>
                    <a:ext uri="{9D8B030D-6E8A-4147-A177-3AD203B41FA5}">
                      <a16:colId xmlns:a16="http://schemas.microsoft.com/office/drawing/2014/main" val="2520428139"/>
                    </a:ext>
                  </a:extLst>
                </a:gridCol>
              </a:tblGrid>
              <a:tr h="421691">
                <a:tc>
                  <a:txBody>
                    <a:bodyPr/>
                    <a:lstStyle/>
                    <a:p>
                      <a:pPr algn="ctr"/>
                      <a:r>
                        <a:rPr lang="th-TH" sz="15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มาตรการ/แนวทาง</a:t>
                      </a:r>
                      <a:endParaRPr lang="th-TH" sz="15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ผลการดำเนินงาน</a:t>
                      </a:r>
                      <a:endParaRPr lang="th-TH" sz="15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007570185"/>
                  </a:ext>
                </a:extLst>
              </a:tr>
              <a:tr h="13365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มาตรการยกเลิกสัญญาค้ำประกันเงินกู้รายบุคคล</a:t>
                      </a:r>
                      <a:b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spc="-2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และการปลดหนี้รายบุคคล ของกองทุนพัฒนาบทบาทสตรี</a:t>
                      </a:r>
                      <a:endParaRPr lang="th-TH" sz="1300" spc="-2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ลูกหนี้เข้าร่วมมาตรการ</a:t>
                      </a:r>
                      <a:r>
                        <a:rPr lang="th-TH" sz="120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 2 โครงการ เป็นเงิน 67,930.76 บาท </a:t>
                      </a:r>
                    </a:p>
                    <a:p>
                      <a:pPr marL="0" marR="0" indent="0" algn="l" defTabSz="914364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ลูกหนี้ไม่เข้าร่วมมาตรการ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สาเหตุที่</a:t>
                      </a:r>
                      <a:r>
                        <a:rPr lang="en-US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:</a:t>
                      </a:r>
                      <a:endParaRPr lang="th-TH" sz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ลูกหนี้ไม่สามารถนำเงินมาชำระในส่วนของตัวเองได้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ลูกหนี้บางรายในโครงการไม่ได้อยู่ในพื้นที่กทม. จึงไม่สามารถมาลงนามในเอกสารขอยกเลิกสัญญา    ค้ำประกันเงินกู้รายบุคคลได้ 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170304840"/>
                  </a:ext>
                </a:extLst>
              </a:tr>
              <a:tr h="90477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มาตรการพักชำระหนี้สำหรับลูกหนี้ผู้ประสบสาธารณภัย (อุทกภัย)</a:t>
                      </a:r>
                      <a:endParaRPr lang="th-TH" sz="13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ลูกหนี้ไม่เข้าร่วมมาตรการ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สาเหตุ</a:t>
                      </a:r>
                      <a:r>
                        <a:rPr lang="en-US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:</a:t>
                      </a:r>
                      <a:endParaRPr lang="th-TH" sz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กทม. ไม่อยู่ในประกาศพื้นที่ประสบสาธารณภัย (อุทกภัย)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951117655"/>
                  </a:ext>
                </a:extLst>
              </a:tr>
              <a:tr h="117570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มาตรการลดความเดือดร้อนให้แก่ลูกหนี้กองทุนพัฒนาบทบาทสตรี พ.ศ. 2566</a:t>
                      </a:r>
                      <a:endParaRPr lang="th-TH" sz="13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ลูกหนี้เข้าร่วมมาตรการ จำนวน 11 โครงการ เป็นเงินที่ได้รับ</a:t>
                      </a:r>
                      <a:r>
                        <a:rPr lang="th-TH" sz="120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176,088.35 บาท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ลูกหนี้ไม่เข้าร่วมมาตรการ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สาเหตุ </a:t>
                      </a:r>
                      <a:r>
                        <a:rPr lang="en-US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:</a:t>
                      </a:r>
                      <a:endParaRPr lang="th-TH" sz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ลูกหนี้ไม่สามารถนำเงินมาชำระหนี้ได้ตามหลักเกณฑ์ที่มาตรการกำหนด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702024139"/>
                  </a:ext>
                </a:extLst>
              </a:tr>
            </a:tbl>
          </a:graphicData>
        </a:graphic>
      </p:graphicFrame>
      <p:grpSp>
        <p:nvGrpSpPr>
          <p:cNvPr id="3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3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2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spc="-50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5.3 </a:t>
              </a:r>
              <a:r>
                <a:rPr lang="th-TH" sz="1600" b="1" spc="-50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การบริหารจัดการหนี้ของกองทุนพัฒนาบทบาทสตรี</a:t>
              </a:r>
              <a:r>
                <a:rPr lang="th-TH" sz="1600" b="1" spc="-50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กรุงเทพมหานคร (ต่อ)</a:t>
              </a:r>
              <a:endParaRPr lang="th-TH" sz="16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43" name="กลุ่ม 1">
            <a:extLst>
              <a:ext uri="{FF2B5EF4-FFF2-40B4-BE49-F238E27FC236}">
                <a16:creationId xmlns:a16="http://schemas.microsoft.com/office/drawing/2014/main" id="{6B2FEE26-4DA0-BD01-901A-D9CB20890A2C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44" name="Group 47">
              <a:extLst>
                <a:ext uri="{FF2B5EF4-FFF2-40B4-BE49-F238E27FC236}">
                  <a16:creationId xmlns:a16="http://schemas.microsoft.com/office/drawing/2014/main" id="{EEC3A9CE-8B0F-86AE-E9BD-76922E87E608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63" name="กลุ่ม 1">
                <a:extLst>
                  <a:ext uri="{FF2B5EF4-FFF2-40B4-BE49-F238E27FC236}">
                    <a16:creationId xmlns:a16="http://schemas.microsoft.com/office/drawing/2014/main" id="{BBD25AA9-1B66-9581-F404-DA7152ACF943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65" name="กลุ่ม 7">
                  <a:extLst>
                    <a:ext uri="{FF2B5EF4-FFF2-40B4-BE49-F238E27FC236}">
                      <a16:creationId xmlns:a16="http://schemas.microsoft.com/office/drawing/2014/main" id="{E35D8688-3C82-DD94-6AEE-7117FC99606B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6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F3A79E4-F691-29C4-CADC-6314AC2298B3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4A2BB273-80CC-8D86-76DB-4840498BE431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28542778-46C9-C370-5366-DC14E5F5BE2C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66" name="กลุ่ม 4">
                  <a:extLst>
                    <a:ext uri="{FF2B5EF4-FFF2-40B4-BE49-F238E27FC236}">
                      <a16:creationId xmlns:a16="http://schemas.microsoft.com/office/drawing/2014/main" id="{B24D1B2E-0CED-ACA0-2588-B1864962EF7B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6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EF8473A2-A796-45A7-110B-3C4FAEA218B7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6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4A22553D-41E4-B49E-9A0F-03B81ACA18DF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64" name="รูปแบบอิสระ: รูปร่าง 49">
                <a:extLst>
                  <a:ext uri="{FF2B5EF4-FFF2-40B4-BE49-F238E27FC236}">
                    <a16:creationId xmlns:a16="http://schemas.microsoft.com/office/drawing/2014/main" id="{48C8F68D-463F-06F7-26EA-AC3F3CA1ECF3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5" name="TextBox 7">
              <a:extLst>
                <a:ext uri="{FF2B5EF4-FFF2-40B4-BE49-F238E27FC236}">
                  <a16:creationId xmlns:a16="http://schemas.microsoft.com/office/drawing/2014/main" id="{F44FD087-9BA4-0F15-8FE8-2E8D03D371DA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56" name="กลุ่ม 5">
              <a:extLst>
                <a:ext uri="{FF2B5EF4-FFF2-40B4-BE49-F238E27FC236}">
                  <a16:creationId xmlns:a16="http://schemas.microsoft.com/office/drawing/2014/main" id="{310D523D-56FC-737C-74F8-594B128A1C7D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57" name="Group 7">
                <a:extLst>
                  <a:ext uri="{FF2B5EF4-FFF2-40B4-BE49-F238E27FC236}">
                    <a16:creationId xmlns:a16="http://schemas.microsoft.com/office/drawing/2014/main" id="{41047D7F-F289-360D-3BB5-5C01323955E0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D3A9E59E-0E7E-54DD-2E16-86BC11104FAE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96FEF6DF-25CC-8D38-1FF8-248748AB6FF2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E20CAD2A-1416-440B-7D1B-494C4CB6451E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62" name="Freeform 12">
                  <a:extLst>
                    <a:ext uri="{FF2B5EF4-FFF2-40B4-BE49-F238E27FC236}">
                      <a16:creationId xmlns:a16="http://schemas.microsoft.com/office/drawing/2014/main" id="{58720573-90D2-A8E7-B02D-B323E6ECD6BC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58" name="Picture 24">
                <a:extLst>
                  <a:ext uri="{FF2B5EF4-FFF2-40B4-BE49-F238E27FC236}">
                    <a16:creationId xmlns:a16="http://schemas.microsoft.com/office/drawing/2014/main" id="{1E08C798-67C6-28FD-7C27-BB5B19F770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sp>
        <p:nvSpPr>
          <p:cNvPr id="72" name="Pentagon 71"/>
          <p:cNvSpPr/>
          <p:nvPr/>
        </p:nvSpPr>
        <p:spPr>
          <a:xfrm>
            <a:off x="-26569" y="697306"/>
            <a:ext cx="10108876" cy="53967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endParaRPr lang="th-TH" sz="2333" dirty="0">
              <a:solidFill>
                <a:prstClr val="white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3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827459"/>
            <a:ext cx="9738693" cy="30457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457163">
              <a:defRPr/>
            </a:pPr>
            <a:r>
              <a:rPr lang="th-TH" sz="1333" b="1" spc="-1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วิเคราะห์มาตรการและแนวทางการบริหารจัดการหนี้กองทุนพัฒนาบทบาทสตรีที่ส่งผลต่อการดำเนินงานกองทุนฯ กรุงเทพมหานคร</a:t>
            </a:r>
          </a:p>
        </p:txBody>
      </p:sp>
    </p:spTree>
    <p:extLst>
      <p:ext uri="{BB962C8B-B14F-4D97-AF65-F5344CB8AC3E}">
        <p14:creationId xmlns:p14="http://schemas.microsoft.com/office/powerpoint/2010/main" val="27960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16615" y="1401988"/>
            <a:ext cx="1933367" cy="35501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ฐานข้อมูลหนี้กองทุนถูกต้องและเป็นปัจจุบัน</a:t>
            </a:r>
          </a:p>
        </p:txBody>
      </p:sp>
      <p:sp>
        <p:nvSpPr>
          <p:cNvPr id="6" name="Pentagon 5"/>
          <p:cNvSpPr/>
          <p:nvPr/>
        </p:nvSpPr>
        <p:spPr>
          <a:xfrm>
            <a:off x="3592464" y="1491551"/>
            <a:ext cx="1164730" cy="279869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1,087 โครงการ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97745" y="1001685"/>
            <a:ext cx="1371108" cy="32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โครงการ/กิจกรรม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92059" y="998191"/>
            <a:ext cx="797859" cy="32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เป้าหมาย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618923" y="965807"/>
            <a:ext cx="1667851" cy="32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ผลที่คาดว่าจะได้รับ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845766" y="1338696"/>
            <a:ext cx="5209174" cy="87694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ฐานข้อมูลเป็นปัจจุบัน</a:t>
            </a:r>
          </a:p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มีการแยกประเภทลูกหนี้ </a:t>
            </a:r>
            <a:r>
              <a:rPr lang="en-US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ลูกหนี้ปกติ , ลูกหนี้ค้างชำระ/ปรับโครงสร้างหนี้แล้ว , ลูกหนี้เกินกำหนดชำระไม่เคยปรับโครงสร้างหนี้</a:t>
            </a:r>
          </a:p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ส่งต่อข้อมูลให้ผู้ที่เกี่ยวข้องดำเนินการ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845766" y="2267026"/>
            <a:ext cx="5209174" cy="118970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กลไกการขับเคลื่อนกองทุนฯ กรุงเทพฯ ทุกคณะได้รับทราบข่าวสารการดำเนินงานกองทุนฯ อย่างต่อเนื่องสม่ำเสมอ</a:t>
            </a:r>
          </a:p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กลไกการขับเคลื่อนฯ ทุกคณะปฏิบัติงานตามบทบาทหน้าที่และที่ได้รับ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มอบหมาย</a:t>
            </a:r>
            <a:b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 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คกส.</a:t>
            </a:r>
          </a:p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กลไกการขับเคลื่อนฯ ทุกคณะร่วมกันส่งเสริม สนับสนุนการดำเนินงานกองทุนฯ 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หาแนวทางแก้ไขปัญหา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32941" y="1986337"/>
            <a:ext cx="1933367" cy="1179932"/>
            <a:chOff x="130344" y="2212841"/>
            <a:chExt cx="1644667" cy="141591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3" name="Rounded Rectangle 42"/>
            <p:cNvSpPr/>
            <p:nvPr/>
          </p:nvSpPr>
          <p:spPr>
            <a:xfrm>
              <a:off x="130344" y="2212841"/>
              <a:ext cx="1644667" cy="25113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10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ประชุมกลไกการขับเคลื่อน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43298" y="2497181"/>
              <a:ext cx="1418758" cy="259705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อกส.กทม.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232872" y="2786680"/>
              <a:ext cx="1418758" cy="259705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อกส.เขต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228045" y="3076179"/>
              <a:ext cx="1517825" cy="259705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คณะทำงานขับเคลื่อนกทม.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232872" y="3369054"/>
              <a:ext cx="1542139" cy="259705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คณะทำงานขับเคลื่อนเขต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06187" y="2251781"/>
            <a:ext cx="797860" cy="892211"/>
            <a:chOff x="2073864" y="2497181"/>
            <a:chExt cx="957432" cy="10706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0" name="Pentagon 59"/>
            <p:cNvSpPr/>
            <p:nvPr/>
          </p:nvSpPr>
          <p:spPr>
            <a:xfrm>
              <a:off x="2073865" y="2497181"/>
              <a:ext cx="957431" cy="219480"/>
            </a:xfrm>
            <a:prstGeom prst="homePlat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th-TH" sz="110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 ครั้ง</a:t>
              </a:r>
            </a:p>
          </p:txBody>
        </p:sp>
        <p:sp>
          <p:nvSpPr>
            <p:cNvPr id="65" name="Pentagon 64"/>
            <p:cNvSpPr/>
            <p:nvPr/>
          </p:nvSpPr>
          <p:spPr>
            <a:xfrm>
              <a:off x="2073865" y="2786680"/>
              <a:ext cx="957431" cy="219480"/>
            </a:xfrm>
            <a:prstGeom prst="homePlat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th-TH" sz="110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50 เขต</a:t>
              </a:r>
            </a:p>
          </p:txBody>
        </p:sp>
        <p:sp>
          <p:nvSpPr>
            <p:cNvPr id="66" name="Pentagon 65"/>
            <p:cNvSpPr/>
            <p:nvPr/>
          </p:nvSpPr>
          <p:spPr>
            <a:xfrm>
              <a:off x="2073865" y="3067391"/>
              <a:ext cx="957431" cy="219480"/>
            </a:xfrm>
            <a:prstGeom prst="homePlat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th-TH" sz="110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 ครั้ง</a:t>
              </a:r>
            </a:p>
          </p:txBody>
        </p:sp>
        <p:sp>
          <p:nvSpPr>
            <p:cNvPr id="67" name="Pentagon 66"/>
            <p:cNvSpPr/>
            <p:nvPr/>
          </p:nvSpPr>
          <p:spPr>
            <a:xfrm>
              <a:off x="2073864" y="3348354"/>
              <a:ext cx="957431" cy="219480"/>
            </a:xfrm>
            <a:prstGeom prst="homePlat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th-TH" sz="110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50 เขต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6616" y="3429940"/>
            <a:ext cx="2178984" cy="1849223"/>
            <a:chOff x="130344" y="3700291"/>
            <a:chExt cx="1853608" cy="22190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8" name="Rounded Rectangle 77"/>
            <p:cNvSpPr/>
            <p:nvPr/>
          </p:nvSpPr>
          <p:spPr>
            <a:xfrm>
              <a:off x="130344" y="3700291"/>
              <a:ext cx="1644667" cy="2511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10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การติดตามหนี้ค้างชำระ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243298" y="3984631"/>
              <a:ext cx="1418758" cy="259705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ทำหนังสือแจ้ง สนง.เขต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232872" y="4274130"/>
              <a:ext cx="1751080" cy="259705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ทำหนังสือทวงถามหนี้ค้างชำระ</a:t>
              </a: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228043" y="4563629"/>
              <a:ext cx="1755909" cy="481707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นวช. ลงพื้นที่ร่วมกับจนท.เขต และคณะทำงานขับเคลื่อน</a:t>
              </a: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232872" y="5077685"/>
              <a:ext cx="1621437" cy="259705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รายงานผลการดำเนินงาน</a:t>
              </a: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232872" y="5364629"/>
              <a:ext cx="1418758" cy="259705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ขอคัดทะเบียนราษฎร์</a:t>
              </a: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232872" y="5659654"/>
              <a:ext cx="1418758" cy="259705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ประสานศูนย์ไกล่เกลี่ย</a:t>
              </a:r>
            </a:p>
          </p:txBody>
        </p:sp>
      </p:grpSp>
      <p:sp>
        <p:nvSpPr>
          <p:cNvPr id="85" name="Pentagon 84"/>
          <p:cNvSpPr/>
          <p:nvPr/>
        </p:nvSpPr>
        <p:spPr>
          <a:xfrm>
            <a:off x="3592464" y="3639221"/>
            <a:ext cx="797859" cy="208975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 ครั้ง</a:t>
            </a:r>
          </a:p>
        </p:txBody>
      </p:sp>
      <p:sp>
        <p:nvSpPr>
          <p:cNvPr id="86" name="Pentagon 85"/>
          <p:cNvSpPr/>
          <p:nvPr/>
        </p:nvSpPr>
        <p:spPr>
          <a:xfrm>
            <a:off x="3592464" y="3910716"/>
            <a:ext cx="1164731" cy="228668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1,087 โครงการ</a:t>
            </a:r>
            <a:endParaRPr lang="th-TH" sz="11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87" name="Pentagon 86"/>
          <p:cNvSpPr/>
          <p:nvPr/>
        </p:nvSpPr>
        <p:spPr>
          <a:xfrm>
            <a:off x="3606187" y="4254092"/>
            <a:ext cx="797859" cy="182900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50 เขต</a:t>
            </a:r>
          </a:p>
        </p:txBody>
      </p:sp>
      <p:sp>
        <p:nvSpPr>
          <p:cNvPr id="88" name="Pentagon 87"/>
          <p:cNvSpPr/>
          <p:nvPr/>
        </p:nvSpPr>
        <p:spPr>
          <a:xfrm>
            <a:off x="3597222" y="4820238"/>
            <a:ext cx="797859" cy="182900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50 เขต</a:t>
            </a:r>
          </a:p>
        </p:txBody>
      </p:sp>
      <p:sp>
        <p:nvSpPr>
          <p:cNvPr id="89" name="Pentagon 88"/>
          <p:cNvSpPr/>
          <p:nvPr/>
        </p:nvSpPr>
        <p:spPr>
          <a:xfrm>
            <a:off x="3592465" y="5062151"/>
            <a:ext cx="797859" cy="182900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50 เขต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859866" y="3639221"/>
            <a:ext cx="3386143" cy="158208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หนี้เกินกำหนดชำระลดลง</a:t>
            </a:r>
          </a:p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มีการติดตามดำเนินงานกองทุนฯ อย่างต่อเนื่อง</a:t>
            </a:r>
          </a:p>
          <a:p>
            <a:pPr marL="190492" indent="-190492">
              <a:buAutoNum type="arabicPeriod"/>
            </a:pPr>
            <a:endParaRPr lang="th-TH" sz="11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2" name="Pentagon 91"/>
          <p:cNvSpPr/>
          <p:nvPr/>
        </p:nvSpPr>
        <p:spPr>
          <a:xfrm>
            <a:off x="0" y="5317534"/>
            <a:ext cx="10108876" cy="34535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endParaRPr lang="th-TH" sz="2333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9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1" y="5366690"/>
            <a:ext cx="9738693" cy="25816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457163">
              <a:defRPr/>
            </a:pPr>
            <a:r>
              <a:rPr lang="th-TH" sz="11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ระยะเวลาดำเนินการ ตุลาคม 2566 – กันยายน 2567</a:t>
            </a:r>
          </a:p>
        </p:txBody>
      </p:sp>
      <p:grpSp>
        <p:nvGrpSpPr>
          <p:cNvPr id="5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56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7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spc="-50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แผนการบริหารจัดการหนี้เกินกำหนดชำระกองทุนพัฒนาบทบาทสตรีกรุงเทพมหานคร ประจำปีงบประมาณ พ.ศ. 2567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9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936" y="1677316"/>
            <a:ext cx="2679310" cy="23250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การตรวจสอบข้อมูลเงินรอตรวจสอบ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7943" y="1110211"/>
            <a:ext cx="1616380" cy="32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33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โครงการ/กิจกรรม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16258" y="1114729"/>
            <a:ext cx="1165000" cy="32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33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เป้าหมาย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023811" y="1102021"/>
            <a:ext cx="1667851" cy="32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33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ผลที่คาดว่าจะได้รับ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845766" y="1974681"/>
            <a:ext cx="5157842" cy="99295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หนี้เกินกำหนดชำระลดลง คงเหลือ 52,385.31 บาท คิดเป็นร้อยละ 53.79</a:t>
            </a:r>
          </a:p>
          <a:p>
            <a:pPr>
              <a:lnSpc>
                <a:spcPct val="12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(ลูกหนี้คงเหลือ ณ 1 ก.ย. </a:t>
            </a:r>
            <a:r>
              <a:rPr lang="th-TH" sz="1167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66 จำนวน 87,855,450.79 บาท)</a:t>
            </a:r>
            <a:endParaRPr lang="th-TH" sz="116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456750" y="3509871"/>
            <a:ext cx="1927859" cy="26128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ดำเนินการทางกฎหมาย</a:t>
            </a:r>
          </a:p>
        </p:txBody>
      </p:sp>
      <p:sp>
        <p:nvSpPr>
          <p:cNvPr id="87" name="Pentagon 86"/>
          <p:cNvSpPr/>
          <p:nvPr/>
        </p:nvSpPr>
        <p:spPr>
          <a:xfrm>
            <a:off x="3208302" y="3520420"/>
            <a:ext cx="943258" cy="217479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50 โครงการ</a:t>
            </a:r>
          </a:p>
        </p:txBody>
      </p:sp>
      <p:sp>
        <p:nvSpPr>
          <p:cNvPr id="88" name="Pentagon 87"/>
          <p:cNvSpPr/>
          <p:nvPr/>
        </p:nvSpPr>
        <p:spPr>
          <a:xfrm>
            <a:off x="3216258" y="4190063"/>
            <a:ext cx="935303" cy="209281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50 เขต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825353" y="3382115"/>
            <a:ext cx="5103906" cy="46118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หนี้เกินกำหนดชำระลดลง</a:t>
            </a:r>
          </a:p>
          <a:p>
            <a:pPr>
              <a:lnSpc>
                <a:spcPct val="12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กระตุ้นให้ลูกหนี้กองทุนชำระหนี้ตามสัญญา</a:t>
            </a:r>
          </a:p>
        </p:txBody>
      </p:sp>
      <p:sp>
        <p:nvSpPr>
          <p:cNvPr id="92" name="Pentagon 91"/>
          <p:cNvSpPr/>
          <p:nvPr/>
        </p:nvSpPr>
        <p:spPr>
          <a:xfrm>
            <a:off x="0" y="5317534"/>
            <a:ext cx="10108876" cy="345351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endParaRPr lang="th-TH" sz="2333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9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1" y="5366690"/>
            <a:ext cx="9738693" cy="25816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457163">
              <a:defRPr/>
            </a:pPr>
            <a:r>
              <a:rPr lang="th-TH" sz="11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ระยะเวลาดำเนินการ ตุลาคม 2566 – กันยายน 2567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19610" y="2092681"/>
            <a:ext cx="1764999" cy="2316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33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ขอสำเนา </a:t>
            </a:r>
            <a:r>
              <a:rPr lang="en-US" sz="1333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Bill Pay In</a:t>
            </a:r>
            <a:endParaRPr lang="th-TH" sz="1333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19609" y="2618517"/>
            <a:ext cx="1868948" cy="2691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33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ขอสำเนา </a:t>
            </a:r>
            <a:r>
              <a:rPr lang="en-US" sz="1333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Direct Debit</a:t>
            </a:r>
            <a:endParaRPr lang="th-TH" sz="1333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7" name="Pentagon 56"/>
          <p:cNvSpPr/>
          <p:nvPr/>
        </p:nvSpPr>
        <p:spPr>
          <a:xfrm>
            <a:off x="3208303" y="2105427"/>
            <a:ext cx="1347089" cy="218867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9,165,804.90 บาท</a:t>
            </a:r>
          </a:p>
        </p:txBody>
      </p:sp>
      <p:sp>
        <p:nvSpPr>
          <p:cNvPr id="68" name="Pentagon 67"/>
          <p:cNvSpPr/>
          <p:nvPr/>
        </p:nvSpPr>
        <p:spPr>
          <a:xfrm>
            <a:off x="3208302" y="2611379"/>
            <a:ext cx="1347089" cy="218867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4,210,657.99 บาท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451242" y="4190063"/>
            <a:ext cx="2037315" cy="26649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ประชาสัมพันธ์งานกองทุน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845766" y="4113110"/>
            <a:ext cx="5083493" cy="36318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กลไกการขับเคลื่อนฯ ทุกคณะ ได้รับทราบข้อมูลข่าวสารอย่างต่อเนื่อง</a:t>
            </a:r>
          </a:p>
        </p:txBody>
      </p:sp>
      <p:grpSp>
        <p:nvGrpSpPr>
          <p:cNvPr id="36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3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8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spc="-50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แผนการบริหารจัดการหนี้เกินกำหนดชำระกองทุนพัฒนาบทบาทสตรีกรุงเทพมหานคร ประจำปีงบประมาณ พ.ศ. </a:t>
              </a:r>
              <a:r>
                <a:rPr lang="th-TH" sz="1600" b="1" spc="-50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2567 (ต่อ)</a:t>
              </a:r>
              <a:endParaRPr lang="th-TH" sz="16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6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entagon 91"/>
          <p:cNvSpPr/>
          <p:nvPr/>
        </p:nvSpPr>
        <p:spPr>
          <a:xfrm>
            <a:off x="0" y="5317534"/>
            <a:ext cx="10108876" cy="34535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endParaRPr lang="th-TH" sz="2333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9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1" y="5366690"/>
            <a:ext cx="9738693" cy="25816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457163">
              <a:defRPr/>
            </a:pPr>
            <a:r>
              <a:rPr lang="th-TH" sz="11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ระยะเวลาดำเนินการ ตุลาคม 2566 – กันยายน 2567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378954"/>
              </p:ext>
            </p:extLst>
          </p:nvPr>
        </p:nvGraphicFramePr>
        <p:xfrm>
          <a:off x="1526826" y="756631"/>
          <a:ext cx="7055224" cy="4330842"/>
        </p:xfrm>
        <a:graphic>
          <a:graphicData uri="http://schemas.openxmlformats.org/drawingml/2006/table">
            <a:tbl>
              <a:tblPr/>
              <a:tblGrid>
                <a:gridCol w="744937">
                  <a:extLst>
                    <a:ext uri="{9D8B030D-6E8A-4147-A177-3AD203B41FA5}">
                      <a16:colId xmlns:a16="http://schemas.microsoft.com/office/drawing/2014/main" val="2693682909"/>
                    </a:ext>
                  </a:extLst>
                </a:gridCol>
                <a:gridCol w="744937">
                  <a:extLst>
                    <a:ext uri="{9D8B030D-6E8A-4147-A177-3AD203B41FA5}">
                      <a16:colId xmlns:a16="http://schemas.microsoft.com/office/drawing/2014/main" val="3845023766"/>
                    </a:ext>
                  </a:extLst>
                </a:gridCol>
                <a:gridCol w="1513523">
                  <a:extLst>
                    <a:ext uri="{9D8B030D-6E8A-4147-A177-3AD203B41FA5}">
                      <a16:colId xmlns:a16="http://schemas.microsoft.com/office/drawing/2014/main" val="3530880692"/>
                    </a:ext>
                  </a:extLst>
                </a:gridCol>
                <a:gridCol w="1265210">
                  <a:extLst>
                    <a:ext uri="{9D8B030D-6E8A-4147-A177-3AD203B41FA5}">
                      <a16:colId xmlns:a16="http://schemas.microsoft.com/office/drawing/2014/main" val="1868592605"/>
                    </a:ext>
                  </a:extLst>
                </a:gridCol>
                <a:gridCol w="1336158">
                  <a:extLst>
                    <a:ext uri="{9D8B030D-6E8A-4147-A177-3AD203B41FA5}">
                      <a16:colId xmlns:a16="http://schemas.microsoft.com/office/drawing/2014/main" val="882712196"/>
                    </a:ext>
                  </a:extLst>
                </a:gridCol>
                <a:gridCol w="1450459">
                  <a:extLst>
                    <a:ext uri="{9D8B030D-6E8A-4147-A177-3AD203B41FA5}">
                      <a16:colId xmlns:a16="http://schemas.microsoft.com/office/drawing/2014/main" val="745819404"/>
                    </a:ext>
                  </a:extLst>
                </a:gridCol>
              </a:tblGrid>
              <a:tr h="24700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เดือน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รวมรับชำระเงินกู้ 3 ธนาคาร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017425"/>
                  </a:ext>
                </a:extLst>
              </a:tr>
              <a:tr h="471369">
                <a:tc vMerge="1">
                  <a:txBody>
                    <a:bodyPr/>
                    <a:lstStyle/>
                    <a:p>
                      <a:pPr algn="ctr" fontAlgn="ctr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เงินต้น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ดอกเบี้ยเงินกู้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ดอกเบี้ยผิดนัด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 (บาท)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795144"/>
                  </a:ext>
                </a:extLst>
              </a:tr>
              <a:tr h="2778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ตค.</a:t>
                      </a:r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208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1,039,637.58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7,853.86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31,857.29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1,079,348.73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63820"/>
                  </a:ext>
                </a:extLst>
              </a:tr>
              <a:tr h="2778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พย.</a:t>
                      </a:r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200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962,661.90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6,424.10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50,790.43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1,019,876.43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223226"/>
                  </a:ext>
                </a:extLst>
              </a:tr>
              <a:tr h="2778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ธค.</a:t>
                      </a:r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186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856,786.70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5,157.08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29,495.43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891,439.21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514836"/>
                  </a:ext>
                </a:extLst>
              </a:tr>
              <a:tr h="2778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มค.</a:t>
                      </a:r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171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776,196.74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5,048.76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28,527.75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809,773.25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592690"/>
                  </a:ext>
                </a:extLst>
              </a:tr>
              <a:tr h="2778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กพ.66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167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769,850.63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3,946.98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26,662.67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800,460.28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432456"/>
                  </a:ext>
                </a:extLst>
              </a:tr>
              <a:tr h="2778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มีค.</a:t>
                      </a:r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174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730,169.17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3,386.16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28,327.59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761,882.92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036933"/>
                  </a:ext>
                </a:extLst>
              </a:tr>
              <a:tr h="2778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เมย.</a:t>
                      </a:r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156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583,502.52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4,795.26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23,538.68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611,836.46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526634"/>
                  </a:ext>
                </a:extLst>
              </a:tr>
              <a:tr h="2778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พค.</a:t>
                      </a:r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138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591,049.01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3,891.35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15,263.01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610,203.37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539540"/>
                  </a:ext>
                </a:extLst>
              </a:tr>
              <a:tr h="2778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มิย.</a:t>
                      </a:r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138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572,193.36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3,576.26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22,599.29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598,368.91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455740"/>
                  </a:ext>
                </a:extLst>
              </a:tr>
              <a:tr h="2778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กค.</a:t>
                      </a:r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118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553,133.49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5,197.15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20,623.72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578,954.36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291212"/>
                  </a:ext>
                </a:extLst>
              </a:tr>
              <a:tr h="2778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สค.</a:t>
                      </a:r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149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621,366.31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5,190.39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23,422.59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649,979.29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918188"/>
                  </a:ext>
                </a:extLst>
              </a:tr>
              <a:tr h="2778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กย.</a:t>
                      </a:r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94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415,936.02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3,701.01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24,088.91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443,725.94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290803"/>
                  </a:ext>
                </a:extLst>
              </a:tr>
              <a:tr h="2778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1,899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8,472,483.43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58,168.36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325,197.36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8,855,849.15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452804"/>
                  </a:ext>
                </a:extLst>
              </a:tr>
            </a:tbl>
          </a:graphicData>
        </a:graphic>
      </p:graphicFrame>
      <p:grpSp>
        <p:nvGrpSpPr>
          <p:cNvPr id="1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1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2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spc="-50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การตัดรับชำระเงินกองทุนพัฒนาบทบาทสตรีกรุงเทพมหานครในปีงบประมาณ พ.ศ. 2566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0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904678"/>
              </p:ext>
            </p:extLst>
          </p:nvPr>
        </p:nvGraphicFramePr>
        <p:xfrm>
          <a:off x="3300943" y="1108614"/>
          <a:ext cx="3558116" cy="4099942"/>
        </p:xfrm>
        <a:graphic>
          <a:graphicData uri="http://schemas.openxmlformats.org/drawingml/2006/table">
            <a:tbl>
              <a:tblPr/>
              <a:tblGrid>
                <a:gridCol w="1779058">
                  <a:extLst>
                    <a:ext uri="{9D8B030D-6E8A-4147-A177-3AD203B41FA5}">
                      <a16:colId xmlns:a16="http://schemas.microsoft.com/office/drawing/2014/main" val="2693682909"/>
                    </a:ext>
                  </a:extLst>
                </a:gridCol>
                <a:gridCol w="1779058">
                  <a:extLst>
                    <a:ext uri="{9D8B030D-6E8A-4147-A177-3AD203B41FA5}">
                      <a16:colId xmlns:a16="http://schemas.microsoft.com/office/drawing/2014/main" val="3845023766"/>
                    </a:ext>
                  </a:extLst>
                </a:gridCol>
              </a:tblGrid>
              <a:tr h="47322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เดือน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 (บาท)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795144"/>
                  </a:ext>
                </a:extLst>
              </a:tr>
              <a:tr h="27897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ตค.</a:t>
                      </a:r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63820"/>
                  </a:ext>
                </a:extLst>
              </a:tr>
              <a:tr h="27897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พย.</a:t>
                      </a:r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-    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223226"/>
                  </a:ext>
                </a:extLst>
              </a:tr>
              <a:tr h="27897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ธค.</a:t>
                      </a:r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79,987.75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514836"/>
                  </a:ext>
                </a:extLst>
              </a:tr>
              <a:tr h="27897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มค.</a:t>
                      </a:r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27,292.47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592690"/>
                  </a:ext>
                </a:extLst>
              </a:tr>
              <a:tr h="27897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กพ.66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6,721.00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432456"/>
                  </a:ext>
                </a:extLst>
              </a:tr>
              <a:tr h="27897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มีค.</a:t>
                      </a:r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4,235.00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036933"/>
                  </a:ext>
                </a:extLst>
              </a:tr>
              <a:tr h="27897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เมย.</a:t>
                      </a:r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63,385.76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526634"/>
                  </a:ext>
                </a:extLst>
              </a:tr>
              <a:tr h="27897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พค.</a:t>
                      </a:r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57,037.80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539540"/>
                  </a:ext>
                </a:extLst>
              </a:tr>
              <a:tr h="27897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มิย.</a:t>
                      </a:r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8,201.00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455740"/>
                  </a:ext>
                </a:extLst>
              </a:tr>
              <a:tr h="27897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กค.</a:t>
                      </a:r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291212"/>
                  </a:ext>
                </a:extLst>
              </a:tr>
              <a:tr h="27897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สค.</a:t>
                      </a:r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172,305.45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918188"/>
                  </a:ext>
                </a:extLst>
              </a:tr>
              <a:tr h="27897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กย.</a:t>
                      </a:r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15,629.68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290803"/>
                  </a:ext>
                </a:extLst>
              </a:tr>
              <a:tr h="27897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434,795.91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452804"/>
                  </a:ext>
                </a:extLst>
              </a:tr>
            </a:tbl>
          </a:graphicData>
        </a:graphic>
      </p:graphicFrame>
      <p:grpSp>
        <p:nvGrpSpPr>
          <p:cNvPr id="3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3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spc="-50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การตัดรับชำระเงินรอตรวจสอบในปีงบประมาณ พ.ศ. 2566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95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54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 ระเบียบวาระที่ 6 เรื่อง อื่น ๆ</a:t>
              </a:r>
            </a:p>
          </p:txBody>
        </p: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6.1 ........................................................................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303DB0A5-33AA-2361-CD92-0FD346461115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3" name="Group 47">
              <a:extLst>
                <a:ext uri="{FF2B5EF4-FFF2-40B4-BE49-F238E27FC236}">
                  <a16:creationId xmlns:a16="http://schemas.microsoft.com/office/drawing/2014/main" id="{A3DACA91-1537-3D2E-C1DB-23D3311EEDB1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3" name="กลุ่ม 1">
                <a:extLst>
                  <a:ext uri="{FF2B5EF4-FFF2-40B4-BE49-F238E27FC236}">
                    <a16:creationId xmlns:a16="http://schemas.microsoft.com/office/drawing/2014/main" id="{7C4196BB-C6AB-4486-5D5E-E2C93953708E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5" name="กลุ่ม 7">
                  <a:extLst>
                    <a:ext uri="{FF2B5EF4-FFF2-40B4-BE49-F238E27FC236}">
                      <a16:creationId xmlns:a16="http://schemas.microsoft.com/office/drawing/2014/main" id="{B77AF02C-67C9-4F89-57C9-56212085040D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1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C77A7BE-7E92-E9B9-4DA9-6BF84240EBEB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493C490A-F4F8-1BF3-840C-BB76E9F847B5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64A66494-C5DF-2821-D40E-7910F19CF7D3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6" name="กลุ่ม 4">
                  <a:extLst>
                    <a:ext uri="{FF2B5EF4-FFF2-40B4-BE49-F238E27FC236}">
                      <a16:creationId xmlns:a16="http://schemas.microsoft.com/office/drawing/2014/main" id="{1083A6BA-63E1-7014-0FFF-5AC20041C095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614D3F5D-30F9-B6F7-D5EE-EDCB5C30E0B8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33E342C7-A6A7-3646-0976-E957D384643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4" name="รูปแบบอิสระ: รูปร่าง 49">
                <a:extLst>
                  <a:ext uri="{FF2B5EF4-FFF2-40B4-BE49-F238E27FC236}">
                    <a16:creationId xmlns:a16="http://schemas.microsoft.com/office/drawing/2014/main" id="{11356505-AEA8-B353-0236-7ADFEE121B73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230B2A03-5ED9-ADFF-284F-B20B454DAC54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2EF49628-B6D6-9B22-A403-FF529C1777E1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25C4C9B0-CCDC-7030-78CB-A91E7883DE01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E3B84C4B-B43D-F4C2-A7BB-9366ED82A33E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8C2D1422-942A-50D5-91CB-B8580891509F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6D7019AA-F96B-77A3-87C8-226EFC359A2C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99023D55-C912-0442-7885-CD3CB750DB85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8" name="Picture 24">
                <a:extLst>
                  <a:ext uri="{FF2B5EF4-FFF2-40B4-BE49-F238E27FC236}">
                    <a16:creationId xmlns:a16="http://schemas.microsoft.com/office/drawing/2014/main" id="{66AAD668-07E9-F877-10BE-CDC311EFD8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414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938275"/>
            <a:ext cx="10160000" cy="200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3893981" y="713852"/>
            <a:ext cx="2186246" cy="46964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จบการนำเสนอ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6F3EC21-AAC5-476B-B1C1-35D49DD35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95" y="1378866"/>
            <a:ext cx="2270699" cy="3406049"/>
          </a:xfrm>
          <a:prstGeom prst="rect">
            <a:avLst/>
          </a:prstGeom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47B5F5A1-60DF-468C-BD07-82DE86DAF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84" y="1811356"/>
            <a:ext cx="2386479" cy="2617111"/>
          </a:xfrm>
          <a:prstGeom prst="rect">
            <a:avLst/>
          </a:prstGeom>
        </p:spPr>
      </p:pic>
      <p:grpSp>
        <p:nvGrpSpPr>
          <p:cNvPr id="22" name="Graphic 308">
            <a:extLst>
              <a:ext uri="{FF2B5EF4-FFF2-40B4-BE49-F238E27FC236}">
                <a16:creationId xmlns:a16="http://schemas.microsoft.com/office/drawing/2014/main" id="{B6740ED8-7285-4532-ACCD-7C68593CB5FA}"/>
              </a:ext>
            </a:extLst>
          </p:cNvPr>
          <p:cNvGrpSpPr/>
          <p:nvPr/>
        </p:nvGrpSpPr>
        <p:grpSpPr>
          <a:xfrm flipV="1">
            <a:off x="2877374" y="4769757"/>
            <a:ext cx="4219460" cy="372678"/>
            <a:chOff x="4767262" y="3338512"/>
            <a:chExt cx="2654141" cy="179451"/>
          </a:xfrm>
          <a:solidFill>
            <a:srgbClr val="B97449"/>
          </a:solidFill>
        </p:grpSpPr>
        <p:sp>
          <p:nvSpPr>
            <p:cNvPr id="23" name="Freeform: Shape 2">
              <a:extLst>
                <a:ext uri="{FF2B5EF4-FFF2-40B4-BE49-F238E27FC236}">
                  <a16:creationId xmlns:a16="http://schemas.microsoft.com/office/drawing/2014/main" id="{12C14B07-ECB8-445A-9838-01C37EA58196}"/>
                </a:ext>
              </a:extLst>
            </p:cNvPr>
            <p:cNvSpPr/>
            <p:nvPr/>
          </p:nvSpPr>
          <p:spPr>
            <a:xfrm>
              <a:off x="6013798" y="3338512"/>
              <a:ext cx="158305" cy="179451"/>
            </a:xfrm>
            <a:custGeom>
              <a:avLst/>
              <a:gdLst>
                <a:gd name="connsiteX0" fmla="*/ 110585 w 158305"/>
                <a:gd name="connsiteY0" fmla="*/ 59722 h 179451"/>
                <a:gd name="connsiteX1" fmla="*/ 79153 w 158305"/>
                <a:gd name="connsiteY1" fmla="*/ 0 h 179451"/>
                <a:gd name="connsiteX2" fmla="*/ 47720 w 158305"/>
                <a:gd name="connsiteY2" fmla="*/ 59722 h 179451"/>
                <a:gd name="connsiteX3" fmla="*/ 0 w 158305"/>
                <a:gd name="connsiteY3" fmla="*/ 89726 h 179451"/>
                <a:gd name="connsiteX4" fmla="*/ 47720 w 158305"/>
                <a:gd name="connsiteY4" fmla="*/ 119729 h 179451"/>
                <a:gd name="connsiteX5" fmla="*/ 79153 w 158305"/>
                <a:gd name="connsiteY5" fmla="*/ 179451 h 179451"/>
                <a:gd name="connsiteX6" fmla="*/ 110585 w 158305"/>
                <a:gd name="connsiteY6" fmla="*/ 119729 h 179451"/>
                <a:gd name="connsiteX7" fmla="*/ 158306 w 158305"/>
                <a:gd name="connsiteY7" fmla="*/ 89726 h 17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305" h="179451">
                  <a:moveTo>
                    <a:pt x="110585" y="59722"/>
                  </a:moveTo>
                  <a:lnTo>
                    <a:pt x="79153" y="0"/>
                  </a:lnTo>
                  <a:lnTo>
                    <a:pt x="47720" y="59722"/>
                  </a:lnTo>
                  <a:lnTo>
                    <a:pt x="0" y="89726"/>
                  </a:lnTo>
                  <a:lnTo>
                    <a:pt x="47720" y="119729"/>
                  </a:lnTo>
                  <a:lnTo>
                    <a:pt x="79153" y="179451"/>
                  </a:lnTo>
                  <a:lnTo>
                    <a:pt x="110585" y="119729"/>
                  </a:lnTo>
                  <a:lnTo>
                    <a:pt x="158306" y="89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3">
              <a:extLst>
                <a:ext uri="{FF2B5EF4-FFF2-40B4-BE49-F238E27FC236}">
                  <a16:creationId xmlns:a16="http://schemas.microsoft.com/office/drawing/2014/main" id="{6F480818-8BBD-4D89-9762-95F220C1E8DB}"/>
                </a:ext>
              </a:extLst>
            </p:cNvPr>
            <p:cNvSpPr/>
            <p:nvPr/>
          </p:nvSpPr>
          <p:spPr>
            <a:xfrm>
              <a:off x="4767262" y="3417188"/>
              <a:ext cx="1143381" cy="22097"/>
            </a:xfrm>
            <a:custGeom>
              <a:avLst/>
              <a:gdLst>
                <a:gd name="connsiteX0" fmla="*/ 1143381 w 1143381"/>
                <a:gd name="connsiteY0" fmla="*/ 11049 h 22097"/>
                <a:gd name="connsiteX1" fmla="*/ 857536 w 1143381"/>
                <a:gd name="connsiteY1" fmla="*/ 19621 h 22097"/>
                <a:gd name="connsiteX2" fmla="*/ 571691 w 1143381"/>
                <a:gd name="connsiteY2" fmla="*/ 22098 h 22097"/>
                <a:gd name="connsiteX3" fmla="*/ 285845 w 1143381"/>
                <a:gd name="connsiteY3" fmla="*/ 19717 h 22097"/>
                <a:gd name="connsiteX4" fmla="*/ 0 w 1143381"/>
                <a:gd name="connsiteY4" fmla="*/ 11049 h 22097"/>
                <a:gd name="connsiteX5" fmla="*/ 285845 w 1143381"/>
                <a:gd name="connsiteY5" fmla="*/ 2381 h 22097"/>
                <a:gd name="connsiteX6" fmla="*/ 571691 w 1143381"/>
                <a:gd name="connsiteY6" fmla="*/ 0 h 22097"/>
                <a:gd name="connsiteX7" fmla="*/ 857536 w 1143381"/>
                <a:gd name="connsiteY7" fmla="*/ 2477 h 22097"/>
                <a:gd name="connsiteX8" fmla="*/ 1143381 w 1143381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1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0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193"/>
                    <a:pt x="95250" y="15335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0" y="190"/>
                    <a:pt x="762286" y="667"/>
                    <a:pt x="857536" y="2477"/>
                  </a:cubicBezTo>
                  <a:cubicBezTo>
                    <a:pt x="952881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4">
              <a:extLst>
                <a:ext uri="{FF2B5EF4-FFF2-40B4-BE49-F238E27FC236}">
                  <a16:creationId xmlns:a16="http://schemas.microsoft.com/office/drawing/2014/main" id="{09103FAC-4F6E-4B33-AE91-CEB00BC1E487}"/>
                </a:ext>
              </a:extLst>
            </p:cNvPr>
            <p:cNvSpPr/>
            <p:nvPr/>
          </p:nvSpPr>
          <p:spPr>
            <a:xfrm>
              <a:off x="6278022" y="3417188"/>
              <a:ext cx="1143380" cy="22097"/>
            </a:xfrm>
            <a:custGeom>
              <a:avLst/>
              <a:gdLst>
                <a:gd name="connsiteX0" fmla="*/ 1143381 w 1143380"/>
                <a:gd name="connsiteY0" fmla="*/ 11049 h 22097"/>
                <a:gd name="connsiteX1" fmla="*/ 857536 w 1143380"/>
                <a:gd name="connsiteY1" fmla="*/ 19621 h 22097"/>
                <a:gd name="connsiteX2" fmla="*/ 571691 w 1143380"/>
                <a:gd name="connsiteY2" fmla="*/ 22098 h 22097"/>
                <a:gd name="connsiteX3" fmla="*/ 285845 w 1143380"/>
                <a:gd name="connsiteY3" fmla="*/ 19717 h 22097"/>
                <a:gd name="connsiteX4" fmla="*/ 0 w 1143380"/>
                <a:gd name="connsiteY4" fmla="*/ 11049 h 22097"/>
                <a:gd name="connsiteX5" fmla="*/ 285845 w 1143380"/>
                <a:gd name="connsiteY5" fmla="*/ 2381 h 22097"/>
                <a:gd name="connsiteX6" fmla="*/ 571691 w 1143380"/>
                <a:gd name="connsiteY6" fmla="*/ 0 h 22097"/>
                <a:gd name="connsiteX7" fmla="*/ 857536 w 1143380"/>
                <a:gd name="connsiteY7" fmla="*/ 2477 h 22097"/>
                <a:gd name="connsiteX8" fmla="*/ 1143381 w 1143380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0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1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288"/>
                    <a:pt x="95250" y="15430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1" y="190"/>
                    <a:pt x="762286" y="667"/>
                    <a:pt x="857536" y="2477"/>
                  </a:cubicBezTo>
                  <a:cubicBezTo>
                    <a:pt x="952786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7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52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316F32C3-1273-2404-3BD5-C4EF3AAD888C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4" name="Group 47">
              <a:extLst>
                <a:ext uri="{FF2B5EF4-FFF2-40B4-BE49-F238E27FC236}">
                  <a16:creationId xmlns:a16="http://schemas.microsoft.com/office/drawing/2014/main" id="{445DA598-771E-FAA4-6B8D-A2DB85BBADEF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5" name="กลุ่ม 1">
                <a:extLst>
                  <a:ext uri="{FF2B5EF4-FFF2-40B4-BE49-F238E27FC236}">
                    <a16:creationId xmlns:a16="http://schemas.microsoft.com/office/drawing/2014/main" id="{4273732C-6ECF-4FB4-BC04-89A65F38BE30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7" name="กลุ่ม 7">
                  <a:extLst>
                    <a:ext uri="{FF2B5EF4-FFF2-40B4-BE49-F238E27FC236}">
                      <a16:creationId xmlns:a16="http://schemas.microsoft.com/office/drawing/2014/main" id="{15738086-955E-0A09-BF49-DD5A109ADA5B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21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5623271-4E79-5DF2-6EF2-8EA50136F537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6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C8734DE5-3DE8-971A-57BC-36599286BBD2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7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A9ABADBE-E744-9386-7749-FFC60893EFE8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8" name="กลุ่ม 4">
                  <a:extLst>
                    <a:ext uri="{FF2B5EF4-FFF2-40B4-BE49-F238E27FC236}">
                      <a16:creationId xmlns:a16="http://schemas.microsoft.com/office/drawing/2014/main" id="{6A4EB2E5-FEBC-D6FB-D594-834283CDE8F1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9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6B627FB5-6BE0-DEA1-8C1A-E33F8D29B1F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20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E71AF8AE-3A4A-C90E-6EB1-91A61BD50504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6" name="รูปแบบอิสระ: รูปร่าง 49">
                <a:extLst>
                  <a:ext uri="{FF2B5EF4-FFF2-40B4-BE49-F238E27FC236}">
                    <a16:creationId xmlns:a16="http://schemas.microsoft.com/office/drawing/2014/main" id="{068D1504-3421-2DFC-8804-E6817D41C397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BF35653F-CBDF-DFAD-A65D-3145C3EE3569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5235327C-3D20-0A01-2C7A-4DC87481DA9A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733C769-B265-8F64-B0A6-72BAA57D27F5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10" name="Freeform 8">
                  <a:extLst>
                    <a:ext uri="{FF2B5EF4-FFF2-40B4-BE49-F238E27FC236}">
                      <a16:creationId xmlns:a16="http://schemas.microsoft.com/office/drawing/2014/main" id="{23185FDD-BA0C-6960-9395-3178B5E8C612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1" name="Freeform 9">
                  <a:extLst>
                    <a:ext uri="{FF2B5EF4-FFF2-40B4-BE49-F238E27FC236}">
                      <a16:creationId xmlns:a16="http://schemas.microsoft.com/office/drawing/2014/main" id="{742E555C-4B6F-49B4-BAE4-2F098C050989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2" name="Freeform 10">
                  <a:extLst>
                    <a:ext uri="{FF2B5EF4-FFF2-40B4-BE49-F238E27FC236}">
                      <a16:creationId xmlns:a16="http://schemas.microsoft.com/office/drawing/2014/main" id="{6C56E770-C34C-0856-5BFE-5E068212ADB2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0BC4DE8C-FC17-E0BC-4ECB-E9F425CF3E2E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9" name="Picture 24">
                <a:extLst>
                  <a:ext uri="{FF2B5EF4-FFF2-40B4-BE49-F238E27FC236}">
                    <a16:creationId xmlns:a16="http://schemas.microsoft.com/office/drawing/2014/main" id="{DEF34A5C-D67C-E8E0-1DE0-C3D99EE10B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567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401727"/>
              </p:ext>
            </p:extLst>
          </p:nvPr>
        </p:nvGraphicFramePr>
        <p:xfrm>
          <a:off x="216981" y="553783"/>
          <a:ext cx="9702158" cy="4667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173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810426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638913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6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เรื่องเพื่อพิจารณา</a:t>
                      </a:r>
                      <a:endParaRPr lang="en-US" sz="1600" b="1" i="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400" b="1" kern="1200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5.1 การบริหารจัดการหนี้ของกองทุนพัฒนาบทบาทสตรี </a:t>
                      </a:r>
                      <a:endParaRPr lang="th-TH" sz="1400" b="1" kern="1200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2711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714132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</a:t>
                      </a:r>
                      <a:r>
                        <a:rPr lang="th-TH" sz="1500" b="1" u="sng" kern="1200" spc="-7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ดังนี้ (ต่อ)</a:t>
                      </a:r>
                      <a:endParaRPr lang="en-US" sz="1500" b="1" kern="1200" spc="-7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63550" algn="l"/>
                        </a:tabLst>
                      </a:pPr>
                      <a:r>
                        <a:rPr lang="th-TH" sz="15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2. รายงานความก้าวหน้าการดำเนินการเงินรับรอตรวจสอบในการประชุมครั้งต่อไป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สรุปยอดเงินรับรอตรวจสอบ ยอดยกมา ณ วันที่ 30 กันยายน 2565 </a:t>
                      </a: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จำนวนเงิน 176,887,327.73 บาท เงินรับรอตรวจสอบ ณ วันที่ 30 มิถุนายน 2566 เป็นเงินจำนวน 182,392,731 บาท เพิ่มขึ้น</a:t>
                      </a:r>
                      <a:b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จากปีงบประมาณ พ.ศ. 2565 เป็นเงินจำนวน 5,505,403.27 บาท  (เอกสารแนบ) ซึ่งกรมการพัฒนาชุมชน โดย สกส.ได้มอบหมาย</a:t>
                      </a:r>
                      <a:b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 อกส.จ./อกส.กทม. สอบทานความถูกต้องตรงกัน ระหว่างทะเบียนคุมเงินรับรอตรวจสอบตามรายงานการเงินกับระบบ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SARA </a:t>
                      </a: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เรียบร้อยแล้ว </a:t>
                      </a:r>
                      <a:endParaRPr lang="th-TH" sz="14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30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31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5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b="1" dirty="0">
                  <a:ln w="0"/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 ระเบียบวาระที่ 3 เรื่อง สืบเนื่องจากการประชุม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F5CF8FB7-CA10-9975-6473-5E9F0C9CC8A0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4" name="Group 47">
              <a:extLst>
                <a:ext uri="{FF2B5EF4-FFF2-40B4-BE49-F238E27FC236}">
                  <a16:creationId xmlns:a16="http://schemas.microsoft.com/office/drawing/2014/main" id="{9DDF5251-CCE5-ADA6-C809-B03D5953F7B7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3" name="กลุ่ม 1">
                <a:extLst>
                  <a:ext uri="{FF2B5EF4-FFF2-40B4-BE49-F238E27FC236}">
                    <a16:creationId xmlns:a16="http://schemas.microsoft.com/office/drawing/2014/main" id="{12A60A13-9418-DEDA-E01F-770D21535DE7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5" name="กลุ่ม 7">
                  <a:extLst>
                    <a:ext uri="{FF2B5EF4-FFF2-40B4-BE49-F238E27FC236}">
                      <a16:creationId xmlns:a16="http://schemas.microsoft.com/office/drawing/2014/main" id="{2F86A9D8-95EE-2AA3-6959-758AEDEB5BC5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1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E6BE76DD-49C2-A437-6114-DB6423A30482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F6413066-5874-2AEF-C302-E0A242BBDF4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6749148F-7585-E11B-DB85-D2B5D4FDCF1B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6" name="กลุ่ม 4">
                  <a:extLst>
                    <a:ext uri="{FF2B5EF4-FFF2-40B4-BE49-F238E27FC236}">
                      <a16:creationId xmlns:a16="http://schemas.microsoft.com/office/drawing/2014/main" id="{2B4992E8-BE32-14CD-33E0-9920BF9C4DA3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6A60092D-44C7-00A9-7B59-6CE3A3B9EA1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850952C-F3E0-D88D-D982-52B0978CB22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4" name="รูปแบบอิสระ: รูปร่าง 49">
                <a:extLst>
                  <a:ext uri="{FF2B5EF4-FFF2-40B4-BE49-F238E27FC236}">
                    <a16:creationId xmlns:a16="http://schemas.microsoft.com/office/drawing/2014/main" id="{1E9B0187-ED76-DCB8-27CF-10BBE7F9F3C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4A88347C-BB7E-53FF-A2D2-68F0AB92E663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E89769D4-35A8-58DD-6358-46BD9A2FFE1B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EFDEABA4-E62D-B24F-FC9C-8A79F8FD5DCB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B2BFFABA-743D-6BB5-F767-FA7011CD3C80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FF817C38-222E-548C-EF1C-CCE19080E487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A226BB2C-1272-14E4-8A09-4390E694A7F9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C0E8EDAA-5747-29BB-29E1-0B0BE934BD70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8" name="Picture 24">
                <a:extLst>
                  <a:ext uri="{FF2B5EF4-FFF2-40B4-BE49-F238E27FC236}">
                    <a16:creationId xmlns:a16="http://schemas.microsoft.com/office/drawing/2014/main" id="{28F9266F-4281-933C-42D7-BB5E2F65FB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552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62414</TotalTime>
  <Words>11530</Words>
  <Application>Microsoft Office PowerPoint</Application>
  <PresentationFormat>Custom</PresentationFormat>
  <Paragraphs>3911</Paragraphs>
  <Slides>88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107" baseType="lpstr">
      <vt:lpstr>Calibri</vt:lpstr>
      <vt:lpstr>Noto Sans</vt:lpstr>
      <vt:lpstr>Times New Roman</vt:lpstr>
      <vt:lpstr>Chulabhorn Likit Text Light</vt:lpstr>
      <vt:lpstr>Chulabhorn Likit Text</vt:lpstr>
      <vt:lpstr>Roboto</vt:lpstr>
      <vt:lpstr>SimSun</vt:lpstr>
      <vt:lpstr>Chulabhorn Likit Display Medium</vt:lpstr>
      <vt:lpstr>Calibri Light</vt:lpstr>
      <vt:lpstr>Cordia New</vt:lpstr>
      <vt:lpstr>TH SarabunPSK</vt:lpstr>
      <vt:lpstr>Angsana New</vt:lpstr>
      <vt:lpstr>KodchiangUPC</vt:lpstr>
      <vt:lpstr>Arial</vt:lpstr>
      <vt:lpstr>Batang</vt:lpstr>
      <vt:lpstr>Fira Sans Extra Condensed Medium</vt:lpstr>
      <vt:lpstr>Tahoma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รายงานข้อเสนอแนะการตรวจสอบการเงิน  สำหรับปีสิ้นสุดวันที่ 30 กันยายน 2564  ของกองทุนพัฒนาบทบาทสตรี</vt:lpstr>
      <vt:lpstr>PowerPoint Presentation</vt:lpstr>
      <vt:lpstr>PowerPoint Presentation</vt:lpstr>
      <vt:lpstr>การปฏิบัติตามมาตรฐานการบัญชี</vt:lpstr>
      <vt:lpstr>ปรับปรุงบัญชีโดยไม่มีหลักฐานให้ตรวจสอบ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2.2 ประกาศคณะกรรมการบริหารกองทุนพัฒนาบทบาทสตรี เรื่อง หลักเกณฑ์ วิธีการ และเงื่อนไข เกี่ยวกับการลดอัตราดอกเบี้ยเงินกู้และอัตราดอกเบี้ยผิดนัด กองทุนพัฒนาบทบาทสตรี พ.ศ. 2563 </vt:lpstr>
      <vt:lpstr>2.3 ประกาศคณะกรรมการบริหารกองทุนพัฒนาบทบาทสตรี เรื่อง หลักเกณฑ์ วิธีการ และเงื่อนไข เกี่ยวกับการลดอัตราดอกเบี้ยเงินกู้และอัตราดอกเบี้ยผิดนัดกองทุนพัฒนาบทบาทสตรี พ.ศ. 2566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4486</cp:revision>
  <cp:lastPrinted>2023-09-28T05:23:07Z</cp:lastPrinted>
  <dcterms:created xsi:type="dcterms:W3CDTF">2021-03-14T09:40:19Z</dcterms:created>
  <dcterms:modified xsi:type="dcterms:W3CDTF">2023-09-29T03:52:37Z</dcterms:modified>
</cp:coreProperties>
</file>